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70" r:id="rId14"/>
    <p:sldId id="272" r:id="rId15"/>
    <p:sldId id="274" r:id="rId16"/>
    <p:sldId id="276" r:id="rId17"/>
    <p:sldId id="278" r:id="rId18"/>
    <p:sldId id="280" r:id="rId19"/>
    <p:sldId id="28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940"/>
  </p:normalViewPr>
  <p:slideViewPr>
    <p:cSldViewPr snapToGrid="0">
      <p:cViewPr varScale="1">
        <p:scale>
          <a:sx n="115" d="100"/>
          <a:sy n="115" d="100"/>
        </p:scale>
        <p:origin x="47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69471-3BDE-70A0-6A78-A6438F743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904ED8-DFBB-2DB2-B2D3-A646028121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81B445-4335-D73D-E437-9C48F035A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B86FF-9ABC-A944-AD00-EF47EE6A0FEE}" type="datetimeFigureOut">
              <a:rPr lang="en-US" smtClean="0"/>
              <a:t>2/27/26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FB9CDD-7086-398A-C463-7C8D5479F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3C9881-660C-4826-F52F-3328F411B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AA8CB-A595-A742-A5BD-C033FF24B3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163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D9ACE-80F7-42FE-F2C1-8B3CBD56E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4CDF6-8D14-7289-3BAF-8F01AD8D85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CEECAD-B83B-A4FA-14F4-0798091E6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B86FF-9ABC-A944-AD00-EF47EE6A0FEE}" type="datetimeFigureOut">
              <a:rPr lang="en-US" smtClean="0"/>
              <a:t>2/27/26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08982A-43F6-733E-22ED-866086C0A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49F515-68D7-F191-76D8-CB712B791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AA8CB-A595-A742-A5BD-C033FF24B3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182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4B4FE-0622-1416-7A02-014226B86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69C548-5E69-25BF-02BE-5C474BB669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98B00E-F508-2C92-C70C-81CCDAAC3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B86FF-9ABC-A944-AD00-EF47EE6A0FEE}" type="datetimeFigureOut">
              <a:rPr lang="en-US" smtClean="0"/>
              <a:t>2/27/26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23299-EEBA-CA11-F8AC-E1B5E1547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73B3AA-36FF-88AE-97AD-7EB3947E3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AA8CB-A595-A742-A5BD-C033FF24B3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019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1674E-D836-B764-F087-13FDAB509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C6BDB3-AE0D-DBE3-9F8D-8EA985F1DD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05BFAE-D55C-6FDF-7DC4-548A993FFC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E5B5BE-C249-3390-B768-A0FF25DD8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B86FF-9ABC-A944-AD00-EF47EE6A0FEE}" type="datetimeFigureOut">
              <a:rPr lang="en-US" smtClean="0"/>
              <a:t>2/27/26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8FC937-0339-8D7A-36D7-03A852650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6DEFC7-ACEA-0A75-1AD0-F1E8AC9A2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AA8CB-A595-A742-A5BD-C033FF24B3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384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CFE82-C2FF-ABCC-804D-233A8BF1B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64AE55-93BD-7FEE-37A2-6EEF80EDA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43D6A9-B2F0-9766-EA8B-F57EF3AB63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41ACD6-D11C-1589-4479-CA4621D6A5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8C94FF-F5F1-C349-321E-DDCDF9F125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E5C695-C65B-5363-E7CF-BD07C5C4F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B86FF-9ABC-A944-AD00-EF47EE6A0FEE}" type="datetimeFigureOut">
              <a:rPr lang="en-US" smtClean="0"/>
              <a:t>2/27/26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2F434D-1201-CEBF-FF0B-0A276F338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45D0DE-F5C9-8513-7E1D-0CC5A1F41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AA8CB-A595-A742-A5BD-C033FF24B3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86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FA985-9157-1344-402A-2C9122EA7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30E52F-EFDA-4ECC-CB9A-1964F8253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B86FF-9ABC-A944-AD00-EF47EE6A0FEE}" type="datetimeFigureOut">
              <a:rPr lang="en-US" smtClean="0"/>
              <a:t>2/27/26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D940A0-2707-C3CB-CABC-778019647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813502-EFCE-14DE-1D44-B0B746839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AA8CB-A595-A742-A5BD-C033FF24B3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391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BC15E2-0EE8-250D-708B-01E9F4232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B86FF-9ABC-A944-AD00-EF47EE6A0FEE}" type="datetimeFigureOut">
              <a:rPr lang="en-US" smtClean="0"/>
              <a:t>2/27/26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EA1C4D-9CE5-AAA3-C6EE-5E45622EF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AAFB7F-91B2-5EA7-EB96-2D92C3105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AA8CB-A595-A742-A5BD-C033FF24B3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363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8BBEB-6947-166B-CE83-3B70875F1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04D6E-8D18-E335-5770-7FF95C092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FD453-669F-E897-6866-2C8D78B529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000C9A-BC33-2C26-689C-24013326C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B86FF-9ABC-A944-AD00-EF47EE6A0FEE}" type="datetimeFigureOut">
              <a:rPr lang="en-US" smtClean="0"/>
              <a:t>2/27/26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A6281F-B2F1-B0E2-51B0-3601B819B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3C09A8-5502-BC7E-8461-E6E780245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AA8CB-A595-A742-A5BD-C033FF24B3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495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F52B8-069D-CF16-DD9A-67C7A9F60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35486B-5761-049B-AC99-99CFFD0A53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E50DA6-8254-B16D-DF52-0EB835F1F7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2B75B1-4581-A40B-0980-A81AFCFB6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B86FF-9ABC-A944-AD00-EF47EE6A0FEE}" type="datetimeFigureOut">
              <a:rPr lang="en-US" smtClean="0"/>
              <a:t>2/27/26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22E716-1EC5-006F-AFE5-9EC1600D5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9EA8D3-C842-3096-CADA-052A6CACC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AA8CB-A595-A742-A5BD-C033FF24B3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489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6AC9B-7B6F-1DDA-C46D-E7B1808AD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C61419-B7F4-EA72-5A48-1D8A677983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34076B-C41F-EC7B-76BE-E7C3CE444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B86FF-9ABC-A944-AD00-EF47EE6A0FEE}" type="datetimeFigureOut">
              <a:rPr lang="en-US" smtClean="0"/>
              <a:t>2/27/26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070764-8320-FA77-820B-5351CA1DC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C4C21B-1CCB-9982-F3A5-D652891E1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AA8CB-A595-A742-A5BD-C033FF24B3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537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00ED9-C29B-7D34-A20C-052FDE275D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BBC15D-9D8B-715A-43EA-C2A9700707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1A9313-ED1B-FD4F-D592-985B3B3BA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B86FF-9ABC-A944-AD00-EF47EE6A0FEE}" type="datetimeFigureOut">
              <a:rPr lang="en-US" smtClean="0"/>
              <a:t>2/27/26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7D5435-8BAE-7DFD-487C-E63897ED1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C2B853-539D-055A-6EA4-1855C4A72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AA8CB-A595-A742-A5BD-C033FF24B3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111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8B0717-50E8-CCAD-0303-578174075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C9977F-DA9E-C912-A293-AA86A189F1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3E3E91-447A-B9C0-CCB5-A635223F64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B86FF-9ABC-A944-AD00-EF47EE6A0FEE}" type="datetimeFigureOut">
              <a:rPr lang="en-US" smtClean="0"/>
              <a:t>2/27/26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78725-1319-1DE1-21F5-67228CD4A0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14BCD6-9B4F-3FA3-BAD2-4BB0CEF22A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1AA8CB-A595-A742-A5BD-C033FF24B3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149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ruth.Goldstein@wisc.edu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C73BBEEF-B456-4A39-B44B-5A53E698A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cartoon of a person in a field of flowers&#10;&#10;Description automatically generated">
            <a:extLst>
              <a:ext uri="{FF2B5EF4-FFF2-40B4-BE49-F238E27FC236}">
                <a16:creationId xmlns:a16="http://schemas.microsoft.com/office/drawing/2014/main" id="{E587A277-FD36-F3C7-05FF-46436FD093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51"/>
          <a:stretch/>
        </p:blipFill>
        <p:spPr>
          <a:xfrm>
            <a:off x="1" y="10"/>
            <a:ext cx="6096000" cy="6857990"/>
          </a:xfrm>
          <a:prstGeom prst="rect">
            <a:avLst/>
          </a:prstGeom>
        </p:spPr>
      </p:pic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3A48C6C-3CC4-4EE5-A773-EC1EB7F59C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ln>
            <a:noFill/>
          </a:ln>
          <a:effectLst>
            <a:outerShdw blurRad="596900" dist="330200" dir="8820000" sx="87000" sy="87000" algn="t" rotWithShape="0">
              <a:srgbClr val="000000">
                <a:alpha val="2666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84CB0F-C695-6FCF-6164-413549974F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29389" y="266984"/>
            <a:ext cx="5172616" cy="4134419"/>
          </a:xfrm>
        </p:spPr>
        <p:txBody>
          <a:bodyPr anchor="t">
            <a:normAutofit/>
          </a:bodyPr>
          <a:lstStyle/>
          <a:p>
            <a:r>
              <a:rPr lang="en-US" sz="4800" dirty="0">
                <a:solidFill>
                  <a:srgbClr val="FFC000"/>
                </a:solidFill>
                <a:latin typeface="Goudy Old Style" panose="02020502050305020303" pitchFamily="18" charset="77"/>
              </a:rPr>
              <a:t>Prairies, Ecologies, and Indigenous Land Dispossession: Site Histories and How To Do Them</a:t>
            </a: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5143500"/>
            <a:ext cx="6096000" cy="1714500"/>
          </a:xfrm>
          <a:prstGeom prst="rect">
            <a:avLst/>
          </a:prstGeom>
          <a:ln>
            <a:noFill/>
          </a:ln>
          <a:effectLst>
            <a:outerShdw blurRad="342900" dist="127000" dir="2400000" sx="90000" sy="90000" algn="t" rotWithShape="0">
              <a:srgbClr val="000000">
                <a:alpha val="2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5F813C-CA44-832D-D58E-07BB0AA6BE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7575" y="5410485"/>
            <a:ext cx="5125924" cy="1180531"/>
          </a:xfrm>
        </p:spPr>
        <p:txBody>
          <a:bodyPr anchor="ctr">
            <a:normAutofit fontScale="92500" lnSpcReduction="20000"/>
          </a:bodyPr>
          <a:lstStyle/>
          <a:p>
            <a:pPr algn="r"/>
            <a:r>
              <a:rPr lang="en-US" dirty="0">
                <a:solidFill>
                  <a:schemeClr val="accent2"/>
                </a:solidFill>
                <a:latin typeface="Century Schoolbook" panose="02040604050505020304" pitchFamily="18" charset="0"/>
                <a:cs typeface="Angsana New" panose="02020603050405020304" pitchFamily="18" charset="-34"/>
              </a:rPr>
              <a:t>“Whose Land Was Granted?”</a:t>
            </a:r>
          </a:p>
          <a:p>
            <a:pPr algn="r"/>
            <a:r>
              <a:rPr lang="en-US" dirty="0">
                <a:solidFill>
                  <a:schemeClr val="accent2"/>
                </a:solidFill>
                <a:latin typeface="Century Schoolbook" panose="02040604050505020304" pitchFamily="18" charset="0"/>
                <a:cs typeface="Angsana New" panose="02020603050405020304" pitchFamily="18" charset="-34"/>
              </a:rPr>
              <a:t>An educational module funded by the National Endowment for the Humanities </a:t>
            </a:r>
          </a:p>
          <a:p>
            <a:pPr algn="l"/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28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4A628-93D8-6AC5-238F-D734DA9C5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accent2"/>
                </a:solidFill>
                <a:latin typeface="Goudy Old Style" panose="02020502050305020303" pitchFamily="18" charset="77"/>
              </a:rPr>
              <a:t>What this Site History Research Module Does </a:t>
            </a:r>
          </a:p>
        </p:txBody>
      </p:sp>
      <p:pic>
        <p:nvPicPr>
          <p:cNvPr id="5" name="Content Placeholder 4" descr="A cartoon of a person&#10;&#10;Description automatically generated">
            <a:extLst>
              <a:ext uri="{FF2B5EF4-FFF2-40B4-BE49-F238E27FC236}">
                <a16:creationId xmlns:a16="http://schemas.microsoft.com/office/drawing/2014/main" id="{B1B42072-504A-847A-35A1-C0230427D6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8793" y="2033969"/>
            <a:ext cx="5343924" cy="4351338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0C1CF0A-8875-2350-7EDC-1D758489BC9C}"/>
              </a:ext>
            </a:extLst>
          </p:cNvPr>
          <p:cNvSpPr txBox="1"/>
          <p:nvPr/>
        </p:nvSpPr>
        <p:spPr>
          <a:xfrm>
            <a:off x="6096000" y="2129742"/>
            <a:ext cx="577962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FFC000"/>
                </a:solidFill>
                <a:latin typeface="Goudy Old Style" panose="02020502050305020303" pitchFamily="18" charset="77"/>
              </a:rPr>
              <a:t>This module is designed to guide the process of conducting a site history. The module draws from the brilliant work of Liz </a:t>
            </a:r>
            <a:r>
              <a:rPr lang="en-US" sz="2200" dirty="0" err="1">
                <a:solidFill>
                  <a:srgbClr val="FFC000"/>
                </a:solidFill>
                <a:latin typeface="Goudy Old Style" panose="02020502050305020303" pitchFamily="18" charset="77"/>
              </a:rPr>
              <a:t>Kozik</a:t>
            </a:r>
            <a:r>
              <a:rPr lang="en-US" sz="2200" dirty="0">
                <a:solidFill>
                  <a:srgbClr val="FFC000"/>
                </a:solidFill>
                <a:latin typeface="Goudy Old Style" panose="02020502050305020303" pitchFamily="18" charset="77"/>
              </a:rPr>
              <a:t> and her dissertation. Ruth Goldstein (</a:t>
            </a:r>
            <a:r>
              <a:rPr lang="en-US" sz="2200">
                <a:solidFill>
                  <a:srgbClr val="FFC000"/>
                </a:solidFill>
                <a:latin typeface="Goudy Old Style" panose="02020502050305020303" pitchFamily="18" charset="77"/>
                <a:hlinkClick r:id="rId3"/>
              </a:rPr>
              <a:t>ruth.goldstein</a:t>
            </a:r>
            <a:r>
              <a:rPr lang="en-US" sz="2200" dirty="0">
                <a:solidFill>
                  <a:srgbClr val="FFC000"/>
                </a:solidFill>
                <a:latin typeface="Goudy Old Style" panose="02020502050305020303" pitchFamily="18" charset="77"/>
                <a:hlinkClick r:id="rId3"/>
              </a:rPr>
              <a:t>@wisc.edu</a:t>
            </a:r>
            <a:r>
              <a:rPr lang="en-US" sz="2200" dirty="0">
                <a:solidFill>
                  <a:srgbClr val="FFC000"/>
                </a:solidFill>
                <a:latin typeface="Goudy Old Style" panose="02020502050305020303" pitchFamily="18" charset="77"/>
              </a:rPr>
              <a:t>) prepared text and the slides.</a:t>
            </a:r>
          </a:p>
        </p:txBody>
      </p:sp>
    </p:spTree>
    <p:extLst>
      <p:ext uri="{BB962C8B-B14F-4D97-AF65-F5344CB8AC3E}">
        <p14:creationId xmlns:p14="http://schemas.microsoft.com/office/powerpoint/2010/main" val="2765815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361C5-9550-D8ED-BDFE-3DCD69CC2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5000" y="365125"/>
            <a:ext cx="5207000" cy="1325563"/>
          </a:xfrm>
        </p:spPr>
        <p:txBody>
          <a:bodyPr/>
          <a:lstStyle/>
          <a:p>
            <a:pPr algn="ctr"/>
            <a:r>
              <a:rPr lang="en-US" dirty="0">
                <a:latin typeface="Goudy Old Style" panose="02020502050305020303" pitchFamily="18" charset="77"/>
              </a:rPr>
              <a:t>Some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F9E22-5A73-1785-8A3D-C4CD8D792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6638" y="1825625"/>
            <a:ext cx="4614862" cy="4351338"/>
          </a:xfrm>
        </p:spPr>
        <p:txBody>
          <a:bodyPr/>
          <a:lstStyle/>
          <a:p>
            <a:r>
              <a:rPr lang="en-US" dirty="0">
                <a:latin typeface="Goudy Old Style" panose="02020502050305020303" pitchFamily="18" charset="77"/>
              </a:rPr>
              <a:t>What is site history and how does it relate to Indigenous Land Expropriation?</a:t>
            </a:r>
          </a:p>
          <a:p>
            <a:r>
              <a:rPr lang="en-US" dirty="0">
                <a:latin typeface="Goudy Old Style" panose="02020502050305020303" pitchFamily="18" charset="77"/>
              </a:rPr>
              <a:t>Well, it has to do with perceptions of “nature” and a particular framing (so to speak) of history.</a:t>
            </a:r>
          </a:p>
          <a:p>
            <a:r>
              <a:rPr lang="en-US" dirty="0">
                <a:latin typeface="Goudy Old Style" panose="02020502050305020303" pitchFamily="18" charset="77"/>
              </a:rPr>
              <a:t>Prairie in the Midwest is part of this story, much of which has gone untold.</a:t>
            </a:r>
          </a:p>
        </p:txBody>
      </p:sp>
      <p:pic>
        <p:nvPicPr>
          <p:cNvPr id="4" name="Picture 3" descr="A cartoon of a person holding a picture of a bird&#10;&#10;Description automatically generated">
            <a:extLst>
              <a:ext uri="{FF2B5EF4-FFF2-40B4-BE49-F238E27FC236}">
                <a16:creationId xmlns:a16="http://schemas.microsoft.com/office/drawing/2014/main" id="{3A02D00A-449D-17FB-980B-E7C29BD637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985000" cy="654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764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873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F1993E38-B9E1-84A6-C0BD-7EAB920F04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7198" y="643467"/>
            <a:ext cx="10817603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123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A94CE-1BEF-D0AC-4DA3-503DFE254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626B714-03BC-FA6F-57E8-4D5B77C499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3500"/>
            <a:ext cx="6332156" cy="3365500"/>
          </a:xfr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A1590EDF-599E-E936-AAE5-9FBD96E18C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4030" y="63500"/>
            <a:ext cx="5987970" cy="6731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4611881-8E3B-2B70-201E-3ABFD28333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578" y="3400878"/>
            <a:ext cx="2095500" cy="55381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857A7FD-A9A5-E9C0-6504-40AB2C7DF180}"/>
              </a:ext>
            </a:extLst>
          </p:cNvPr>
          <p:cNvSpPr txBox="1"/>
          <p:nvPr/>
        </p:nvSpPr>
        <p:spPr>
          <a:xfrm>
            <a:off x="185738" y="3771899"/>
            <a:ext cx="580223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  <a:latin typeface="Goudy Old Style" panose="02020502050305020303" pitchFamily="18" charset="77"/>
              </a:rPr>
              <a:t>- Words matter for the science that people do. After all, what is scientific objectivity but a human conception?</a:t>
            </a:r>
          </a:p>
          <a:p>
            <a:endParaRPr lang="en-US" sz="2400" dirty="0">
              <a:solidFill>
                <a:schemeClr val="accent2"/>
              </a:solidFill>
              <a:latin typeface="Goudy Old Style" panose="02020502050305020303" pitchFamily="18" charset="77"/>
            </a:endParaRPr>
          </a:p>
          <a:p>
            <a:r>
              <a:rPr lang="en-US" sz="2400" dirty="0">
                <a:solidFill>
                  <a:schemeClr val="accent2"/>
                </a:solidFill>
                <a:latin typeface="Goudy Old Style" panose="02020502050305020303" pitchFamily="18" charset="77"/>
              </a:rPr>
              <a:t>- Prairie restoration participates in Indigenous Land Expropriation because it fails (most often) to acknowledge who inhabited the land before settler colonialism.</a:t>
            </a:r>
          </a:p>
        </p:txBody>
      </p:sp>
    </p:spTree>
    <p:extLst>
      <p:ext uri="{BB962C8B-B14F-4D97-AF65-F5344CB8AC3E}">
        <p14:creationId xmlns:p14="http://schemas.microsoft.com/office/powerpoint/2010/main" val="977105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AD83F-EB00-137A-8D01-1E86F1D95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365125"/>
            <a:ext cx="52578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2"/>
                </a:solidFill>
                <a:latin typeface="Goudy Old Style" panose="02020502050305020303" pitchFamily="18" charset="77"/>
              </a:rPr>
              <a:t>Site Histories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6E7039C8-F516-123F-2374-99C7107E7F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6458" y="0"/>
            <a:ext cx="5612842" cy="6715125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5200CB1-C47E-8013-EE4A-DAE2E06FDD01}"/>
              </a:ext>
            </a:extLst>
          </p:cNvPr>
          <p:cNvSpPr txBox="1"/>
          <p:nvPr/>
        </p:nvSpPr>
        <p:spPr>
          <a:xfrm>
            <a:off x="6362702" y="2083443"/>
            <a:ext cx="520040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accent2"/>
                </a:solidFill>
                <a:latin typeface="Goudy Old Style" panose="02020502050305020303" pitchFamily="18" charset="77"/>
              </a:rPr>
              <a:t>Why they matter and how to do them!</a:t>
            </a:r>
          </a:p>
          <a:p>
            <a:endParaRPr lang="en-US" sz="4000" dirty="0">
              <a:solidFill>
                <a:schemeClr val="accent2"/>
              </a:solidFill>
              <a:latin typeface="Goudy Old Style" panose="02020502050305020303" pitchFamily="18" charset="77"/>
            </a:endParaRPr>
          </a:p>
          <a:p>
            <a:r>
              <a:rPr lang="en-US" sz="4000" dirty="0">
                <a:solidFill>
                  <a:schemeClr val="accent2"/>
                </a:solidFill>
                <a:latin typeface="Goudy Old Style" panose="02020502050305020303" pitchFamily="18" charset="77"/>
              </a:rPr>
              <a:t>Follow along with this case study in Illinois</a:t>
            </a:r>
          </a:p>
        </p:txBody>
      </p:sp>
    </p:spTree>
    <p:extLst>
      <p:ext uri="{BB962C8B-B14F-4D97-AF65-F5344CB8AC3E}">
        <p14:creationId xmlns:p14="http://schemas.microsoft.com/office/powerpoint/2010/main" val="3110191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42082-7EBD-5EE1-DC83-077770806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1040" y="365125"/>
            <a:ext cx="512276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Goudy Old Style" panose="02020502050305020303" pitchFamily="18" charset="77"/>
              </a:rPr>
              <a:t>Treaties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F626560-CC1A-CC2C-D406-33EBDA62E2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632294" cy="6755594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6A05468-CE67-CD37-B578-7EEB88805DA2}"/>
              </a:ext>
            </a:extLst>
          </p:cNvPr>
          <p:cNvSpPr txBox="1"/>
          <p:nvPr/>
        </p:nvSpPr>
        <p:spPr>
          <a:xfrm>
            <a:off x="6366077" y="1690688"/>
            <a:ext cx="5544272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chemeClr val="accent2"/>
                </a:solidFill>
                <a:latin typeface="Goudy Old Style" panose="02020502050305020303" pitchFamily="18" charset="77"/>
              </a:rPr>
              <a:t>- The history of treaties (and how the United States broke them) is a troubling one. </a:t>
            </a:r>
          </a:p>
          <a:p>
            <a:endParaRPr lang="en-US" sz="2500" dirty="0">
              <a:solidFill>
                <a:schemeClr val="accent2"/>
              </a:solidFill>
              <a:latin typeface="Goudy Old Style" panose="02020502050305020303" pitchFamily="18" charset="77"/>
            </a:endParaRPr>
          </a:p>
          <a:p>
            <a:r>
              <a:rPr lang="en-US" sz="2500" dirty="0">
                <a:solidFill>
                  <a:schemeClr val="accent2"/>
                </a:solidFill>
                <a:latin typeface="Goudy Old Style" panose="02020502050305020303" pitchFamily="18" charset="77"/>
              </a:rPr>
              <a:t>- While there are many Native American tribes in the United States, they are not recognized unless they signed a treaty with the United States government.</a:t>
            </a:r>
          </a:p>
          <a:p>
            <a:endParaRPr lang="en-US" sz="2500" dirty="0">
              <a:solidFill>
                <a:schemeClr val="accent2"/>
              </a:solidFill>
              <a:latin typeface="Goudy Old Style" panose="02020502050305020303" pitchFamily="18" charset="77"/>
            </a:endParaRPr>
          </a:p>
          <a:p>
            <a:r>
              <a:rPr lang="en-US" sz="2500" dirty="0">
                <a:solidFill>
                  <a:schemeClr val="accent2"/>
                </a:solidFill>
                <a:latin typeface="Goudy Old Style" panose="02020502050305020303" pitchFamily="18" charset="77"/>
              </a:rPr>
              <a:t>- It’s important to think about why some people didn’t want to do sign anything with a government that had designs on genocide and land expropriation.</a:t>
            </a:r>
          </a:p>
          <a:p>
            <a:endParaRPr lang="en-US" sz="2500" dirty="0">
              <a:solidFill>
                <a:schemeClr val="accent2"/>
              </a:solidFill>
              <a:latin typeface="Goudy Old Style" panose="02020502050305020303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091446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8EB84C-4C39-6769-EDAE-0E1C00DA4C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65" b="6699"/>
          <a:stretch/>
        </p:blipFill>
        <p:spPr>
          <a:xfrm>
            <a:off x="11151" y="11151"/>
            <a:ext cx="5937813" cy="6858000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09F0AB-FF6A-5D05-BC8C-728427A46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317" y="405685"/>
            <a:ext cx="5464968" cy="1559301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C00000"/>
                </a:solidFill>
                <a:latin typeface="Goudy Old Style" panose="02020502050305020303" pitchFamily="18" charset="77"/>
              </a:rPr>
              <a:t>Find a Treaty!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3CCBA7-5E23-B310-545E-A3008420D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317" y="2743200"/>
            <a:ext cx="5247340" cy="349687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3000" dirty="0">
                <a:solidFill>
                  <a:schemeClr val="accent2"/>
                </a:solidFill>
                <a:latin typeface="Goudy Old Style" panose="02020502050305020303" pitchFamily="18" charset="77"/>
              </a:rPr>
              <a:t>Once you know where you want to do your site history, then you can find a treaty.</a:t>
            </a:r>
          </a:p>
          <a:p>
            <a:endParaRPr lang="en-US" sz="3000" dirty="0">
              <a:solidFill>
                <a:schemeClr val="accent2"/>
              </a:solidFill>
              <a:latin typeface="Goudy Old Style" panose="02020502050305020303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91793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E436A-EFC5-B922-4D1A-5E8C71929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5524" y="365125"/>
            <a:ext cx="4918275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2"/>
                </a:solidFill>
                <a:latin typeface="Goudy Old Style" panose="02020502050305020303" pitchFamily="18" charset="77"/>
              </a:rPr>
              <a:t>The Archives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E7E7CD0-F1AC-A042-730B-6D994F7ACC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02476"/>
            <a:ext cx="6096000" cy="665304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181601-353E-163B-C69C-F3F129C6A3C9}"/>
              </a:ext>
            </a:extLst>
          </p:cNvPr>
          <p:cNvSpPr txBox="1"/>
          <p:nvPr/>
        </p:nvSpPr>
        <p:spPr>
          <a:xfrm>
            <a:off x="6096000" y="2095017"/>
            <a:ext cx="5744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C00000"/>
                </a:solidFill>
                <a:latin typeface="Goudy Old Style" panose="02020502050305020303" pitchFamily="18" charset="77"/>
              </a:rPr>
              <a:t> This can take some time, but it’s worth the time digging.  </a:t>
            </a:r>
          </a:p>
        </p:txBody>
      </p:sp>
    </p:spTree>
    <p:extLst>
      <p:ext uri="{BB962C8B-B14F-4D97-AF65-F5344CB8AC3E}">
        <p14:creationId xmlns:p14="http://schemas.microsoft.com/office/powerpoint/2010/main" val="38915434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232334-6E8A-09B0-5073-90F0DE1CCA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0314" y="161189"/>
            <a:ext cx="7217778" cy="6535622"/>
          </a:xfrm>
        </p:spPr>
      </p:pic>
    </p:spTree>
    <p:extLst>
      <p:ext uri="{BB962C8B-B14F-4D97-AF65-F5344CB8AC3E}">
        <p14:creationId xmlns:p14="http://schemas.microsoft.com/office/powerpoint/2010/main" val="1901172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AAB52C7-58EE-B733-38E4-2DCAA1F5C3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089" r="4412" b="3637"/>
          <a:stretch/>
        </p:blipFill>
        <p:spPr>
          <a:xfrm>
            <a:off x="3009417" y="0"/>
            <a:ext cx="4729914" cy="6514959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5E3DD96-B0C5-FE9E-3219-A3F4B1C6E42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11"/>
          <a:stretch/>
        </p:blipFill>
        <p:spPr>
          <a:xfrm>
            <a:off x="7600983" y="0"/>
            <a:ext cx="4729914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C8355F7-7B91-FBB1-CBA8-D7D9711531BA}"/>
              </a:ext>
            </a:extLst>
          </p:cNvPr>
          <p:cNvSpPr txBox="1"/>
          <p:nvPr/>
        </p:nvSpPr>
        <p:spPr>
          <a:xfrm>
            <a:off x="439838" y="346363"/>
            <a:ext cx="2268638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rgbClr val="FFC000"/>
                </a:solidFill>
                <a:latin typeface="Goudy Old Style" panose="02020502050305020303" pitchFamily="18" charset="77"/>
              </a:rPr>
              <a:t>Your next step is to check out Land Surveys</a:t>
            </a:r>
          </a:p>
        </p:txBody>
      </p:sp>
    </p:spTree>
    <p:extLst>
      <p:ext uri="{BB962C8B-B14F-4D97-AF65-F5344CB8AC3E}">
        <p14:creationId xmlns:p14="http://schemas.microsoft.com/office/powerpoint/2010/main" val="4005049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BC0DA-D379-E43C-64DB-C03BFA47D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990D257-B658-3CD6-320F-156ED69813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1245" y="0"/>
            <a:ext cx="5509717" cy="6638792"/>
          </a:xfr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4B38DB26-7EF4-38CA-E87D-913A415F58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1041" y="144831"/>
            <a:ext cx="5613886" cy="656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805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B8CA1-F980-F98B-9D5B-F9B922203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30E1EAD-832D-4893-6B4D-F96E9F21CE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2673" t="6017" r="2673" b="-6017"/>
          <a:stretch/>
        </p:blipFill>
        <p:spPr>
          <a:xfrm>
            <a:off x="142319" y="145055"/>
            <a:ext cx="5745808" cy="7309875"/>
          </a:xfr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F96A0507-3D3F-FDCC-AC7D-CF46B4174C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3874" y="0"/>
            <a:ext cx="5888126" cy="6956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548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22529-D222-8203-E26B-D60504601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2F18E1-57D0-0B11-55CB-401C20AF4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2EC4DB-D080-3024-D232-534813A8D9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7632" y="81023"/>
            <a:ext cx="6253632" cy="6858000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356BC50-F605-7E7A-7F97-A87AD88D72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3525" y="23934"/>
            <a:ext cx="6068475" cy="698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8103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F45FA-745A-F20A-EC3D-7FC912982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4268B7-81B2-450C-A206-64C4E65130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138" r="9195"/>
          <a:stretch/>
        </p:blipFill>
        <p:spPr>
          <a:xfrm>
            <a:off x="0" y="0"/>
            <a:ext cx="5818208" cy="6799778"/>
          </a:xfr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DCE86D70-4163-7131-2C83-84A694AA81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8209" y="0"/>
            <a:ext cx="63737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7270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43B7C-0B9B-51F7-19CA-9850D860A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2F14B14-6003-6ABD-463D-BEE618B517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471" y="21589"/>
            <a:ext cx="5706319" cy="6814821"/>
          </a:xfr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82919D73-9556-A918-A044-242CE9EE15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04" r="8334"/>
          <a:stretch/>
        </p:blipFill>
        <p:spPr>
          <a:xfrm>
            <a:off x="5856790" y="21588"/>
            <a:ext cx="6335210" cy="6814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0327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DAB84-8499-3577-D8BE-5302ED5CC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D6D09-D844-7657-4DF8-11F2661BF7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BD1FBE-3BD4-4793-F3F7-907B495C6D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59" y="0"/>
            <a:ext cx="6018041" cy="6695955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7A03EB9-F2AE-6767-BF36-2755E5F87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8916" y="11291"/>
            <a:ext cx="6315125" cy="6846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3858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3CD5D-1162-8B6E-ACD5-AB615A015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2066" y="365126"/>
            <a:ext cx="5531733" cy="83864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Goudy Old Style" panose="02020502050305020303" pitchFamily="18" charset="77"/>
              </a:rPr>
              <a:t>What did you find?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3F09BA6-AC44-D172-6ED6-B1FDC13E5F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044" y="437969"/>
            <a:ext cx="5357077" cy="6420031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409478D-02F8-8BDC-7365-3DB323596844}"/>
              </a:ext>
            </a:extLst>
          </p:cNvPr>
          <p:cNvSpPr txBox="1"/>
          <p:nvPr/>
        </p:nvSpPr>
        <p:spPr>
          <a:xfrm>
            <a:off x="5717893" y="1690687"/>
            <a:ext cx="6204031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chemeClr val="accent2"/>
                </a:solidFill>
                <a:latin typeface="Goudy Old Style" panose="02020502050305020303" pitchFamily="18" charset="77"/>
              </a:rPr>
              <a:t>- Are there histories to a particular site, maybe even a place you call home, that has a treaty history attached to it?</a:t>
            </a:r>
          </a:p>
          <a:p>
            <a:endParaRPr lang="en-US" sz="2500" dirty="0">
              <a:solidFill>
                <a:schemeClr val="accent2"/>
              </a:solidFill>
              <a:latin typeface="Goudy Old Style" panose="02020502050305020303" pitchFamily="18" charset="77"/>
            </a:endParaRPr>
          </a:p>
          <a:p>
            <a:r>
              <a:rPr lang="en-US" sz="2500" dirty="0">
                <a:solidFill>
                  <a:schemeClr val="accent2"/>
                </a:solidFill>
                <a:latin typeface="Goudy Old Style" panose="02020502050305020303" pitchFamily="18" charset="77"/>
              </a:rPr>
              <a:t>- What surprised you about this process of conducting a site history?</a:t>
            </a:r>
          </a:p>
          <a:p>
            <a:endParaRPr lang="en-US" sz="2500" dirty="0">
              <a:solidFill>
                <a:schemeClr val="accent2"/>
              </a:solidFill>
              <a:latin typeface="Goudy Old Style" panose="02020502050305020303" pitchFamily="18" charset="77"/>
            </a:endParaRPr>
          </a:p>
          <a:p>
            <a:r>
              <a:rPr lang="en-US" sz="2500" dirty="0">
                <a:solidFill>
                  <a:schemeClr val="accent2"/>
                </a:solidFill>
                <a:latin typeface="Goudy Old Style" panose="02020502050305020303" pitchFamily="18" charset="77"/>
              </a:rPr>
              <a:t>- Whether prairie or not, what does ecological restoration mean to you and has it changed since conducting this site history?</a:t>
            </a:r>
          </a:p>
        </p:txBody>
      </p:sp>
    </p:spTree>
    <p:extLst>
      <p:ext uri="{BB962C8B-B14F-4D97-AF65-F5344CB8AC3E}">
        <p14:creationId xmlns:p14="http://schemas.microsoft.com/office/powerpoint/2010/main" val="1619058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2946E-9FD1-E4C0-B95D-E98964B1D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AFAC1CC-7A81-0A42-B2B0-732126B890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6320" y="121187"/>
            <a:ext cx="6022353" cy="673681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EDA5F5-B4A5-EE3C-F062-B405BDEBB0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2738" y="236537"/>
            <a:ext cx="5421231" cy="452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875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2823</TotalTime>
  <Words>398</Words>
  <Application>Microsoft Macintosh PowerPoint</Application>
  <PresentationFormat>Widescreen</PresentationFormat>
  <Paragraphs>33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Century Schoolbook</vt:lpstr>
      <vt:lpstr>Goudy Old Style</vt:lpstr>
      <vt:lpstr>Office Theme</vt:lpstr>
      <vt:lpstr>Prairies, Ecologies, and Indigenous Land Dispossession: Site Histories and How To Do Them</vt:lpstr>
      <vt:lpstr>What this Site History Research Module Does </vt:lpstr>
      <vt:lpstr>Some Background</vt:lpstr>
      <vt:lpstr>PowerPoint Presentation</vt:lpstr>
      <vt:lpstr>PowerPoint Presentation</vt:lpstr>
      <vt:lpstr>Site Histories</vt:lpstr>
      <vt:lpstr>Treaties</vt:lpstr>
      <vt:lpstr>Find a Treaty!</vt:lpstr>
      <vt:lpstr>The Archives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did you find?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ELIZABETH GOLDSTEIN</dc:creator>
  <cp:lastModifiedBy>Ruth Goldstein</cp:lastModifiedBy>
  <cp:revision>58</cp:revision>
  <cp:lastPrinted>2025-10-21T16:52:51Z</cp:lastPrinted>
  <dcterms:created xsi:type="dcterms:W3CDTF">2024-09-16T04:52:53Z</dcterms:created>
  <dcterms:modified xsi:type="dcterms:W3CDTF">2026-02-28T02:14:23Z</dcterms:modified>
</cp:coreProperties>
</file>