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9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varScale="1">
        <p:scale>
          <a:sx n="146" d="100"/>
          <a:sy n="146" d="100"/>
        </p:scale>
        <p:origin x="664" y="16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33fcbb256d3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33fcbb256d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33ed2226196_0_5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33ed2226196_0_5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33ed2226196_0_60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33ed2226196_0_6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33ed2226196_0_5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33ed2226196_0_5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33ed2226196_0_8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3ed2226196_0_8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g33ed2226196_0_8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 name="Google Shape;94;g33ed2226196_0_8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33ed2226196_0_66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33ed2226196_0_6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33ed2226196_0_6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33ed2226196_0_6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3ed2226196_0_60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3ed2226196_0_6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3ed2226196_0_6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33ed2226196_0_6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3ed2226196_0_6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7" name="Google Shape;127;g33ed2226196_0_6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3ed2226196_0_6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3" name="Google Shape;133;g33ed2226196_0_6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3ed2226196_0_6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33ed2226196_0_6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33ed2226196_0_6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33ed2226196_0_6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33ed2226196_0_6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9" name="Google Shape;159;g33ed2226196_0_6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33ed2226196_0_8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33ed2226196_0_8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33ed2226196_0_89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33ed2226196_0_8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3ed2226196_0_8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33ed2226196_0_8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33ed2226196_0_65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33ed2226196_0_65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3ed2226196_0_6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33ed2226196_0_6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33ed2226196_0_6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2" name="Google Shape;202;g33ed2226196_0_6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33ed2226196_0_69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33ed2226196_0_6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g33ed2226196_0_8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5" name="Google Shape;215;g33ed2226196_0_8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33ed2226196_0_83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33ed2226196_0_8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33ed2226196_0_70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3" name="Google Shape;233;g33ed2226196_0_7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g33ed2226196_0_7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0" name="Google Shape;240;g33ed2226196_0_7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g33ed2226196_0_7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7" name="Google Shape;247;g33ed2226196_0_7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33ed2226196_0_7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33ed2226196_0_7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33ed2226196_0_90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33ed2226196_0_9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33ed2226196_0_73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33ed2226196_0_7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33ed2226196_0_74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6" name="Google Shape;276;g33ed2226196_0_7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33ed2226196_0_7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g33ed2226196_0_7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33ed2226196_0_78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8" name="Google Shape;288;g33ed2226196_0_7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33ed2226196_0_8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4" name="Google Shape;294;g33ed2226196_0_8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
        <p:cNvGrpSpPr/>
        <p:nvPr/>
      </p:nvGrpSpPr>
      <p:grpSpPr>
        <a:xfrm>
          <a:off x="0" y="0"/>
          <a:ext cx="0" cy="0"/>
          <a:chOff x="0" y="0"/>
          <a:chExt cx="0" cy="0"/>
        </a:xfrm>
      </p:grpSpPr>
      <p:sp>
        <p:nvSpPr>
          <p:cNvPr id="299" name="Google Shape;299;g33ed2226196_0_79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 name="Google Shape;300;g33ed2226196_0_79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33574246255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 name="Google Shape;307;g33574246255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g33ed2226196_0_91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3" name="Google Shape;313;g33ed2226196_0_9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3ed2226196_0_9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3ed2226196_0_9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g33ed2226196_0_92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9" name="Google Shape;329;g33ed2226196_0_9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33ed2226196_0_9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33ed2226196_0_9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g33ed2226196_0_96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4" name="Google Shape;344;g33ed2226196_0_96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g33ed2226196_0_9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0" name="Google Shape;350;g33ed2226196_0_9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4"/>
        <p:cNvGrpSpPr/>
        <p:nvPr/>
      </p:nvGrpSpPr>
      <p:grpSpPr>
        <a:xfrm>
          <a:off x="0" y="0"/>
          <a:ext cx="0" cy="0"/>
          <a:chOff x="0" y="0"/>
          <a:chExt cx="0" cy="0"/>
        </a:xfrm>
      </p:grpSpPr>
      <p:sp>
        <p:nvSpPr>
          <p:cNvPr id="355" name="Google Shape;355;g33ed2226196_0_9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6" name="Google Shape;356;g33ed2226196_0_9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g33ed2226196_0_9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3" name="Google Shape;363;g33ed2226196_0_9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g33ed2226196_0_95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0" name="Google Shape;370;g33ed2226196_0_9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33574246255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33574246255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g33ed2226196_0_77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5" name="Google Shape;385;g33ed2226196_0_7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g33ed2226196_0_7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1" name="Google Shape;391;g33ed2226196_0_7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33ed2226196_0_9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7" name="Google Shape;397;g33ed2226196_0_9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33ed2226196_0_98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3" name="Google Shape;403;g33ed2226196_0_9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g33574246255_0_4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9" name="Google Shape;409;g33574246255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33574246255_0_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5" name="Google Shape;415;g33574246255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g33574246255_0_7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1" name="Google Shape;421;g33574246255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g33574246255_0_7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8" name="Google Shape;428;g33574246255_0_7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g33574246255_0_8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5" name="Google Shape;435;g33574246255_0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g33574246255_0_13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2" name="Google Shape;442;g33574246255_0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g33574246255_0_1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8" name="Google Shape;448;g33574246255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g33574246255_0_14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5" name="Google Shape;455;g33574246255_0_1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g33574246255_0_1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1" name="Google Shape;461;g33574246255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33574246255_0_1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9" name="Google Shape;469;g33574246255_0_1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5"/>
        <p:cNvGrpSpPr/>
        <p:nvPr/>
      </p:nvGrpSpPr>
      <p:grpSpPr>
        <a:xfrm>
          <a:off x="0" y="0"/>
          <a:ext cx="0" cy="0"/>
          <a:chOff x="0" y="0"/>
          <a:chExt cx="0" cy="0"/>
        </a:xfrm>
      </p:grpSpPr>
      <p:sp>
        <p:nvSpPr>
          <p:cNvPr id="476" name="Google Shape;476;g33574246255_0_12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7" name="Google Shape;477;g33574246255_0_1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g33574246255_0_15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5" name="Google Shape;485;g33574246255_0_1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8"/>
        <p:cNvGrpSpPr/>
        <p:nvPr/>
      </p:nvGrpSpPr>
      <p:grpSpPr>
        <a:xfrm>
          <a:off x="0" y="0"/>
          <a:ext cx="0" cy="0"/>
          <a:chOff x="0" y="0"/>
          <a:chExt cx="0" cy="0"/>
        </a:xfrm>
      </p:grpSpPr>
      <p:sp>
        <p:nvSpPr>
          <p:cNvPr id="489" name="Google Shape;489;g33574246255_0_16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0" name="Google Shape;490;g33574246255_0_1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5"/>
        <p:cNvGrpSpPr/>
        <p:nvPr/>
      </p:nvGrpSpPr>
      <p:grpSpPr>
        <a:xfrm>
          <a:off x="0" y="0"/>
          <a:ext cx="0" cy="0"/>
          <a:chOff x="0" y="0"/>
          <a:chExt cx="0" cy="0"/>
        </a:xfrm>
      </p:grpSpPr>
      <p:sp>
        <p:nvSpPr>
          <p:cNvPr id="496" name="Google Shape;496;g33574246255_0_1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7" name="Google Shape;497;g33574246255_0_1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1"/>
        <p:cNvGrpSpPr/>
        <p:nvPr/>
      </p:nvGrpSpPr>
      <p:grpSpPr>
        <a:xfrm>
          <a:off x="0" y="0"/>
          <a:ext cx="0" cy="0"/>
          <a:chOff x="0" y="0"/>
          <a:chExt cx="0" cy="0"/>
        </a:xfrm>
      </p:grpSpPr>
      <p:sp>
        <p:nvSpPr>
          <p:cNvPr id="502" name="Google Shape;502;g33574246255_0_2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3" name="Google Shape;503;g33574246255_0_2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6"/>
        <p:cNvGrpSpPr/>
        <p:nvPr/>
      </p:nvGrpSpPr>
      <p:grpSpPr>
        <a:xfrm>
          <a:off x="0" y="0"/>
          <a:ext cx="0" cy="0"/>
          <a:chOff x="0" y="0"/>
          <a:chExt cx="0" cy="0"/>
        </a:xfrm>
      </p:grpSpPr>
      <p:sp>
        <p:nvSpPr>
          <p:cNvPr id="507" name="Google Shape;507;g33574246255_0_2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8" name="Google Shape;508;g33574246255_0_2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g33574246255_0_23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6" name="Google Shape;516;g33574246255_0_2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g335800a191e_0_2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4" name="Google Shape;524;g335800a191e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g33574246255_0_21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1" name="Google Shape;531;g33574246255_0_2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5"/>
        <p:cNvGrpSpPr/>
        <p:nvPr/>
      </p:nvGrpSpPr>
      <p:grpSpPr>
        <a:xfrm>
          <a:off x="0" y="0"/>
          <a:ext cx="0" cy="0"/>
          <a:chOff x="0" y="0"/>
          <a:chExt cx="0" cy="0"/>
        </a:xfrm>
      </p:grpSpPr>
      <p:sp>
        <p:nvSpPr>
          <p:cNvPr id="536" name="Google Shape;536;g33574246255_0_21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7" name="Google Shape;537;g33574246255_0_2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g33574246255_0_24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3" name="Google Shape;543;g33574246255_0_2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g33574246255_0_2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9" name="Google Shape;549;g33574246255_0_2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g33574246255_0_25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5" name="Google Shape;555;g33574246255_0_2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g335800a191e_0_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1" name="Google Shape;561;g335800a191e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g335800a191e_0_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9" name="Google Shape;569;g335800a191e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g335800a191e_0_2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5" name="Google Shape;575;g335800a191e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1"/>
        <p:cNvGrpSpPr/>
        <p:nvPr/>
      </p:nvGrpSpPr>
      <p:grpSpPr>
        <a:xfrm>
          <a:off x="0" y="0"/>
          <a:ext cx="0" cy="0"/>
          <a:chOff x="0" y="0"/>
          <a:chExt cx="0" cy="0"/>
        </a:xfrm>
      </p:grpSpPr>
      <p:sp>
        <p:nvSpPr>
          <p:cNvPr id="582" name="Google Shape;582;g335800a191e_0_3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3" name="Google Shape;583;g335800a191e_0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g335800a191e_0_5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0" name="Google Shape;590;g335800a191e_0_5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7"/>
        <p:cNvGrpSpPr/>
        <p:nvPr/>
      </p:nvGrpSpPr>
      <p:grpSpPr>
        <a:xfrm>
          <a:off x="0" y="0"/>
          <a:ext cx="0" cy="0"/>
          <a:chOff x="0" y="0"/>
          <a:chExt cx="0" cy="0"/>
        </a:xfrm>
      </p:grpSpPr>
      <p:sp>
        <p:nvSpPr>
          <p:cNvPr id="598" name="Google Shape;598;g335800a191e_0_5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9" name="Google Shape;599;g335800a191e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6"/>
        <p:cNvGrpSpPr/>
        <p:nvPr/>
      </p:nvGrpSpPr>
      <p:grpSpPr>
        <a:xfrm>
          <a:off x="0" y="0"/>
          <a:ext cx="0" cy="0"/>
          <a:chOff x="0" y="0"/>
          <a:chExt cx="0" cy="0"/>
        </a:xfrm>
      </p:grpSpPr>
      <p:sp>
        <p:nvSpPr>
          <p:cNvPr id="607" name="Google Shape;607;g335800a191e_0_6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8" name="Google Shape;608;g335800a191e_0_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1"/>
        <p:cNvGrpSpPr/>
        <p:nvPr/>
      </p:nvGrpSpPr>
      <p:grpSpPr>
        <a:xfrm>
          <a:off x="0" y="0"/>
          <a:ext cx="0" cy="0"/>
          <a:chOff x="0" y="0"/>
          <a:chExt cx="0" cy="0"/>
        </a:xfrm>
      </p:grpSpPr>
      <p:sp>
        <p:nvSpPr>
          <p:cNvPr id="612" name="Google Shape;612;g335800a191e_0_7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3" name="Google Shape;613;g335800a191e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9"/>
        <p:cNvGrpSpPr/>
        <p:nvPr/>
      </p:nvGrpSpPr>
      <p:grpSpPr>
        <a:xfrm>
          <a:off x="0" y="0"/>
          <a:ext cx="0" cy="0"/>
          <a:chOff x="0" y="0"/>
          <a:chExt cx="0" cy="0"/>
        </a:xfrm>
      </p:grpSpPr>
      <p:sp>
        <p:nvSpPr>
          <p:cNvPr id="620" name="Google Shape;620;g335800a191e_0_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1" name="Google Shape;621;g335800a191e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7"/>
        <p:cNvGrpSpPr/>
        <p:nvPr/>
      </p:nvGrpSpPr>
      <p:grpSpPr>
        <a:xfrm>
          <a:off x="0" y="0"/>
          <a:ext cx="0" cy="0"/>
          <a:chOff x="0" y="0"/>
          <a:chExt cx="0" cy="0"/>
        </a:xfrm>
      </p:grpSpPr>
      <p:sp>
        <p:nvSpPr>
          <p:cNvPr id="628" name="Google Shape;628;g335800a191e_0_9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9" name="Google Shape;629;g335800a191e_0_9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4"/>
        <p:cNvGrpSpPr/>
        <p:nvPr/>
      </p:nvGrpSpPr>
      <p:grpSpPr>
        <a:xfrm>
          <a:off x="0" y="0"/>
          <a:ext cx="0" cy="0"/>
          <a:chOff x="0" y="0"/>
          <a:chExt cx="0" cy="0"/>
        </a:xfrm>
      </p:grpSpPr>
      <p:sp>
        <p:nvSpPr>
          <p:cNvPr id="635" name="Google Shape;635;g335800a191e_0_9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6" name="Google Shape;636;g335800a191e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1"/>
        <p:cNvGrpSpPr/>
        <p:nvPr/>
      </p:nvGrpSpPr>
      <p:grpSpPr>
        <a:xfrm>
          <a:off x="0" y="0"/>
          <a:ext cx="0" cy="0"/>
          <a:chOff x="0" y="0"/>
          <a:chExt cx="0" cy="0"/>
        </a:xfrm>
      </p:grpSpPr>
      <p:sp>
        <p:nvSpPr>
          <p:cNvPr id="642" name="Google Shape;642;g335800a191e_0_1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3" name="Google Shape;643;g335800a191e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8"/>
        <p:cNvGrpSpPr/>
        <p:nvPr/>
      </p:nvGrpSpPr>
      <p:grpSpPr>
        <a:xfrm>
          <a:off x="0" y="0"/>
          <a:ext cx="0" cy="0"/>
          <a:chOff x="0" y="0"/>
          <a:chExt cx="0" cy="0"/>
        </a:xfrm>
      </p:grpSpPr>
      <p:sp>
        <p:nvSpPr>
          <p:cNvPr id="649" name="Google Shape;649;g335800a191e_0_10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0" name="Google Shape;650;g335800a191e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g33574246255_0_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56" name="Google Shape;656;g33574246255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Clr>
                <a:schemeClr val="dk1"/>
              </a:buClr>
              <a:buSzPts val="1800"/>
              <a:buChar char="●"/>
              <a:defRPr>
                <a:solidFill>
                  <a:schemeClr val="dk1"/>
                </a:solidFill>
              </a:defRPr>
            </a:lvl1pPr>
            <a:lvl2pPr marL="914400" lvl="1" indent="-317500">
              <a:spcBef>
                <a:spcPts val="0"/>
              </a:spcBef>
              <a:spcAft>
                <a:spcPts val="0"/>
              </a:spcAft>
              <a:buClr>
                <a:schemeClr val="dk1"/>
              </a:buClr>
              <a:buSzPts val="1400"/>
              <a:buChar char="○"/>
              <a:defRPr>
                <a:solidFill>
                  <a:schemeClr val="dk1"/>
                </a:solidFill>
              </a:defRPr>
            </a:lvl2pPr>
            <a:lvl3pPr marL="1371600" lvl="2" indent="-317500">
              <a:spcBef>
                <a:spcPts val="0"/>
              </a:spcBef>
              <a:spcAft>
                <a:spcPts val="0"/>
              </a:spcAft>
              <a:buClr>
                <a:schemeClr val="dk1"/>
              </a:buClr>
              <a:buSzPts val="1400"/>
              <a:buChar char="■"/>
              <a:defRPr>
                <a:solidFill>
                  <a:schemeClr val="dk1"/>
                </a:solidFill>
              </a:defRPr>
            </a:lvl3pPr>
            <a:lvl4pPr marL="1828800" lvl="3" indent="-317500">
              <a:spcBef>
                <a:spcPts val="0"/>
              </a:spcBef>
              <a:spcAft>
                <a:spcPts val="0"/>
              </a:spcAft>
              <a:buClr>
                <a:schemeClr val="dk1"/>
              </a:buClr>
              <a:buSzPts val="1400"/>
              <a:buChar char="●"/>
              <a:defRPr>
                <a:solidFill>
                  <a:schemeClr val="dk1"/>
                </a:solidFill>
              </a:defRPr>
            </a:lvl4pPr>
            <a:lvl5pPr marL="2286000" lvl="4" indent="-317500">
              <a:spcBef>
                <a:spcPts val="0"/>
              </a:spcBef>
              <a:spcAft>
                <a:spcPts val="0"/>
              </a:spcAft>
              <a:buClr>
                <a:schemeClr val="dk1"/>
              </a:buClr>
              <a:buSzPts val="1400"/>
              <a:buChar char="○"/>
              <a:defRPr>
                <a:solidFill>
                  <a:schemeClr val="dk1"/>
                </a:solidFill>
              </a:defRPr>
            </a:lvl5pPr>
            <a:lvl6pPr marL="2743200" lvl="5" indent="-317500">
              <a:spcBef>
                <a:spcPts val="0"/>
              </a:spcBef>
              <a:spcAft>
                <a:spcPts val="0"/>
              </a:spcAft>
              <a:buClr>
                <a:schemeClr val="dk1"/>
              </a:buClr>
              <a:buSzPts val="1400"/>
              <a:buChar char="■"/>
              <a:defRPr>
                <a:solidFill>
                  <a:schemeClr val="dk1"/>
                </a:solidFill>
              </a:defRPr>
            </a:lvl6pPr>
            <a:lvl7pPr marL="3200400" lvl="6" indent="-317500">
              <a:spcBef>
                <a:spcPts val="0"/>
              </a:spcBef>
              <a:spcAft>
                <a:spcPts val="0"/>
              </a:spcAft>
              <a:buClr>
                <a:schemeClr val="dk1"/>
              </a:buClr>
              <a:buSzPts val="1400"/>
              <a:buChar char="●"/>
              <a:defRPr>
                <a:solidFill>
                  <a:schemeClr val="dk1"/>
                </a:solidFill>
              </a:defRPr>
            </a:lvl7pPr>
            <a:lvl8pPr marL="3657600" lvl="7" indent="-317500">
              <a:spcBef>
                <a:spcPts val="0"/>
              </a:spcBef>
              <a:spcAft>
                <a:spcPts val="0"/>
              </a:spcAft>
              <a:buClr>
                <a:schemeClr val="dk1"/>
              </a:buClr>
              <a:buSzPts val="1400"/>
              <a:buChar char="○"/>
              <a:defRPr>
                <a:solidFill>
                  <a:schemeClr val="dk1"/>
                </a:solidFill>
              </a:defRPr>
            </a:lvl8pPr>
            <a:lvl9pPr marL="4114800" lvl="8" indent="-317500">
              <a:spcBef>
                <a:spcPts val="0"/>
              </a:spcBef>
              <a:spcAft>
                <a:spcPts val="0"/>
              </a:spcAft>
              <a:buClr>
                <a:schemeClr val="dk1"/>
              </a:buClr>
              <a:buSzPts val="1400"/>
              <a:buChar char="■"/>
              <a:defRPr>
                <a:solidFill>
                  <a:schemeClr val="dk1"/>
                </a:solidFill>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dark-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lt2"/>
              </a:buClr>
              <a:buSzPts val="1800"/>
              <a:buChar char="●"/>
              <a:defRPr sz="1800">
                <a:solidFill>
                  <a:schemeClr val="lt2"/>
                </a:solidFill>
              </a:defRPr>
            </a:lvl1pPr>
            <a:lvl2pPr marL="914400" lvl="1" indent="-317500">
              <a:lnSpc>
                <a:spcPct val="115000"/>
              </a:lnSpc>
              <a:spcBef>
                <a:spcPts val="0"/>
              </a:spcBef>
              <a:spcAft>
                <a:spcPts val="0"/>
              </a:spcAft>
              <a:buClr>
                <a:schemeClr val="lt2"/>
              </a:buClr>
              <a:buSzPts val="1400"/>
              <a:buChar char="○"/>
              <a:defRPr>
                <a:solidFill>
                  <a:schemeClr val="lt2"/>
                </a:solidFill>
              </a:defRPr>
            </a:lvl2pPr>
            <a:lvl3pPr marL="1371600" lvl="2" indent="-317500">
              <a:lnSpc>
                <a:spcPct val="115000"/>
              </a:lnSpc>
              <a:spcBef>
                <a:spcPts val="0"/>
              </a:spcBef>
              <a:spcAft>
                <a:spcPts val="0"/>
              </a:spcAft>
              <a:buClr>
                <a:schemeClr val="lt2"/>
              </a:buClr>
              <a:buSzPts val="1400"/>
              <a:buChar char="■"/>
              <a:defRPr>
                <a:solidFill>
                  <a:schemeClr val="lt2"/>
                </a:solidFill>
              </a:defRPr>
            </a:lvl3pPr>
            <a:lvl4pPr marL="1828800" lvl="3" indent="-317500">
              <a:lnSpc>
                <a:spcPct val="115000"/>
              </a:lnSpc>
              <a:spcBef>
                <a:spcPts val="0"/>
              </a:spcBef>
              <a:spcAft>
                <a:spcPts val="0"/>
              </a:spcAft>
              <a:buClr>
                <a:schemeClr val="lt2"/>
              </a:buClr>
              <a:buSzPts val="1400"/>
              <a:buChar char="●"/>
              <a:defRPr>
                <a:solidFill>
                  <a:schemeClr val="lt2"/>
                </a:solidFill>
              </a:defRPr>
            </a:lvl4pPr>
            <a:lvl5pPr marL="2286000" lvl="4" indent="-317500">
              <a:lnSpc>
                <a:spcPct val="115000"/>
              </a:lnSpc>
              <a:spcBef>
                <a:spcPts val="0"/>
              </a:spcBef>
              <a:spcAft>
                <a:spcPts val="0"/>
              </a:spcAft>
              <a:buClr>
                <a:schemeClr val="lt2"/>
              </a:buClr>
              <a:buSzPts val="1400"/>
              <a:buChar char="○"/>
              <a:defRPr>
                <a:solidFill>
                  <a:schemeClr val="lt2"/>
                </a:solidFill>
              </a:defRPr>
            </a:lvl5pPr>
            <a:lvl6pPr marL="2743200" lvl="5" indent="-317500">
              <a:lnSpc>
                <a:spcPct val="115000"/>
              </a:lnSpc>
              <a:spcBef>
                <a:spcPts val="0"/>
              </a:spcBef>
              <a:spcAft>
                <a:spcPts val="0"/>
              </a:spcAft>
              <a:buClr>
                <a:schemeClr val="lt2"/>
              </a:buClr>
              <a:buSzPts val="1400"/>
              <a:buChar char="■"/>
              <a:defRPr>
                <a:solidFill>
                  <a:schemeClr val="lt2"/>
                </a:solidFill>
              </a:defRPr>
            </a:lvl6pPr>
            <a:lvl7pPr marL="3200400" lvl="6" indent="-317500">
              <a:lnSpc>
                <a:spcPct val="115000"/>
              </a:lnSpc>
              <a:spcBef>
                <a:spcPts val="0"/>
              </a:spcBef>
              <a:spcAft>
                <a:spcPts val="0"/>
              </a:spcAft>
              <a:buClr>
                <a:schemeClr val="lt2"/>
              </a:buClr>
              <a:buSzPts val="1400"/>
              <a:buChar char="●"/>
              <a:defRPr>
                <a:solidFill>
                  <a:schemeClr val="lt2"/>
                </a:solidFill>
              </a:defRPr>
            </a:lvl7pPr>
            <a:lvl8pPr marL="3657600" lvl="7" indent="-317500">
              <a:lnSpc>
                <a:spcPct val="115000"/>
              </a:lnSpc>
              <a:spcBef>
                <a:spcPts val="0"/>
              </a:spcBef>
              <a:spcAft>
                <a:spcPts val="0"/>
              </a:spcAft>
              <a:buClr>
                <a:schemeClr val="lt2"/>
              </a:buClr>
              <a:buSzPts val="1400"/>
              <a:buChar char="○"/>
              <a:defRPr>
                <a:solidFill>
                  <a:schemeClr val="lt2"/>
                </a:solidFill>
              </a:defRPr>
            </a:lvl8pPr>
            <a:lvl9pPr marL="4114800" lvl="8" indent="-317500">
              <a:lnSpc>
                <a:spcPct val="115000"/>
              </a:lnSpc>
              <a:spcBef>
                <a:spcPts val="0"/>
              </a:spcBef>
              <a:spcAft>
                <a:spcPts val="0"/>
              </a:spcAft>
              <a:buClr>
                <a:schemeClr val="lt2"/>
              </a:buClr>
              <a:buSzPts val="1400"/>
              <a:buChar char="■"/>
              <a:defRPr>
                <a:solidFill>
                  <a:schemeClr val="lt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youtu.be/4kN2LRQVJWs?si=EXAFV9zshc1uiFGS"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hyperlink" Target="https://www.hmdb.org/m.asp?m=192028" TargetMode="External"/><Relationship Id="rId4" Type="http://schemas.openxmlformats.org/officeDocument/2006/relationships/hyperlink" Target="https://content.wisconsinhistory.org/digital/collection/wmh/id/14367"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www.wisconsinhistory.org/Records/Article/CS3089"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hyperlink" Target="https://www.wakamiwailers.com/new-blog/2017/4/15/the-lumbercamp-son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6.jpg"/></Relationships>
</file>

<file path=ppt/slides/_rels/slide15.xml.rels><?xml version="1.0" encoding="UTF-8" standalone="yes"?>
<Relationships xmlns="http://schemas.openxmlformats.org/package/2006/relationships"><Relationship Id="rId3" Type="http://schemas.openxmlformats.org/officeDocument/2006/relationships/hyperlink" Target="http://www.youtube.com/watch?v=B8yJeYkKcOk"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jpg"/></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11.jpg"/></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s://edgeeffects.net/paul-bunyan-narratives/#:~:text=As%20a%20white%20male%20logger,to%20place%20and%20settler%20placemaking."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5" Type="http://schemas.openxmlformats.org/officeDocument/2006/relationships/hyperlink" Target="https://drive.google.com/file/d/1x1VJMIfA_-vSVx7fC5rf5nI78dLLnmh6/view?usp=sharing" TargetMode="External"/><Relationship Id="rId4" Type="http://schemas.openxmlformats.org/officeDocument/2006/relationships/hyperlink" Target="https://drive.google.com/file/d/1EKNNpfLI0lCMo27osIbWh6Fdk32gnGD2/view?usp=sharing"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s://edgeeffects.net/paul-bunyan-narratives/#:~:text=As%20a%20white%20male%20logger,to%20place%20and%20settler%20placemaking."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 Id="rId5" Type="http://schemas.openxmlformats.org/officeDocument/2006/relationships/hyperlink" Target="https://drive.google.com/file/d/1x1VJMIfA_-vSVx7fC5rf5nI78dLLnmh6/view?usp=sharing" TargetMode="External"/><Relationship Id="rId4" Type="http://schemas.openxmlformats.org/officeDocument/2006/relationships/hyperlink" Target="https://drive.google.com/file/d/1EKNNpfLI0lCMo27osIbWh6Fdk32gnGD2/view?usp=sharing"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image" Target="../media/image16.jpg"/><Relationship Id="rId4" Type="http://schemas.openxmlformats.org/officeDocument/2006/relationships/image" Target="../media/image15.jp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hyperlink" Target="http://www.youtube.com/watch?v=nQ0a1Tm_-tk" TargetMode="External"/><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18.jpg"/></Relationships>
</file>

<file path=ppt/slides/_rels/slide3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8" Type="http://schemas.openxmlformats.org/officeDocument/2006/relationships/hyperlink" Target="https://www.ncai.org/news/eroding-sovereignty-the-devastating-impacts-of-dams-on-tribal-communities" TargetMode="External"/><Relationship Id="rId3" Type="http://schemas.openxmlformats.org/officeDocument/2006/relationships/hyperlink" Target="https://treaties.okstate.edu/treaties/treaty-with-the-chippewa-1837-0501" TargetMode="External"/><Relationship Id="rId7" Type="http://schemas.openxmlformats.org/officeDocument/2006/relationships/hyperlink" Target="https://iopscience.iop.org/article/10.1088/1748-9326/acd268" TargetMode="External"/><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hyperlink" Target="https://nativegov.org/wp-content/uploads/2024/12/Understanding-Using-Treaty-Rights-Non-Native-allies-Resource.pdf" TargetMode="External"/><Relationship Id="rId5" Type="http://schemas.openxmlformats.org/officeDocument/2006/relationships/hyperlink" Target="https://nativegov.org/wp-content/uploads/2024/12/Understanding-Using-Treaty-Rights-Tribal-Citizens-Resource.pdf" TargetMode="External"/><Relationship Id="rId4" Type="http://schemas.openxmlformats.org/officeDocument/2006/relationships/hyperlink" Target="https://treaties.okstate.edu/treaties/treaty-with-the-chippewa-1842-0542"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8" Type="http://schemas.openxmlformats.org/officeDocument/2006/relationships/hyperlink" Target="https://www.ncai.org/news/eroding-sovereignty-the-devastating-impacts-of-dams-on-tribal-communities" TargetMode="External"/><Relationship Id="rId3" Type="http://schemas.openxmlformats.org/officeDocument/2006/relationships/hyperlink" Target="https://treaties.okstate.edu/treaties/treaty-with-the-chippewa-1837-0501" TargetMode="External"/><Relationship Id="rId7" Type="http://schemas.openxmlformats.org/officeDocument/2006/relationships/hyperlink" Target="https://iopscience.iop.org/article/10.1088/1748-9326/acd268" TargetMode="External"/><Relationship Id="rId2" Type="http://schemas.openxmlformats.org/officeDocument/2006/relationships/notesSlide" Target="../notesSlides/notesSlide37.xml"/><Relationship Id="rId1" Type="http://schemas.openxmlformats.org/officeDocument/2006/relationships/slideLayout" Target="../slideLayouts/slideLayout3.xml"/><Relationship Id="rId6" Type="http://schemas.openxmlformats.org/officeDocument/2006/relationships/hyperlink" Target="https://nativegov.org/wp-content/uploads/2024/12/Understanding-Using-Treaty-Rights-Non-Native-allies-Resource.pdf" TargetMode="External"/><Relationship Id="rId5" Type="http://schemas.openxmlformats.org/officeDocument/2006/relationships/hyperlink" Target="https://nativegov.org/wp-content/uploads/2024/12/Understanding-Using-Treaty-Rights-Tribal-Citizens-Resource.pdf" TargetMode="External"/><Relationship Id="rId4" Type="http://schemas.openxmlformats.org/officeDocument/2006/relationships/hyperlink" Target="https://treaties.okstate.edu/treaties/treaty-with-the-chippewa-1842-0542"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hyperlink" Target="http://www.youtube.com/watch?v=BOYcgvEU0V0" TargetMode="External"/><Relationship Id="rId2" Type="http://schemas.openxmlformats.org/officeDocument/2006/relationships/notesSlide" Target="../notesSlides/notesSlide42.xml"/><Relationship Id="rId1" Type="http://schemas.openxmlformats.org/officeDocument/2006/relationships/slideLayout" Target="../slideLayouts/slideLayout3.xml"/><Relationship Id="rId4" Type="http://schemas.openxmlformats.org/officeDocument/2006/relationships/image" Target="../media/image21.jpg"/></Relationships>
</file>

<file path=ppt/slides/_rels/slide43.xml.rels><?xml version="1.0" encoding="UTF-8" standalone="yes"?>
<Relationships xmlns="http://schemas.openxmlformats.org/package/2006/relationships"><Relationship Id="rId3" Type="http://schemas.openxmlformats.org/officeDocument/2006/relationships/hyperlink" Target="http://www.youtube.com/watch?v=eCHZVSSXDwc" TargetMode="External"/><Relationship Id="rId2" Type="http://schemas.openxmlformats.org/officeDocument/2006/relationships/notesSlide" Target="../notesSlides/notesSlide43.xml"/><Relationship Id="rId1" Type="http://schemas.openxmlformats.org/officeDocument/2006/relationships/slideLayout" Target="../slideLayouts/slideLayout3.xml"/><Relationship Id="rId4" Type="http://schemas.openxmlformats.org/officeDocument/2006/relationships/image" Target="../media/image22.jpg"/></Relationships>
</file>

<file path=ppt/slides/_rels/slide4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hyperlink" Target="http://www.youtube.com/watch?v=KSpEGhWR44Q" TargetMode="External"/><Relationship Id="rId2" Type="http://schemas.openxmlformats.org/officeDocument/2006/relationships/notesSlide" Target="../notesSlides/notesSlide48.xml"/><Relationship Id="rId1" Type="http://schemas.openxmlformats.org/officeDocument/2006/relationships/slideLayout" Target="../slideLayouts/slideLayout3.xml"/><Relationship Id="rId4" Type="http://schemas.openxmlformats.org/officeDocument/2006/relationships/image" Target="../media/image24.jpg"/></Relationships>
</file>

<file path=ppt/slides/_rels/slide49.xml.rels><?xml version="1.0" encoding="UTF-8" standalone="yes"?>
<Relationships xmlns="http://schemas.openxmlformats.org/package/2006/relationships"><Relationship Id="rId3" Type="http://schemas.openxmlformats.org/officeDocument/2006/relationships/hyperlink" Target="https://wcmu.pbslearningmedia.org/resource/walter-bresette-treaty-sovereignty/wisconsin-biographies-media-gallery/" TargetMode="External"/><Relationship Id="rId2" Type="http://schemas.openxmlformats.org/officeDocument/2006/relationships/notesSlide" Target="../notesSlides/notesSlide49.xml"/><Relationship Id="rId1" Type="http://schemas.openxmlformats.org/officeDocument/2006/relationships/slideLayout" Target="../slideLayouts/slideLayout3.xml"/><Relationship Id="rId4" Type="http://schemas.openxmlformats.org/officeDocument/2006/relationships/image" Target="../media/image25.jp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hyperlink" Target="https://www.saulttribe.com/images/pdf/treaties/1836_treaty_washington.pdf" TargetMode="External"/><Relationship Id="rId2" Type="http://schemas.openxmlformats.org/officeDocument/2006/relationships/notesSlide" Target="../notesSlides/notesSlide51.xml"/><Relationship Id="rId1" Type="http://schemas.openxmlformats.org/officeDocument/2006/relationships/slideLayout" Target="../slideLayouts/slideLayout3.xml"/><Relationship Id="rId5" Type="http://schemas.openxmlformats.org/officeDocument/2006/relationships/hyperlink" Target="https://www.water-alternatives.org/index.php/alldoc/articles/vol15/v15issue1/652-a15-1-3/file" TargetMode="External"/><Relationship Id="rId4" Type="http://schemas.openxmlformats.org/officeDocument/2006/relationships/hyperlink" Target="https://www.michigan.gov/dnr/-/media/Project/Websites/dnr/Documents/Fisheries/TCU/2007_InlandConsent_Decree_FAQs.pdf?rev=79483dbcb25848e7884927353b31d5f2" TargetMode="External"/></Relationships>
</file>

<file path=ppt/slides/_rels/slide5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hyperlink" Target="https://www.saulttribe.com/images/pdf/treaties/1836_treaty_washington.pdf" TargetMode="External"/><Relationship Id="rId2" Type="http://schemas.openxmlformats.org/officeDocument/2006/relationships/notesSlide" Target="../notesSlides/notesSlide53.xml"/><Relationship Id="rId1" Type="http://schemas.openxmlformats.org/officeDocument/2006/relationships/slideLayout" Target="../slideLayouts/slideLayout3.xml"/><Relationship Id="rId5" Type="http://schemas.openxmlformats.org/officeDocument/2006/relationships/hyperlink" Target="https://www.water-alternatives.org/index.php/alldoc/articles/vol15/v15issue1/652-a15-1-3/file" TargetMode="External"/><Relationship Id="rId4" Type="http://schemas.openxmlformats.org/officeDocument/2006/relationships/hyperlink" Target="https://www.michigan.gov/dnr/-/media/Project/Websites/dnr/Documents/Fisheries/TCU/2007_InlandConsent_Decree_FAQs.pdf?rev=79483dbcb25848e7884927353b31d5f2"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hyperlink" Target="http://www.youtube.com/watch?v=_nqSN_meVbQ" TargetMode="External"/><Relationship Id="rId2" Type="http://schemas.openxmlformats.org/officeDocument/2006/relationships/notesSlide" Target="../notesSlides/notesSlide57.xml"/><Relationship Id="rId1" Type="http://schemas.openxmlformats.org/officeDocument/2006/relationships/slideLayout" Target="../slideLayouts/slideLayout3.xml"/><Relationship Id="rId4" Type="http://schemas.openxmlformats.org/officeDocument/2006/relationships/image" Target="../media/image28.jpg"/></Relationships>
</file>

<file path=ppt/slides/_rels/slide5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1.xml"/><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64.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5.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hyperlink" Target="http://drive.google.com/file/d/1INYhvWtcK9YEWJbYElsrBxfYlX1Kji0L/view" TargetMode="External"/><Relationship Id="rId2" Type="http://schemas.openxmlformats.org/officeDocument/2006/relationships/notesSlide" Target="../notesSlides/notesSlide70.xml"/><Relationship Id="rId1" Type="http://schemas.openxmlformats.org/officeDocument/2006/relationships/slideLayout" Target="../slideLayouts/slideLayout3.xml"/><Relationship Id="rId4" Type="http://schemas.openxmlformats.org/officeDocument/2006/relationships/image" Target="../media/image35.png"/></Relationships>
</file>

<file path=ppt/slides/_rels/slide7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3" Type="http://schemas.openxmlformats.org/officeDocument/2006/relationships/hyperlink" Target="https://www.facebook.com/watch/?v=446246893951418" TargetMode="External"/><Relationship Id="rId2" Type="http://schemas.openxmlformats.org/officeDocument/2006/relationships/notesSlide" Target="../notesSlides/notesSlide72.xml"/><Relationship Id="rId1" Type="http://schemas.openxmlformats.org/officeDocument/2006/relationships/slideLayout" Target="../slideLayouts/slideLayout3.xml"/><Relationship Id="rId4" Type="http://schemas.openxmlformats.org/officeDocument/2006/relationships/image" Target="../media/image37.jpg"/></Relationships>
</file>

<file path=ppt/slides/_rels/slide7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3.xml"/><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75.xml"/><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77.xml"/><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78.xml"/><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79.xml"/><Relationship Id="rId1" Type="http://schemas.openxmlformats.org/officeDocument/2006/relationships/slideLayout" Target="../slideLayouts/slideLayout3.xml"/><Relationship Id="rId5" Type="http://schemas.openxmlformats.org/officeDocument/2006/relationships/image" Target="../media/image43.png"/><Relationship Id="rId4" Type="http://schemas.openxmlformats.org/officeDocument/2006/relationships/image" Target="../media/image41.jpg"/></Relationships>
</file>

<file path=ppt/slides/_rels/slide8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80.xml"/><Relationship Id="rId1" Type="http://schemas.openxmlformats.org/officeDocument/2006/relationships/slideLayout" Target="../slideLayouts/slideLayout3.xml"/><Relationship Id="rId5" Type="http://schemas.openxmlformats.org/officeDocument/2006/relationships/image" Target="../media/image43.png"/><Relationship Id="rId4" Type="http://schemas.openxmlformats.org/officeDocument/2006/relationships/image" Target="../media/image41.jp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2.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83.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84.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85.xml"/><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86.xml"/><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8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pic>
        <p:nvPicPr>
          <p:cNvPr id="54" name="Google Shape;54;p13"/>
          <p:cNvPicPr preferRelativeResize="0"/>
          <p:nvPr/>
        </p:nvPicPr>
        <p:blipFill>
          <a:blip r:embed="rId3">
            <a:alphaModFix/>
          </a:blip>
          <a:stretch>
            <a:fillRect/>
          </a:stretch>
        </p:blipFill>
        <p:spPr>
          <a:xfrm>
            <a:off x="-6" y="-1066800"/>
            <a:ext cx="9189719" cy="13789199"/>
          </a:xfrm>
          <a:prstGeom prst="rect">
            <a:avLst/>
          </a:prstGeom>
          <a:noFill/>
          <a:ln>
            <a:noFill/>
          </a:ln>
        </p:spPr>
      </p:pic>
      <p:sp>
        <p:nvSpPr>
          <p:cNvPr id="55" name="Google Shape;55;p13"/>
          <p:cNvSpPr txBox="1">
            <a:spLocks noGrp="1"/>
          </p:cNvSpPr>
          <p:nvPr>
            <p:ph type="ctrTitle"/>
          </p:nvPr>
        </p:nvSpPr>
        <p:spPr>
          <a:xfrm>
            <a:off x="311708" y="-246025"/>
            <a:ext cx="8520600" cy="205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solidFill>
                  <a:schemeClr val="lt1"/>
                </a:solidFill>
                <a:latin typeface="Avenir"/>
                <a:ea typeface="Avenir"/>
                <a:cs typeface="Avenir"/>
                <a:sym typeface="Avenir"/>
              </a:rPr>
              <a:t>Dams as Dispossession</a:t>
            </a:r>
            <a:endParaRPr>
              <a:solidFill>
                <a:schemeClr val="lt1"/>
              </a:solidFill>
              <a:latin typeface="Avenir"/>
              <a:ea typeface="Avenir"/>
              <a:cs typeface="Avenir"/>
              <a:sym typeface="Avenir"/>
            </a:endParaRPr>
          </a:p>
        </p:txBody>
      </p:sp>
      <p:sp>
        <p:nvSpPr>
          <p:cNvPr id="56" name="Google Shape;56;p13"/>
          <p:cNvSpPr txBox="1">
            <a:spLocks noGrp="1"/>
          </p:cNvSpPr>
          <p:nvPr>
            <p:ph type="subTitle" idx="1"/>
          </p:nvPr>
        </p:nvSpPr>
        <p:spPr>
          <a:xfrm>
            <a:off x="311700" y="1614925"/>
            <a:ext cx="8520600" cy="792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2600">
                <a:solidFill>
                  <a:schemeClr val="lt1"/>
                </a:solidFill>
                <a:latin typeface="Avenir"/>
                <a:ea typeface="Avenir"/>
                <a:cs typeface="Avenir"/>
                <a:sym typeface="Avenir"/>
              </a:rPr>
              <a:t>Whose Land was "Granted to the Land Grant?"</a:t>
            </a:r>
            <a:endParaRPr sz="2600">
              <a:solidFill>
                <a:schemeClr val="lt1"/>
              </a:solidFill>
              <a:latin typeface="Avenir"/>
              <a:ea typeface="Avenir"/>
              <a:cs typeface="Avenir"/>
              <a:sym typeface="Avenir"/>
            </a:endParaRPr>
          </a:p>
          <a:p>
            <a:pPr marL="0" lvl="0" indent="0" algn="ctr" rtl="0">
              <a:spcBef>
                <a:spcPts val="0"/>
              </a:spcBef>
              <a:spcAft>
                <a:spcPts val="0"/>
              </a:spcAft>
              <a:buNone/>
            </a:pPr>
            <a:r>
              <a:rPr lang="en" sz="2600">
                <a:solidFill>
                  <a:schemeClr val="lt1"/>
                </a:solidFill>
                <a:latin typeface="Avenir"/>
                <a:ea typeface="Avenir"/>
                <a:cs typeface="Avenir"/>
                <a:sym typeface="Avenir"/>
              </a:rPr>
              <a:t>Funded by the National Endowment for the Humanities</a:t>
            </a:r>
            <a:endParaRPr sz="2600">
              <a:solidFill>
                <a:schemeClr val="lt1"/>
              </a:solidFill>
              <a:latin typeface="Avenir"/>
              <a:ea typeface="Avenir"/>
              <a:cs typeface="Avenir"/>
              <a:sym typeface="Avenir"/>
            </a:endParaRPr>
          </a:p>
          <a:p>
            <a:pPr marL="0" lvl="0" indent="0" algn="ctr" rtl="0">
              <a:spcBef>
                <a:spcPts val="0"/>
              </a:spcBef>
              <a:spcAft>
                <a:spcPts val="0"/>
              </a:spcAft>
              <a:buNone/>
            </a:pPr>
            <a:r>
              <a:rPr lang="en" sz="1400">
                <a:solidFill>
                  <a:schemeClr val="lt1"/>
                </a:solidFill>
                <a:latin typeface="Avenir"/>
                <a:ea typeface="Avenir"/>
                <a:cs typeface="Avenir"/>
                <a:sym typeface="Avenir"/>
              </a:rPr>
              <a:t>prepared by Caroline Gottschalk</a:t>
            </a:r>
            <a:endParaRPr sz="1400">
              <a:solidFill>
                <a:schemeClr val="lt1"/>
              </a:solidFill>
              <a:latin typeface="Avenir"/>
              <a:ea typeface="Avenir"/>
              <a:cs typeface="Avenir"/>
              <a:sym typeface="Avenir"/>
            </a:endParaRPr>
          </a:p>
          <a:p>
            <a:pPr marL="0" lvl="0" indent="0" algn="ctr" rtl="0">
              <a:spcBef>
                <a:spcPts val="0"/>
              </a:spcBef>
              <a:spcAft>
                <a:spcPts val="0"/>
              </a:spcAft>
              <a:buNone/>
            </a:pPr>
            <a:r>
              <a:rPr lang="en" sz="1400">
                <a:solidFill>
                  <a:schemeClr val="lt1"/>
                </a:solidFill>
                <a:latin typeface="Avenir"/>
                <a:ea typeface="Avenir"/>
                <a:cs typeface="Avenir"/>
                <a:sym typeface="Avenir"/>
              </a:rPr>
              <a:t>Vilas Distinguished Achievement Professor of English</a:t>
            </a:r>
            <a:endParaRPr sz="1400">
              <a:solidFill>
                <a:schemeClr val="lt1"/>
              </a:solidFill>
              <a:latin typeface="Avenir"/>
              <a:ea typeface="Avenir"/>
              <a:cs typeface="Avenir"/>
              <a:sym typeface="Avenir"/>
            </a:endParaRPr>
          </a:p>
          <a:p>
            <a:pPr marL="0" lvl="0" indent="0" algn="ctr" rtl="0">
              <a:spcBef>
                <a:spcPts val="0"/>
              </a:spcBef>
              <a:spcAft>
                <a:spcPts val="0"/>
              </a:spcAft>
              <a:buNone/>
            </a:pPr>
            <a:r>
              <a:rPr lang="en" sz="1400">
                <a:solidFill>
                  <a:schemeClr val="lt1"/>
                </a:solidFill>
                <a:latin typeface="Avenir"/>
                <a:ea typeface="Avenir"/>
                <a:cs typeface="Avenir"/>
                <a:sym typeface="Avenir"/>
              </a:rPr>
              <a:t>University of Wisconsin-Madison</a:t>
            </a:r>
            <a:endParaRPr sz="1400">
              <a:solidFill>
                <a:schemeClr val="lt1"/>
              </a:solidFill>
              <a:latin typeface="Avenir"/>
              <a:ea typeface="Avenir"/>
              <a:cs typeface="Avenir"/>
              <a:sym typeface="Avenir"/>
            </a:endParaRPr>
          </a:p>
        </p:txBody>
      </p:sp>
      <p:sp>
        <p:nvSpPr>
          <p:cNvPr id="57" name="Google Shape;57;p13"/>
          <p:cNvSpPr txBox="1"/>
          <p:nvPr/>
        </p:nvSpPr>
        <p:spPr>
          <a:xfrm>
            <a:off x="3102800" y="113500"/>
            <a:ext cx="5951400" cy="5490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200">
                <a:latin typeface="Avenir"/>
                <a:ea typeface="Avenir"/>
                <a:cs typeface="Avenir"/>
                <a:sym typeface="Avenir"/>
              </a:rPr>
              <a:t>Cover image: </a:t>
            </a:r>
            <a:r>
              <a:rPr lang="en" sz="1200" i="1">
                <a:latin typeface="Avenir"/>
                <a:ea typeface="Avenir"/>
                <a:cs typeface="Avenir"/>
                <a:sym typeface="Avenir"/>
              </a:rPr>
              <a:t>Dammed: The Politics of Loss and Survival in Anishinaabe Territory</a:t>
            </a:r>
            <a:endParaRPr sz="1200">
              <a:latin typeface="Avenir"/>
              <a:ea typeface="Avenir"/>
              <a:cs typeface="Avenir"/>
              <a:sym typeface="Avenir"/>
            </a:endParaRPr>
          </a:p>
          <a:p>
            <a:pPr marL="0" lvl="0" indent="0" algn="r" rtl="0">
              <a:spcBef>
                <a:spcPts val="0"/>
              </a:spcBef>
              <a:spcAft>
                <a:spcPts val="0"/>
              </a:spcAft>
              <a:buNone/>
            </a:pPr>
            <a:r>
              <a:rPr lang="en" sz="1200">
                <a:latin typeface="Avenir"/>
                <a:ea typeface="Avenir"/>
                <a:cs typeface="Avenir"/>
                <a:sym typeface="Avenir"/>
              </a:rPr>
              <a:t>by Brittany Luby, University of Manitoba Press (2020)</a:t>
            </a:r>
            <a:endParaRPr sz="1200">
              <a:latin typeface="Avenir"/>
              <a:ea typeface="Avenir"/>
              <a:cs typeface="Avenir"/>
              <a:sym typeface="Aveni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ctrTitle"/>
          </p:nvPr>
        </p:nvSpPr>
        <p:spPr>
          <a:xfrm>
            <a:off x="311700" y="439775"/>
            <a:ext cx="8520600" cy="1017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a:latin typeface="Avenir"/>
                <a:ea typeface="Avenir"/>
                <a:cs typeface="Avenir"/>
                <a:sym typeface="Avenir"/>
              </a:rPr>
              <a:t>Dams as Dispossession</a:t>
            </a:r>
            <a:endParaRPr>
              <a:latin typeface="Avenir"/>
              <a:ea typeface="Avenir"/>
              <a:cs typeface="Avenir"/>
              <a:sym typeface="Avenir"/>
            </a:endParaRPr>
          </a:p>
        </p:txBody>
      </p:sp>
      <p:sp>
        <p:nvSpPr>
          <p:cNvPr id="63" name="Google Shape;63;p14"/>
          <p:cNvSpPr txBox="1">
            <a:spLocks noGrp="1"/>
          </p:cNvSpPr>
          <p:nvPr>
            <p:ph type="subTitle" idx="1"/>
          </p:nvPr>
        </p:nvSpPr>
        <p:spPr>
          <a:xfrm>
            <a:off x="1246900" y="1603125"/>
            <a:ext cx="6702300" cy="3357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000">
                <a:solidFill>
                  <a:schemeClr val="dk1"/>
                </a:solidFill>
                <a:latin typeface="Avenir"/>
                <a:ea typeface="Avenir"/>
                <a:cs typeface="Avenir"/>
                <a:sym typeface="Avenir"/>
              </a:rPr>
              <a:t>As the Morrill Act and related 1860s legislation worked to "open" the Midwest to resource extraction, the pine tree trade depended on harnessing water power to transport and process lumber. This module examines the historic and contemporary impacts of dam building on white settlement, Treaty rights, and Native sovereignty, and introduces forms of Native resistance to dams and dispossession.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Learning Outcomes</a:t>
            </a:r>
            <a:endParaRPr>
              <a:latin typeface="Avenir"/>
              <a:ea typeface="Avenir"/>
              <a:cs typeface="Avenir"/>
              <a:sym typeface="Avenir"/>
            </a:endParaRPr>
          </a:p>
        </p:txBody>
      </p:sp>
      <p:sp>
        <p:nvSpPr>
          <p:cNvPr id="69" name="Google Shape;69;p1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chemeClr val="dk1"/>
                </a:solidFill>
                <a:latin typeface="Avenir"/>
                <a:ea typeface="Avenir"/>
                <a:cs typeface="Avenir"/>
                <a:sym typeface="Avenir"/>
              </a:rPr>
              <a:t>By the end of this module, students will:</a:t>
            </a:r>
            <a:endParaRPr sz="2000">
              <a:solidFill>
                <a:schemeClr val="dk1"/>
              </a:solidFill>
              <a:latin typeface="Avenir"/>
              <a:ea typeface="Avenir"/>
              <a:cs typeface="Avenir"/>
              <a:sym typeface="Avenir"/>
            </a:endParaRPr>
          </a:p>
          <a:p>
            <a:pPr marL="0" lvl="0" indent="0" algn="l" rtl="0">
              <a:spcBef>
                <a:spcPts val="0"/>
              </a:spcBef>
              <a:spcAft>
                <a:spcPts val="0"/>
              </a:spcAft>
              <a:buNone/>
            </a:pPr>
            <a:endParaRPr sz="2000">
              <a:solidFill>
                <a:schemeClr val="dk1"/>
              </a:solidFill>
              <a:latin typeface="Avenir"/>
              <a:ea typeface="Avenir"/>
              <a:cs typeface="Avenir"/>
              <a:sym typeface="Avenir"/>
            </a:endParaRPr>
          </a:p>
          <a:p>
            <a:pPr marL="457200" lvl="0" indent="-355600" algn="l" rtl="0">
              <a:spcBef>
                <a:spcPts val="0"/>
              </a:spcBef>
              <a:spcAft>
                <a:spcPts val="0"/>
              </a:spcAft>
              <a:buClr>
                <a:schemeClr val="dk1"/>
              </a:buClr>
              <a:buSzPts val="2000"/>
              <a:buFont typeface="Avenir"/>
              <a:buChar char="●"/>
            </a:pPr>
            <a:r>
              <a:rPr lang="en" sz="2000">
                <a:solidFill>
                  <a:schemeClr val="accent5"/>
                </a:solidFill>
                <a:latin typeface="Avenir"/>
                <a:ea typeface="Avenir"/>
                <a:cs typeface="Avenir"/>
                <a:sym typeface="Avenir"/>
              </a:rPr>
              <a:t>Understand</a:t>
            </a:r>
            <a:r>
              <a:rPr lang="en" sz="2000">
                <a:solidFill>
                  <a:schemeClr val="dk1"/>
                </a:solidFill>
                <a:latin typeface="Avenir"/>
                <a:ea typeface="Avenir"/>
                <a:cs typeface="Avenir"/>
                <a:sym typeface="Avenir"/>
              </a:rPr>
              <a:t> the role of dam building in white settlement and Indigenous dispossession in Wisconsin and the Great Lakes</a:t>
            </a:r>
            <a:endParaRPr sz="2000">
              <a:solidFill>
                <a:schemeClr val="dk1"/>
              </a:solidFill>
              <a:latin typeface="Avenir"/>
              <a:ea typeface="Avenir"/>
              <a:cs typeface="Avenir"/>
              <a:sym typeface="Avenir"/>
            </a:endParaRPr>
          </a:p>
          <a:p>
            <a:pPr marL="457200" lvl="0" indent="-355600" algn="l" rtl="0">
              <a:spcBef>
                <a:spcPts val="0"/>
              </a:spcBef>
              <a:spcAft>
                <a:spcPts val="0"/>
              </a:spcAft>
              <a:buClr>
                <a:schemeClr val="dk1"/>
              </a:buClr>
              <a:buSzPts val="2000"/>
              <a:buFont typeface="Avenir"/>
              <a:buChar char="●"/>
            </a:pPr>
            <a:r>
              <a:rPr lang="en" sz="2000">
                <a:solidFill>
                  <a:schemeClr val="accent5"/>
                </a:solidFill>
                <a:latin typeface="Avenir"/>
                <a:ea typeface="Avenir"/>
                <a:cs typeface="Avenir"/>
                <a:sym typeface="Avenir"/>
              </a:rPr>
              <a:t>Evaluate</a:t>
            </a:r>
            <a:r>
              <a:rPr lang="en" sz="2000">
                <a:solidFill>
                  <a:schemeClr val="dk1"/>
                </a:solidFill>
                <a:latin typeface="Avenir"/>
                <a:ea typeface="Avenir"/>
                <a:cs typeface="Avenir"/>
                <a:sym typeface="Avenir"/>
              </a:rPr>
              <a:t> the impacts of dam building on Treaty rights and Native sovereignty in Wisconsin and the Great Lakes</a:t>
            </a:r>
            <a:endParaRPr sz="2000">
              <a:solidFill>
                <a:schemeClr val="dk1"/>
              </a:solidFill>
              <a:latin typeface="Avenir"/>
              <a:ea typeface="Avenir"/>
              <a:cs typeface="Avenir"/>
              <a:sym typeface="Avenir"/>
            </a:endParaRPr>
          </a:p>
          <a:p>
            <a:pPr marL="457200" lvl="0" indent="-355600" algn="l" rtl="0">
              <a:spcBef>
                <a:spcPts val="0"/>
              </a:spcBef>
              <a:spcAft>
                <a:spcPts val="0"/>
              </a:spcAft>
              <a:buClr>
                <a:schemeClr val="dk1"/>
              </a:buClr>
              <a:buSzPts val="2000"/>
              <a:buFont typeface="Avenir"/>
              <a:buChar char="●"/>
            </a:pPr>
            <a:r>
              <a:rPr lang="en" sz="2000">
                <a:solidFill>
                  <a:schemeClr val="accent5"/>
                </a:solidFill>
                <a:latin typeface="Avenir"/>
                <a:ea typeface="Avenir"/>
                <a:cs typeface="Avenir"/>
                <a:sym typeface="Avenir"/>
              </a:rPr>
              <a:t>Recognize</a:t>
            </a:r>
            <a:r>
              <a:rPr lang="en" sz="2000">
                <a:solidFill>
                  <a:schemeClr val="dk1"/>
                </a:solidFill>
                <a:latin typeface="Avenir"/>
                <a:ea typeface="Avenir"/>
                <a:cs typeface="Avenir"/>
                <a:sym typeface="Avenir"/>
              </a:rPr>
              <a:t> various forms of Native resistance to dams and dispossession in Wisconsin and the Great Lakes</a:t>
            </a:r>
            <a:endParaRPr sz="2000">
              <a:solidFill>
                <a:schemeClr val="dk1"/>
              </a:solidFill>
              <a:latin typeface="Avenir"/>
              <a:ea typeface="Avenir"/>
              <a:cs typeface="Avenir"/>
              <a:sym typeface="Avenir"/>
            </a:endParaRPr>
          </a:p>
          <a:p>
            <a:pPr marL="457200" lvl="0" indent="-355600" algn="l" rtl="0">
              <a:spcBef>
                <a:spcPts val="0"/>
              </a:spcBef>
              <a:spcAft>
                <a:spcPts val="0"/>
              </a:spcAft>
              <a:buClr>
                <a:schemeClr val="dk1"/>
              </a:buClr>
              <a:buSzPts val="2000"/>
              <a:buFont typeface="Avenir"/>
              <a:buChar char="●"/>
            </a:pPr>
            <a:r>
              <a:rPr lang="en" sz="2000">
                <a:solidFill>
                  <a:schemeClr val="accent5"/>
                </a:solidFill>
                <a:latin typeface="Avenir"/>
                <a:ea typeface="Avenir"/>
                <a:cs typeface="Avenir"/>
                <a:sym typeface="Avenir"/>
              </a:rPr>
              <a:t>Produce</a:t>
            </a:r>
            <a:r>
              <a:rPr lang="en" sz="2000">
                <a:solidFill>
                  <a:schemeClr val="dk1"/>
                </a:solidFill>
                <a:latin typeface="Avenir"/>
                <a:ea typeface="Avenir"/>
                <a:cs typeface="Avenir"/>
                <a:sym typeface="Avenir"/>
              </a:rPr>
              <a:t> original syntheses that highlight the roles of dams and Indigenous resistance in Wisconsin and the Great Lakes</a:t>
            </a:r>
            <a:endParaRPr sz="2000">
              <a:solidFill>
                <a:schemeClr val="dk1"/>
              </a:solidFill>
              <a:latin typeface="Avenir"/>
              <a:ea typeface="Avenir"/>
              <a:cs typeface="Avenir"/>
              <a:sym typeface="Aveni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pic>
        <p:nvPicPr>
          <p:cNvPr id="74" name="Google Shape;74;p16"/>
          <p:cNvPicPr preferRelativeResize="0"/>
          <p:nvPr/>
        </p:nvPicPr>
        <p:blipFill>
          <a:blip r:embed="rId3">
            <a:alphaModFix/>
          </a:blip>
          <a:stretch>
            <a:fillRect/>
          </a:stretch>
        </p:blipFill>
        <p:spPr>
          <a:xfrm>
            <a:off x="0" y="-152400"/>
            <a:ext cx="9144003" cy="5331025"/>
          </a:xfrm>
          <a:prstGeom prst="rect">
            <a:avLst/>
          </a:prstGeom>
          <a:noFill/>
          <a:ln>
            <a:noFill/>
          </a:ln>
        </p:spPr>
      </p:pic>
      <p:sp>
        <p:nvSpPr>
          <p:cNvPr id="75" name="Google Shape;75;p16"/>
          <p:cNvSpPr txBox="1">
            <a:spLocks noGrp="1"/>
          </p:cNvSpPr>
          <p:nvPr>
            <p:ph type="ctrTitle"/>
          </p:nvPr>
        </p:nvSpPr>
        <p:spPr>
          <a:xfrm>
            <a:off x="311700" y="744575"/>
            <a:ext cx="8520600" cy="29907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a:latin typeface="Avenir"/>
              <a:ea typeface="Avenir"/>
              <a:cs typeface="Avenir"/>
              <a:sym typeface="Avenir"/>
            </a:endParaRPr>
          </a:p>
          <a:p>
            <a:pPr marL="0" lvl="0" indent="0" algn="ctr" rtl="0">
              <a:spcBef>
                <a:spcPts val="0"/>
              </a:spcBef>
              <a:spcAft>
                <a:spcPts val="0"/>
              </a:spcAft>
              <a:buNone/>
            </a:pPr>
            <a:endParaRPr>
              <a:latin typeface="Avenir"/>
              <a:ea typeface="Avenir"/>
              <a:cs typeface="Avenir"/>
              <a:sym typeface="Avenir"/>
            </a:endParaRPr>
          </a:p>
          <a:p>
            <a:pPr marL="0" lvl="0" indent="0" algn="ctr" rtl="0">
              <a:spcBef>
                <a:spcPts val="0"/>
              </a:spcBef>
              <a:spcAft>
                <a:spcPts val="0"/>
              </a:spcAft>
              <a:buNone/>
            </a:pPr>
            <a:r>
              <a:rPr lang="en">
                <a:latin typeface="Avenir"/>
                <a:ea typeface="Avenir"/>
                <a:cs typeface="Avenir"/>
                <a:sym typeface="Avenir"/>
              </a:rPr>
              <a:t>Week One, Day One:</a:t>
            </a:r>
            <a:endParaRPr>
              <a:latin typeface="Avenir"/>
              <a:ea typeface="Avenir"/>
              <a:cs typeface="Avenir"/>
              <a:sym typeface="Avenir"/>
            </a:endParaRPr>
          </a:p>
          <a:p>
            <a:pPr marL="0" lvl="0" indent="0" algn="ctr" rtl="0">
              <a:spcBef>
                <a:spcPts val="0"/>
              </a:spcBef>
              <a:spcAft>
                <a:spcPts val="0"/>
              </a:spcAft>
              <a:buNone/>
            </a:pPr>
            <a:r>
              <a:rPr lang="en">
                <a:latin typeface="Avenir"/>
                <a:ea typeface="Avenir"/>
                <a:cs typeface="Avenir"/>
                <a:sym typeface="Avenir"/>
              </a:rPr>
              <a:t>Pines, Rivers, and Dams</a:t>
            </a:r>
            <a:endParaRPr>
              <a:latin typeface="Avenir"/>
              <a:ea typeface="Avenir"/>
              <a:cs typeface="Avenir"/>
              <a:sym typeface="Avenir"/>
            </a:endParaRPr>
          </a:p>
        </p:txBody>
      </p:sp>
      <p:sp>
        <p:nvSpPr>
          <p:cNvPr id="76" name="Google Shape;76;p16"/>
          <p:cNvSpPr txBox="1"/>
          <p:nvPr/>
        </p:nvSpPr>
        <p:spPr>
          <a:xfrm>
            <a:off x="4965400" y="4797400"/>
            <a:ext cx="2864100" cy="1312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lt1"/>
                </a:solidFill>
                <a:latin typeface="Avenir"/>
                <a:ea typeface="Avenir"/>
                <a:cs typeface="Avenir"/>
                <a:sym typeface="Avenir"/>
              </a:rPr>
              <a:t>Credit: Chippewa Area History Center</a:t>
            </a:r>
            <a:endParaRPr sz="1200">
              <a:solidFill>
                <a:schemeClr val="lt1"/>
              </a:solidFill>
              <a:latin typeface="Avenir"/>
              <a:ea typeface="Avenir"/>
              <a:cs typeface="Avenir"/>
              <a:sym typeface="Aveni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Prep for class today:</a:t>
            </a:r>
            <a:endParaRPr>
              <a:latin typeface="Avenir"/>
              <a:ea typeface="Avenir"/>
              <a:cs typeface="Avenir"/>
              <a:sym typeface="Avenir"/>
            </a:endParaRPr>
          </a:p>
        </p:txBody>
      </p:sp>
      <p:sp>
        <p:nvSpPr>
          <p:cNvPr id="82" name="Google Shape;82;p17"/>
          <p:cNvSpPr txBox="1">
            <a:spLocks noGrp="1"/>
          </p:cNvSpPr>
          <p:nvPr>
            <p:ph type="body" idx="1"/>
          </p:nvPr>
        </p:nvSpPr>
        <p:spPr>
          <a:xfrm>
            <a:off x="155850" y="1116675"/>
            <a:ext cx="8806500" cy="3416400"/>
          </a:xfrm>
          <a:prstGeom prst="rect">
            <a:avLst/>
          </a:prstGeom>
          <a:noFill/>
          <a:ln>
            <a:noFill/>
          </a:ln>
        </p:spPr>
        <p:txBody>
          <a:bodyPr spcFirstLastPara="1" wrap="square" lIns="91425" tIns="91425" rIns="91425" bIns="91425" anchor="t" anchorCtr="0">
            <a:noAutofit/>
          </a:bodyPr>
          <a:lstStyle/>
          <a:p>
            <a:pPr marL="457200" lvl="0" indent="-349250" algn="l" rtl="0">
              <a:spcBef>
                <a:spcPts val="0"/>
              </a:spcBef>
              <a:spcAft>
                <a:spcPts val="0"/>
              </a:spcAft>
              <a:buClr>
                <a:schemeClr val="dk1"/>
              </a:buClr>
              <a:buSzPts val="1900"/>
              <a:buFont typeface="Avenir"/>
              <a:buChar char="●"/>
            </a:pPr>
            <a:r>
              <a:rPr lang="en" sz="1900" b="1">
                <a:solidFill>
                  <a:schemeClr val="dk1"/>
                </a:solidFill>
                <a:latin typeface="Avenir"/>
                <a:ea typeface="Avenir"/>
                <a:cs typeface="Avenir"/>
                <a:sym typeface="Avenir"/>
              </a:rPr>
              <a:t>Watch</a:t>
            </a:r>
            <a:r>
              <a:rPr lang="en" sz="1900">
                <a:solidFill>
                  <a:schemeClr val="dk1"/>
                </a:solidFill>
                <a:latin typeface="Avenir"/>
                <a:ea typeface="Avenir"/>
                <a:cs typeface="Avenir"/>
                <a:sym typeface="Avenir"/>
              </a:rPr>
              <a:t>: </a:t>
            </a:r>
            <a:endParaRPr sz="1900">
              <a:solidFill>
                <a:schemeClr val="dk1"/>
              </a:solidFill>
              <a:latin typeface="Avenir"/>
              <a:ea typeface="Avenir"/>
              <a:cs typeface="Avenir"/>
              <a:sym typeface="Avenir"/>
            </a:endParaRPr>
          </a:p>
          <a:p>
            <a:pPr marL="914400" lvl="1" indent="-349250" algn="l" rtl="0">
              <a:spcBef>
                <a:spcPts val="0"/>
              </a:spcBef>
              <a:spcAft>
                <a:spcPts val="0"/>
              </a:spcAft>
              <a:buClr>
                <a:schemeClr val="dk1"/>
              </a:buClr>
              <a:buSzPts val="1900"/>
              <a:buFont typeface="Avenir"/>
              <a:buChar char="○"/>
            </a:pPr>
            <a:r>
              <a:rPr lang="en" sz="1900">
                <a:solidFill>
                  <a:schemeClr val="dk1"/>
                </a:solidFill>
                <a:latin typeface="Avenir"/>
                <a:ea typeface="Avenir"/>
                <a:cs typeface="Avenir"/>
                <a:sym typeface="Avenir"/>
              </a:rPr>
              <a:t>"</a:t>
            </a:r>
            <a:r>
              <a:rPr lang="en" sz="1900" u="sng">
                <a:solidFill>
                  <a:schemeClr val="hlink"/>
                </a:solidFill>
                <a:latin typeface="Avenir"/>
                <a:ea typeface="Avenir"/>
                <a:cs typeface="Avenir"/>
                <a:sym typeface="Avenir"/>
                <a:hlinkClick r:id="rId3"/>
              </a:rPr>
              <a:t>When the White Pine was King: A History of Lumberjacks, Log Drives, and Sawdust Cities in Wisconsin</a:t>
            </a:r>
            <a:r>
              <a:rPr lang="en" sz="1900">
                <a:solidFill>
                  <a:schemeClr val="dk1"/>
                </a:solidFill>
                <a:latin typeface="Avenir"/>
                <a:ea typeface="Avenir"/>
                <a:cs typeface="Avenir"/>
                <a:sym typeface="Avenir"/>
              </a:rPr>
              <a:t>" with Jerry Apps (first 38 mins.)</a:t>
            </a:r>
            <a:endParaRPr sz="1900">
              <a:solidFill>
                <a:schemeClr val="dk1"/>
              </a:solidFill>
              <a:latin typeface="Avenir"/>
              <a:ea typeface="Avenir"/>
              <a:cs typeface="Avenir"/>
              <a:sym typeface="Avenir"/>
            </a:endParaRPr>
          </a:p>
          <a:p>
            <a:pPr marL="457200" lvl="0" indent="-349250" algn="l" rtl="0">
              <a:spcBef>
                <a:spcPts val="0"/>
              </a:spcBef>
              <a:spcAft>
                <a:spcPts val="0"/>
              </a:spcAft>
              <a:buClr>
                <a:schemeClr val="dk1"/>
              </a:buClr>
              <a:buSzPts val="1900"/>
              <a:buFont typeface="Avenir"/>
              <a:buChar char="●"/>
            </a:pPr>
            <a:r>
              <a:rPr lang="en" sz="1900" b="1">
                <a:solidFill>
                  <a:schemeClr val="dk1"/>
                </a:solidFill>
                <a:latin typeface="Avenir"/>
                <a:ea typeface="Avenir"/>
                <a:cs typeface="Avenir"/>
                <a:sym typeface="Avenir"/>
              </a:rPr>
              <a:t>Read</a:t>
            </a:r>
            <a:r>
              <a:rPr lang="en" sz="1900">
                <a:solidFill>
                  <a:schemeClr val="dk1"/>
                </a:solidFill>
                <a:latin typeface="Avenir"/>
                <a:ea typeface="Avenir"/>
                <a:cs typeface="Avenir"/>
                <a:sym typeface="Avenir"/>
              </a:rPr>
              <a:t>:</a:t>
            </a:r>
            <a:endParaRPr sz="1900">
              <a:solidFill>
                <a:schemeClr val="dk1"/>
              </a:solidFill>
              <a:latin typeface="Avenir"/>
              <a:ea typeface="Avenir"/>
              <a:cs typeface="Avenir"/>
              <a:sym typeface="Avenir"/>
            </a:endParaRPr>
          </a:p>
          <a:p>
            <a:pPr marL="914400" lvl="1" indent="-349250" algn="l" rtl="0">
              <a:spcBef>
                <a:spcPts val="0"/>
              </a:spcBef>
              <a:spcAft>
                <a:spcPts val="0"/>
              </a:spcAft>
              <a:buClr>
                <a:schemeClr val="dk1"/>
              </a:buClr>
              <a:buSzPts val="1900"/>
              <a:buFont typeface="Avenir"/>
              <a:buChar char="○"/>
            </a:pPr>
            <a:r>
              <a:rPr lang="en" sz="1900">
                <a:solidFill>
                  <a:schemeClr val="dk1"/>
                </a:solidFill>
                <a:latin typeface="Avenir"/>
                <a:ea typeface="Avenir"/>
                <a:cs typeface="Avenir"/>
                <a:sym typeface="Avenir"/>
              </a:rPr>
              <a:t>Fries, R. F. (1942). "</a:t>
            </a:r>
            <a:r>
              <a:rPr lang="en" sz="1900" u="sng">
                <a:solidFill>
                  <a:schemeClr val="hlink"/>
                </a:solidFill>
                <a:latin typeface="Avenir"/>
                <a:ea typeface="Avenir"/>
                <a:cs typeface="Avenir"/>
                <a:sym typeface="Avenir"/>
                <a:hlinkClick r:id="rId4"/>
              </a:rPr>
              <a:t>The Founding of the Lumber Industry in Wisconsin</a:t>
            </a:r>
            <a:r>
              <a:rPr lang="en" sz="1900">
                <a:solidFill>
                  <a:schemeClr val="dk1"/>
                </a:solidFill>
                <a:latin typeface="Avenir"/>
                <a:ea typeface="Avenir"/>
                <a:cs typeface="Avenir"/>
                <a:sym typeface="Avenir"/>
              </a:rPr>
              <a:t>." </a:t>
            </a:r>
            <a:r>
              <a:rPr lang="en" sz="1900" i="1">
                <a:solidFill>
                  <a:schemeClr val="dk1"/>
                </a:solidFill>
                <a:latin typeface="Avenir"/>
                <a:ea typeface="Avenir"/>
                <a:cs typeface="Avenir"/>
                <a:sym typeface="Avenir"/>
              </a:rPr>
              <a:t>The Wisconsin Magazine of History</a:t>
            </a:r>
            <a:r>
              <a:rPr lang="en" sz="1900">
                <a:solidFill>
                  <a:schemeClr val="dk1"/>
                </a:solidFill>
                <a:latin typeface="Avenir"/>
                <a:ea typeface="Avenir"/>
                <a:cs typeface="Avenir"/>
                <a:sym typeface="Avenir"/>
              </a:rPr>
              <a:t>, p. 23-35.</a:t>
            </a:r>
            <a:endParaRPr sz="1900">
              <a:solidFill>
                <a:schemeClr val="dk1"/>
              </a:solidFill>
              <a:latin typeface="Avenir"/>
              <a:ea typeface="Avenir"/>
              <a:cs typeface="Avenir"/>
              <a:sym typeface="Avenir"/>
            </a:endParaRPr>
          </a:p>
          <a:p>
            <a:pPr marL="914400" lvl="1" indent="-349250" algn="l" rtl="0">
              <a:spcBef>
                <a:spcPts val="0"/>
              </a:spcBef>
              <a:spcAft>
                <a:spcPts val="0"/>
              </a:spcAft>
              <a:buClr>
                <a:schemeClr val="dk1"/>
              </a:buClr>
              <a:buSzPts val="1900"/>
              <a:buFont typeface="Avenir"/>
              <a:buChar char="○"/>
            </a:pPr>
            <a:r>
              <a:rPr lang="en" sz="1900">
                <a:solidFill>
                  <a:schemeClr val="dk1"/>
                </a:solidFill>
                <a:latin typeface="Avenir"/>
                <a:ea typeface="Avenir"/>
                <a:cs typeface="Avenir"/>
                <a:sym typeface="Avenir"/>
              </a:rPr>
              <a:t>"</a:t>
            </a:r>
            <a:r>
              <a:rPr lang="en" sz="1900" u="sng">
                <a:solidFill>
                  <a:schemeClr val="hlink"/>
                </a:solidFill>
                <a:latin typeface="Avenir"/>
                <a:ea typeface="Avenir"/>
                <a:cs typeface="Avenir"/>
                <a:sym typeface="Avenir"/>
                <a:hlinkClick r:id="rId5"/>
              </a:rPr>
              <a:t>Logging and Lumbering on the Wisconsin River.</a:t>
            </a:r>
            <a:r>
              <a:rPr lang="en" sz="1900">
                <a:solidFill>
                  <a:schemeClr val="dk1"/>
                </a:solidFill>
                <a:latin typeface="Avenir"/>
                <a:ea typeface="Avenir"/>
                <a:cs typeface="Avenir"/>
                <a:sym typeface="Avenir"/>
              </a:rPr>
              <a:t>" (2022). The Historical Marker Database. </a:t>
            </a:r>
            <a:endParaRPr sz="1900">
              <a:solidFill>
                <a:schemeClr val="dk1"/>
              </a:solidFill>
              <a:latin typeface="Avenir"/>
              <a:ea typeface="Avenir"/>
              <a:cs typeface="Avenir"/>
              <a:sym typeface="Avenir"/>
            </a:endParaRPr>
          </a:p>
          <a:p>
            <a:pPr marL="457200" lvl="0" indent="-349250" algn="l" rtl="0">
              <a:spcBef>
                <a:spcPts val="0"/>
              </a:spcBef>
              <a:spcAft>
                <a:spcPts val="0"/>
              </a:spcAft>
              <a:buClr>
                <a:schemeClr val="dk1"/>
              </a:buClr>
              <a:buSzPts val="1900"/>
              <a:buFont typeface="Avenir"/>
              <a:buChar char="●"/>
            </a:pPr>
            <a:r>
              <a:rPr lang="en" sz="1900" b="1">
                <a:solidFill>
                  <a:schemeClr val="dk1"/>
                </a:solidFill>
                <a:latin typeface="Avenir"/>
                <a:ea typeface="Avenir"/>
                <a:cs typeface="Avenir"/>
                <a:sym typeface="Avenir"/>
              </a:rPr>
              <a:t>Write</a:t>
            </a:r>
            <a:r>
              <a:rPr lang="en" sz="1900">
                <a:solidFill>
                  <a:schemeClr val="dk1"/>
                </a:solidFill>
                <a:latin typeface="Avenir"/>
                <a:ea typeface="Avenir"/>
                <a:cs typeface="Avenir"/>
                <a:sym typeface="Avenir"/>
              </a:rPr>
              <a:t>:</a:t>
            </a:r>
            <a:endParaRPr sz="1900">
              <a:solidFill>
                <a:schemeClr val="dk1"/>
              </a:solidFill>
              <a:latin typeface="Avenir"/>
              <a:ea typeface="Avenir"/>
              <a:cs typeface="Avenir"/>
              <a:sym typeface="Avenir"/>
            </a:endParaRPr>
          </a:p>
          <a:p>
            <a:pPr marL="914400" lvl="1" indent="-349250" algn="l" rtl="0">
              <a:spcBef>
                <a:spcPts val="0"/>
              </a:spcBef>
              <a:spcAft>
                <a:spcPts val="0"/>
              </a:spcAft>
              <a:buClr>
                <a:schemeClr val="dk1"/>
              </a:buClr>
              <a:buSzPts val="1900"/>
              <a:buFont typeface="Avenir"/>
              <a:buChar char="○"/>
            </a:pPr>
            <a:r>
              <a:rPr lang="en" sz="1900">
                <a:solidFill>
                  <a:schemeClr val="dk1"/>
                </a:solidFill>
                <a:latin typeface="Avenir"/>
                <a:ea typeface="Avenir"/>
                <a:cs typeface="Avenir"/>
                <a:sym typeface="Avenir"/>
              </a:rPr>
              <a:t>Major points from each text and video</a:t>
            </a:r>
            <a:endParaRPr sz="1900">
              <a:solidFill>
                <a:schemeClr val="dk1"/>
              </a:solidFill>
              <a:latin typeface="Avenir"/>
              <a:ea typeface="Avenir"/>
              <a:cs typeface="Avenir"/>
              <a:sym typeface="Avenir"/>
            </a:endParaRPr>
          </a:p>
          <a:p>
            <a:pPr marL="914400" lvl="1" indent="-349250" algn="l" rtl="0">
              <a:spcBef>
                <a:spcPts val="0"/>
              </a:spcBef>
              <a:spcAft>
                <a:spcPts val="0"/>
              </a:spcAft>
              <a:buClr>
                <a:schemeClr val="dk1"/>
              </a:buClr>
              <a:buSzPts val="1900"/>
              <a:buFont typeface="Avenir"/>
              <a:buChar char="○"/>
            </a:pPr>
            <a:r>
              <a:rPr lang="en" sz="1900">
                <a:solidFill>
                  <a:schemeClr val="dk1"/>
                </a:solidFill>
                <a:latin typeface="Avenir"/>
                <a:ea typeface="Avenir"/>
                <a:cs typeface="Avenir"/>
                <a:sym typeface="Avenir"/>
              </a:rPr>
              <a:t>Some discussion questions to bring to class</a:t>
            </a:r>
            <a:endParaRPr sz="1900">
              <a:solidFill>
                <a:schemeClr val="dk1"/>
              </a:solidFill>
              <a:latin typeface="Avenir"/>
              <a:ea typeface="Avenir"/>
              <a:cs typeface="Avenir"/>
              <a:sym typeface="Aveni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Connection to the</a:t>
            </a:r>
            <a:endParaRPr>
              <a:latin typeface="Avenir"/>
              <a:ea typeface="Avenir"/>
              <a:cs typeface="Avenir"/>
              <a:sym typeface="Avenir"/>
            </a:endParaRPr>
          </a:p>
          <a:p>
            <a:pPr marL="0" lvl="0" indent="0" algn="l" rtl="0">
              <a:spcBef>
                <a:spcPts val="0"/>
              </a:spcBef>
              <a:spcAft>
                <a:spcPts val="0"/>
              </a:spcAft>
              <a:buNone/>
            </a:pPr>
            <a:r>
              <a:rPr lang="en">
                <a:latin typeface="Avenir"/>
                <a:ea typeface="Avenir"/>
                <a:cs typeface="Avenir"/>
                <a:sym typeface="Avenir"/>
              </a:rPr>
              <a:t>Morrill Act:</a:t>
            </a:r>
            <a:endParaRPr>
              <a:latin typeface="Avenir"/>
              <a:ea typeface="Avenir"/>
              <a:cs typeface="Avenir"/>
              <a:sym typeface="Avenir"/>
            </a:endParaRPr>
          </a:p>
        </p:txBody>
      </p:sp>
      <p:sp>
        <p:nvSpPr>
          <p:cNvPr id="88" name="Google Shape;88;p18"/>
          <p:cNvSpPr txBox="1"/>
          <p:nvPr/>
        </p:nvSpPr>
        <p:spPr>
          <a:xfrm>
            <a:off x="1467900" y="4594550"/>
            <a:ext cx="2016900" cy="6564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200">
                <a:solidFill>
                  <a:schemeClr val="lt1"/>
                </a:solidFill>
                <a:latin typeface="Avenir"/>
                <a:ea typeface="Avenir"/>
                <a:cs typeface="Avenir"/>
                <a:sym typeface="Avenir"/>
              </a:rPr>
              <a:t>Credit: landgrabu.org</a:t>
            </a:r>
            <a:endParaRPr sz="1200">
              <a:solidFill>
                <a:schemeClr val="lt1"/>
              </a:solidFill>
              <a:latin typeface="Avenir"/>
              <a:ea typeface="Avenir"/>
              <a:cs typeface="Avenir"/>
              <a:sym typeface="Avenir"/>
            </a:endParaRPr>
          </a:p>
        </p:txBody>
      </p:sp>
      <p:pic>
        <p:nvPicPr>
          <p:cNvPr id="89" name="Google Shape;89;p18"/>
          <p:cNvPicPr preferRelativeResize="0"/>
          <p:nvPr/>
        </p:nvPicPr>
        <p:blipFill>
          <a:blip r:embed="rId3">
            <a:alphaModFix/>
          </a:blip>
          <a:stretch>
            <a:fillRect/>
          </a:stretch>
        </p:blipFill>
        <p:spPr>
          <a:xfrm>
            <a:off x="5142596" y="0"/>
            <a:ext cx="4001402" cy="5143500"/>
          </a:xfrm>
          <a:prstGeom prst="rect">
            <a:avLst/>
          </a:prstGeom>
          <a:noFill/>
          <a:ln>
            <a:noFill/>
          </a:ln>
        </p:spPr>
      </p:pic>
      <p:sp>
        <p:nvSpPr>
          <p:cNvPr id="90" name="Google Shape;90;p18"/>
          <p:cNvSpPr txBox="1"/>
          <p:nvPr/>
        </p:nvSpPr>
        <p:spPr>
          <a:xfrm>
            <a:off x="696750" y="4534000"/>
            <a:ext cx="4310700" cy="501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200">
                <a:solidFill>
                  <a:schemeClr val="dk1"/>
                </a:solidFill>
                <a:latin typeface="Avenir"/>
                <a:ea typeface="Avenir"/>
                <a:cs typeface="Avenir"/>
                <a:sym typeface="Avenir"/>
              </a:rPr>
              <a:t>Silas Chapman, “Map Showing Cornell University Lands in Wisconsin for Sale” (1877), Wisconsin Historical Society</a:t>
            </a:r>
            <a:endParaRPr sz="1200">
              <a:solidFill>
                <a:schemeClr val="dk1"/>
              </a:solidFill>
              <a:latin typeface="Avenir"/>
              <a:ea typeface="Avenir"/>
              <a:cs typeface="Avenir"/>
              <a:sym typeface="Avenir"/>
            </a:endParaRPr>
          </a:p>
        </p:txBody>
      </p:sp>
      <p:sp>
        <p:nvSpPr>
          <p:cNvPr id="91" name="Google Shape;91;p18"/>
          <p:cNvSpPr txBox="1"/>
          <p:nvPr/>
        </p:nvSpPr>
        <p:spPr>
          <a:xfrm>
            <a:off x="465425" y="1847900"/>
            <a:ext cx="4391700" cy="2161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chemeClr val="dk1"/>
                </a:solidFill>
                <a:latin typeface="Avenir"/>
                <a:ea typeface="Avenir"/>
                <a:cs typeface="Avenir"/>
                <a:sym typeface="Avenir"/>
              </a:rPr>
              <a:t>Much of this land was sold for </a:t>
            </a:r>
            <a:r>
              <a:rPr lang="en" sz="2400">
                <a:solidFill>
                  <a:srgbClr val="93C47D"/>
                </a:solidFill>
                <a:latin typeface="Avenir"/>
                <a:ea typeface="Avenir"/>
                <a:cs typeface="Avenir"/>
                <a:sym typeface="Avenir"/>
              </a:rPr>
              <a:t>logging</a:t>
            </a:r>
            <a:r>
              <a:rPr lang="en" sz="2400">
                <a:solidFill>
                  <a:schemeClr val="dk1"/>
                </a:solidFill>
                <a:latin typeface="Avenir"/>
                <a:ea typeface="Avenir"/>
                <a:cs typeface="Avenir"/>
                <a:sym typeface="Avenir"/>
              </a:rPr>
              <a:t>, then re-sold or defaulted to the County, State, or Federal government through non-payment of taxes </a:t>
            </a:r>
            <a:endParaRPr sz="2400">
              <a:solidFill>
                <a:schemeClr val="dk1"/>
              </a:solidFill>
              <a:latin typeface="Avenir"/>
              <a:ea typeface="Avenir"/>
              <a:cs typeface="Avenir"/>
              <a:sym typeface="Aveni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Getting Started</a:t>
            </a:r>
            <a:r>
              <a:rPr lang="en" sz="1200">
                <a:latin typeface="Avenir"/>
                <a:ea typeface="Avenir"/>
                <a:cs typeface="Avenir"/>
                <a:sym typeface="Avenir"/>
              </a:rPr>
              <a:t> (20 m.)</a:t>
            </a:r>
            <a:endParaRPr>
              <a:latin typeface="Avenir"/>
              <a:ea typeface="Avenir"/>
              <a:cs typeface="Avenir"/>
              <a:sym typeface="Avenir"/>
            </a:endParaRPr>
          </a:p>
        </p:txBody>
      </p:sp>
      <p:sp>
        <p:nvSpPr>
          <p:cNvPr id="97" name="Google Shape;97;p19"/>
          <p:cNvSpPr txBox="1">
            <a:spLocks noGrp="1"/>
          </p:cNvSpPr>
          <p:nvPr>
            <p:ph type="body" idx="1"/>
          </p:nvPr>
        </p:nvSpPr>
        <p:spPr>
          <a:xfrm>
            <a:off x="311700" y="1152475"/>
            <a:ext cx="5846100" cy="3416400"/>
          </a:xfrm>
          <a:prstGeom prst="rect">
            <a:avLst/>
          </a:prstGeom>
        </p:spPr>
        <p:txBody>
          <a:bodyPr spcFirstLastPara="1" wrap="square" lIns="91425" tIns="91425" rIns="91425" bIns="91425" anchor="t" anchorCtr="0">
            <a:noAutofit/>
          </a:bodyPr>
          <a:lstStyle/>
          <a:p>
            <a:pPr marL="457200" lvl="0" indent="-336550" algn="l" rtl="0">
              <a:spcBef>
                <a:spcPts val="0"/>
              </a:spcBef>
              <a:spcAft>
                <a:spcPts val="0"/>
              </a:spcAft>
              <a:buClr>
                <a:schemeClr val="dk1"/>
              </a:buClr>
              <a:buSzPts val="1700"/>
              <a:buFont typeface="Avenir"/>
              <a:buChar char="●"/>
            </a:pPr>
            <a:r>
              <a:rPr lang="en" sz="1700">
                <a:solidFill>
                  <a:schemeClr val="dk1"/>
                </a:solidFill>
                <a:latin typeface="Avenir"/>
                <a:ea typeface="Avenir"/>
                <a:cs typeface="Avenir"/>
                <a:sym typeface="Avenir"/>
              </a:rPr>
              <a:t>Take a few minutes to look back at homework notes (3 min.)</a:t>
            </a:r>
            <a:endParaRPr sz="1700">
              <a:solidFill>
                <a:schemeClr val="dk1"/>
              </a:solidFill>
              <a:latin typeface="Avenir"/>
              <a:ea typeface="Avenir"/>
              <a:cs typeface="Avenir"/>
              <a:sym typeface="Avenir"/>
            </a:endParaRPr>
          </a:p>
        </p:txBody>
      </p:sp>
      <p:pic>
        <p:nvPicPr>
          <p:cNvPr id="98" name="Google Shape;98;p19"/>
          <p:cNvPicPr preferRelativeResize="0"/>
          <p:nvPr/>
        </p:nvPicPr>
        <p:blipFill>
          <a:blip r:embed="rId3">
            <a:alphaModFix/>
          </a:blip>
          <a:stretch>
            <a:fillRect/>
          </a:stretch>
        </p:blipFill>
        <p:spPr>
          <a:xfrm>
            <a:off x="6234000" y="737463"/>
            <a:ext cx="2548560" cy="382097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Getting Started</a:t>
            </a:r>
            <a:r>
              <a:rPr lang="en" sz="1200">
                <a:latin typeface="Avenir"/>
                <a:ea typeface="Avenir"/>
                <a:cs typeface="Avenir"/>
                <a:sym typeface="Avenir"/>
              </a:rPr>
              <a:t> (20 m.)</a:t>
            </a:r>
            <a:endParaRPr>
              <a:latin typeface="Avenir"/>
              <a:ea typeface="Avenir"/>
              <a:cs typeface="Avenir"/>
              <a:sym typeface="Avenir"/>
            </a:endParaRPr>
          </a:p>
        </p:txBody>
      </p:sp>
      <p:sp>
        <p:nvSpPr>
          <p:cNvPr id="104" name="Google Shape;104;p20"/>
          <p:cNvSpPr txBox="1">
            <a:spLocks noGrp="1"/>
          </p:cNvSpPr>
          <p:nvPr>
            <p:ph type="body" idx="1"/>
          </p:nvPr>
        </p:nvSpPr>
        <p:spPr>
          <a:xfrm>
            <a:off x="311700" y="1152475"/>
            <a:ext cx="5846100" cy="3416400"/>
          </a:xfrm>
          <a:prstGeom prst="rect">
            <a:avLst/>
          </a:prstGeom>
        </p:spPr>
        <p:txBody>
          <a:bodyPr spcFirstLastPara="1" wrap="square" lIns="91425" tIns="91425" rIns="91425" bIns="91425" anchor="t" anchorCtr="0">
            <a:noAutofit/>
          </a:bodyPr>
          <a:lstStyle/>
          <a:p>
            <a:pPr marL="457200" lvl="0" indent="-336550" algn="l" rtl="0">
              <a:spcBef>
                <a:spcPts val="0"/>
              </a:spcBef>
              <a:spcAft>
                <a:spcPts val="0"/>
              </a:spcAft>
              <a:buSzPts val="1700"/>
              <a:buFont typeface="Avenir"/>
              <a:buChar char="●"/>
            </a:pPr>
            <a:r>
              <a:rPr lang="en" sz="1700">
                <a:latin typeface="Avenir"/>
                <a:ea typeface="Avenir"/>
                <a:cs typeface="Avenir"/>
                <a:sym typeface="Avenir"/>
              </a:rPr>
              <a:t>Take a few minutes to look back at homework notes (3 min.)</a:t>
            </a:r>
            <a:endParaRPr sz="1700">
              <a:latin typeface="Avenir"/>
              <a:ea typeface="Avenir"/>
              <a:cs typeface="Avenir"/>
              <a:sym typeface="Avenir"/>
            </a:endParaRPr>
          </a:p>
          <a:p>
            <a:pPr marL="457200" lvl="0" indent="-336550" algn="l" rtl="0">
              <a:spcBef>
                <a:spcPts val="0"/>
              </a:spcBef>
              <a:spcAft>
                <a:spcPts val="0"/>
              </a:spcAft>
              <a:buClr>
                <a:schemeClr val="dk1"/>
              </a:buClr>
              <a:buSzPts val="1700"/>
              <a:buFont typeface="Avenir"/>
              <a:buChar char="●"/>
            </a:pPr>
            <a:r>
              <a:rPr lang="en" sz="1700">
                <a:solidFill>
                  <a:schemeClr val="dk1"/>
                </a:solidFill>
                <a:latin typeface="Avenir"/>
                <a:ea typeface="Avenir"/>
                <a:cs typeface="Avenir"/>
                <a:sym typeface="Avenir"/>
              </a:rPr>
              <a:t>Get into small groups of three (7 min.)</a:t>
            </a:r>
            <a:endParaRPr sz="1700">
              <a:solidFill>
                <a:schemeClr val="dk1"/>
              </a:solidFill>
              <a:latin typeface="Avenir"/>
              <a:ea typeface="Avenir"/>
              <a:cs typeface="Avenir"/>
              <a:sym typeface="Avenir"/>
            </a:endParaRPr>
          </a:p>
          <a:p>
            <a:pPr marL="914400" lvl="1" indent="-336550" algn="l" rtl="0">
              <a:spcBef>
                <a:spcPts val="0"/>
              </a:spcBef>
              <a:spcAft>
                <a:spcPts val="0"/>
              </a:spcAft>
              <a:buClr>
                <a:schemeClr val="dk1"/>
              </a:buClr>
              <a:buSzPts val="1700"/>
              <a:buFont typeface="Avenir"/>
              <a:buChar char="○"/>
            </a:pPr>
            <a:r>
              <a:rPr lang="en" sz="1700">
                <a:solidFill>
                  <a:schemeClr val="dk1"/>
                </a:solidFill>
                <a:latin typeface="Avenir"/>
                <a:ea typeface="Avenir"/>
                <a:cs typeface="Avenir"/>
                <a:sym typeface="Avenir"/>
              </a:rPr>
              <a:t>compare notes and questions about the Apps video ("When White Pine was King", the Fries reading ("The Founding of the Lumber Industry in Wisconsin"), and the web page ("Logging and Lumbering on the Wisconsin River")</a:t>
            </a:r>
            <a:endParaRPr sz="1700">
              <a:solidFill>
                <a:schemeClr val="dk1"/>
              </a:solidFill>
              <a:latin typeface="Avenir"/>
              <a:ea typeface="Avenir"/>
              <a:cs typeface="Avenir"/>
              <a:sym typeface="Avenir"/>
            </a:endParaRPr>
          </a:p>
          <a:p>
            <a:pPr marL="914400" lvl="1" indent="-336550" algn="l" rtl="0">
              <a:spcBef>
                <a:spcPts val="0"/>
              </a:spcBef>
              <a:spcAft>
                <a:spcPts val="0"/>
              </a:spcAft>
              <a:buClr>
                <a:schemeClr val="dk1"/>
              </a:buClr>
              <a:buSzPts val="1700"/>
              <a:buFont typeface="Avenir"/>
              <a:buChar char="○"/>
            </a:pPr>
            <a:r>
              <a:rPr lang="en" sz="1700">
                <a:solidFill>
                  <a:schemeClr val="dk1"/>
                </a:solidFill>
                <a:latin typeface="Avenir"/>
                <a:ea typeface="Avenir"/>
                <a:cs typeface="Avenir"/>
                <a:sym typeface="Avenir"/>
              </a:rPr>
              <a:t>prepare some big ideas to share with the group</a:t>
            </a:r>
            <a:endParaRPr sz="1700">
              <a:solidFill>
                <a:schemeClr val="dk1"/>
              </a:solidFill>
              <a:latin typeface="Avenir"/>
              <a:ea typeface="Avenir"/>
              <a:cs typeface="Avenir"/>
              <a:sym typeface="Avenir"/>
            </a:endParaRPr>
          </a:p>
        </p:txBody>
      </p:sp>
      <p:pic>
        <p:nvPicPr>
          <p:cNvPr id="105" name="Google Shape;105;p20"/>
          <p:cNvPicPr preferRelativeResize="0"/>
          <p:nvPr/>
        </p:nvPicPr>
        <p:blipFill>
          <a:blip r:embed="rId3">
            <a:alphaModFix/>
          </a:blip>
          <a:stretch>
            <a:fillRect/>
          </a:stretch>
        </p:blipFill>
        <p:spPr>
          <a:xfrm>
            <a:off x="6234000" y="737463"/>
            <a:ext cx="2548560" cy="3820974"/>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Getting Started</a:t>
            </a:r>
            <a:r>
              <a:rPr lang="en" sz="1200">
                <a:latin typeface="Avenir"/>
                <a:ea typeface="Avenir"/>
                <a:cs typeface="Avenir"/>
                <a:sym typeface="Avenir"/>
              </a:rPr>
              <a:t> (20 m.)</a:t>
            </a:r>
            <a:endParaRPr sz="1200">
              <a:latin typeface="Avenir"/>
              <a:ea typeface="Avenir"/>
              <a:cs typeface="Avenir"/>
              <a:sym typeface="Avenir"/>
            </a:endParaRPr>
          </a:p>
        </p:txBody>
      </p:sp>
      <p:sp>
        <p:nvSpPr>
          <p:cNvPr id="111" name="Google Shape;111;p21"/>
          <p:cNvSpPr txBox="1">
            <a:spLocks noGrp="1"/>
          </p:cNvSpPr>
          <p:nvPr>
            <p:ph type="body" idx="1"/>
          </p:nvPr>
        </p:nvSpPr>
        <p:spPr>
          <a:xfrm>
            <a:off x="311700" y="1152475"/>
            <a:ext cx="5846100" cy="3416400"/>
          </a:xfrm>
          <a:prstGeom prst="rect">
            <a:avLst/>
          </a:prstGeom>
        </p:spPr>
        <p:txBody>
          <a:bodyPr spcFirstLastPara="1" wrap="square" lIns="91425" tIns="91425" rIns="91425" bIns="91425" anchor="t" anchorCtr="0">
            <a:noAutofit/>
          </a:bodyPr>
          <a:lstStyle/>
          <a:p>
            <a:pPr marL="457200" lvl="0" indent="-336550" algn="l" rtl="0">
              <a:spcBef>
                <a:spcPts val="0"/>
              </a:spcBef>
              <a:spcAft>
                <a:spcPts val="0"/>
              </a:spcAft>
              <a:buSzPts val="1700"/>
              <a:buFont typeface="Avenir"/>
              <a:buChar char="●"/>
            </a:pPr>
            <a:r>
              <a:rPr lang="en" sz="1700">
                <a:latin typeface="Avenir"/>
                <a:ea typeface="Avenir"/>
                <a:cs typeface="Avenir"/>
                <a:sym typeface="Avenir"/>
              </a:rPr>
              <a:t>Take a few minutes to look back at homework notes (3 min.)</a:t>
            </a:r>
            <a:endParaRPr sz="1700">
              <a:latin typeface="Avenir"/>
              <a:ea typeface="Avenir"/>
              <a:cs typeface="Avenir"/>
              <a:sym typeface="Avenir"/>
            </a:endParaRPr>
          </a:p>
          <a:p>
            <a:pPr marL="457200" lvl="0" indent="-336550" algn="l" rtl="0">
              <a:spcBef>
                <a:spcPts val="0"/>
              </a:spcBef>
              <a:spcAft>
                <a:spcPts val="0"/>
              </a:spcAft>
              <a:buSzPts val="1700"/>
              <a:buFont typeface="Avenir"/>
              <a:buChar char="●"/>
            </a:pPr>
            <a:r>
              <a:rPr lang="en" sz="1700">
                <a:latin typeface="Avenir"/>
                <a:ea typeface="Avenir"/>
                <a:cs typeface="Avenir"/>
                <a:sym typeface="Avenir"/>
              </a:rPr>
              <a:t>Get into small groups of three (7 min.)</a:t>
            </a:r>
            <a:endParaRPr sz="1700">
              <a:latin typeface="Avenir"/>
              <a:ea typeface="Avenir"/>
              <a:cs typeface="Avenir"/>
              <a:sym typeface="Avenir"/>
            </a:endParaRPr>
          </a:p>
          <a:p>
            <a:pPr marL="914400" lvl="1" indent="-336550" algn="l" rtl="0">
              <a:spcBef>
                <a:spcPts val="0"/>
              </a:spcBef>
              <a:spcAft>
                <a:spcPts val="0"/>
              </a:spcAft>
              <a:buSzPts val="1700"/>
              <a:buFont typeface="Avenir"/>
              <a:buChar char="○"/>
            </a:pPr>
            <a:r>
              <a:rPr lang="en" sz="1700">
                <a:latin typeface="Avenir"/>
                <a:ea typeface="Avenir"/>
                <a:cs typeface="Avenir"/>
                <a:sym typeface="Avenir"/>
              </a:rPr>
              <a:t>compare notes and questions about the Apps video ("When White Pine was King", the Fries reading ("The Founding of the Lumber Industry in Wisconsin"), and the web page ("Logging and Lumbering on the Wisconsin River")</a:t>
            </a:r>
            <a:endParaRPr sz="1700">
              <a:latin typeface="Avenir"/>
              <a:ea typeface="Avenir"/>
              <a:cs typeface="Avenir"/>
              <a:sym typeface="Avenir"/>
            </a:endParaRPr>
          </a:p>
          <a:p>
            <a:pPr marL="914400" lvl="1" indent="-336550" algn="l" rtl="0">
              <a:spcBef>
                <a:spcPts val="0"/>
              </a:spcBef>
              <a:spcAft>
                <a:spcPts val="0"/>
              </a:spcAft>
              <a:buSzPts val="1700"/>
              <a:buFont typeface="Avenir"/>
              <a:buChar char="○"/>
            </a:pPr>
            <a:r>
              <a:rPr lang="en" sz="1700">
                <a:latin typeface="Avenir"/>
                <a:ea typeface="Avenir"/>
                <a:cs typeface="Avenir"/>
                <a:sym typeface="Avenir"/>
              </a:rPr>
              <a:t>prepare some big ideas to share with the group</a:t>
            </a:r>
            <a:endParaRPr sz="1700">
              <a:latin typeface="Avenir"/>
              <a:ea typeface="Avenir"/>
              <a:cs typeface="Avenir"/>
              <a:sym typeface="Avenir"/>
            </a:endParaRPr>
          </a:p>
          <a:p>
            <a:pPr marL="457200" lvl="0" indent="-336550" algn="l" rtl="0">
              <a:spcBef>
                <a:spcPts val="0"/>
              </a:spcBef>
              <a:spcAft>
                <a:spcPts val="0"/>
              </a:spcAft>
              <a:buClr>
                <a:schemeClr val="dk1"/>
              </a:buClr>
              <a:buSzPts val="1700"/>
              <a:buFont typeface="Avenir"/>
              <a:buChar char="●"/>
            </a:pPr>
            <a:r>
              <a:rPr lang="en" sz="1700">
                <a:solidFill>
                  <a:schemeClr val="dk1"/>
                </a:solidFill>
                <a:latin typeface="Avenir"/>
                <a:ea typeface="Avenir"/>
                <a:cs typeface="Avenir"/>
                <a:sym typeface="Avenir"/>
              </a:rPr>
              <a:t>Large group discussion (7 min.)</a:t>
            </a:r>
            <a:endParaRPr sz="1700">
              <a:solidFill>
                <a:schemeClr val="dk1"/>
              </a:solidFill>
              <a:latin typeface="Avenir"/>
              <a:ea typeface="Avenir"/>
              <a:cs typeface="Avenir"/>
              <a:sym typeface="Avenir"/>
            </a:endParaRPr>
          </a:p>
          <a:p>
            <a:pPr marL="914400" lvl="1" indent="-336550" algn="l" rtl="0">
              <a:spcBef>
                <a:spcPts val="0"/>
              </a:spcBef>
              <a:spcAft>
                <a:spcPts val="0"/>
              </a:spcAft>
              <a:buClr>
                <a:schemeClr val="dk1"/>
              </a:buClr>
              <a:buSzPts val="1700"/>
              <a:buFont typeface="Avenir"/>
              <a:buChar char="○"/>
            </a:pPr>
            <a:r>
              <a:rPr lang="en" sz="1700">
                <a:solidFill>
                  <a:schemeClr val="dk1"/>
                </a:solidFill>
                <a:latin typeface="Avenir"/>
                <a:ea typeface="Avenir"/>
                <a:cs typeface="Avenir"/>
                <a:sym typeface="Avenir"/>
              </a:rPr>
              <a:t>First impressions? </a:t>
            </a:r>
            <a:endParaRPr sz="1700">
              <a:solidFill>
                <a:schemeClr val="dk1"/>
              </a:solidFill>
              <a:latin typeface="Avenir"/>
              <a:ea typeface="Avenir"/>
              <a:cs typeface="Avenir"/>
              <a:sym typeface="Avenir"/>
            </a:endParaRPr>
          </a:p>
          <a:p>
            <a:pPr marL="914400" lvl="1" indent="-336550" algn="l" rtl="0">
              <a:spcBef>
                <a:spcPts val="0"/>
              </a:spcBef>
              <a:spcAft>
                <a:spcPts val="0"/>
              </a:spcAft>
              <a:buClr>
                <a:schemeClr val="dk1"/>
              </a:buClr>
              <a:buSzPts val="1700"/>
              <a:buFont typeface="Avenir"/>
              <a:buChar char="○"/>
            </a:pPr>
            <a:r>
              <a:rPr lang="en" sz="1700">
                <a:solidFill>
                  <a:schemeClr val="dk1"/>
                </a:solidFill>
                <a:latin typeface="Avenir"/>
                <a:ea typeface="Avenir"/>
                <a:cs typeface="Avenir"/>
                <a:sym typeface="Avenir"/>
              </a:rPr>
              <a:t>What seems important to cover today?</a:t>
            </a:r>
            <a:endParaRPr sz="1700">
              <a:solidFill>
                <a:schemeClr val="dk1"/>
              </a:solidFill>
              <a:latin typeface="Avenir"/>
              <a:ea typeface="Avenir"/>
              <a:cs typeface="Avenir"/>
              <a:sym typeface="Avenir"/>
            </a:endParaRPr>
          </a:p>
        </p:txBody>
      </p:sp>
      <p:pic>
        <p:nvPicPr>
          <p:cNvPr id="112" name="Google Shape;112;p21"/>
          <p:cNvPicPr preferRelativeResize="0"/>
          <p:nvPr/>
        </p:nvPicPr>
        <p:blipFill>
          <a:blip r:embed="rId3">
            <a:alphaModFix/>
          </a:blip>
          <a:stretch>
            <a:fillRect/>
          </a:stretch>
        </p:blipFill>
        <p:spPr>
          <a:xfrm>
            <a:off x="6234000" y="737463"/>
            <a:ext cx="2548560" cy="382097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What Stories Get Told about Wisconsin Logging?</a:t>
            </a:r>
            <a:r>
              <a:rPr lang="en" sz="1200">
                <a:latin typeface="Avenir"/>
                <a:ea typeface="Avenir"/>
                <a:cs typeface="Avenir"/>
                <a:sym typeface="Avenir"/>
              </a:rPr>
              <a:t> (15 m.)</a:t>
            </a:r>
            <a:endParaRPr>
              <a:latin typeface="Avenir"/>
              <a:ea typeface="Avenir"/>
              <a:cs typeface="Avenir"/>
              <a:sym typeface="Avenir"/>
            </a:endParaRPr>
          </a:p>
        </p:txBody>
      </p:sp>
      <p:sp>
        <p:nvSpPr>
          <p:cNvPr id="118" name="Google Shape;118;p22"/>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Clr>
                <a:schemeClr val="dk1"/>
              </a:buClr>
              <a:buSzPts val="2000"/>
              <a:buFont typeface="Avenir"/>
              <a:buChar char="●"/>
            </a:pPr>
            <a:r>
              <a:rPr lang="en" sz="2000">
                <a:solidFill>
                  <a:schemeClr val="dk1"/>
                </a:solidFill>
                <a:latin typeface="Avenir"/>
                <a:ea typeface="Avenir"/>
                <a:cs typeface="Avenir"/>
                <a:sym typeface="Avenir"/>
              </a:rPr>
              <a:t>Large group discussion (take notes on board): </a:t>
            </a:r>
            <a:endParaRPr sz="2000">
              <a:solidFill>
                <a:schemeClr val="dk1"/>
              </a:solidFill>
              <a:latin typeface="Avenir"/>
              <a:ea typeface="Avenir"/>
              <a:cs typeface="Avenir"/>
              <a:sym typeface="Avenir"/>
            </a:endParaRPr>
          </a:p>
          <a:p>
            <a:pPr marL="914400" lvl="1" indent="-355600" algn="l" rtl="0">
              <a:spcBef>
                <a:spcPts val="0"/>
              </a:spcBef>
              <a:spcAft>
                <a:spcPts val="0"/>
              </a:spcAft>
              <a:buClr>
                <a:schemeClr val="dk1"/>
              </a:buClr>
              <a:buSzPts val="2000"/>
              <a:buFont typeface="Avenir"/>
              <a:buChar char="○"/>
            </a:pPr>
            <a:r>
              <a:rPr lang="en" sz="2000">
                <a:solidFill>
                  <a:schemeClr val="dk1"/>
                </a:solidFill>
                <a:latin typeface="Avenir"/>
                <a:ea typeface="Avenir"/>
                <a:cs typeface="Avenir"/>
                <a:sym typeface="Avenir"/>
              </a:rPr>
              <a:t>What stories have you heard about the history of lumbering in Wisconsin? (3 min.)</a:t>
            </a:r>
            <a:endParaRPr sz="2000">
              <a:solidFill>
                <a:schemeClr val="dk1"/>
              </a:solidFill>
              <a:latin typeface="Avenir"/>
              <a:ea typeface="Avenir"/>
              <a:cs typeface="Avenir"/>
              <a:sym typeface="Avenir"/>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What Stories Get Told about Wisconsin Logging?</a:t>
            </a:r>
            <a:r>
              <a:rPr lang="en" sz="1200">
                <a:latin typeface="Avenir"/>
                <a:ea typeface="Avenir"/>
                <a:cs typeface="Avenir"/>
                <a:sym typeface="Avenir"/>
              </a:rPr>
              <a:t> (15 m.)</a:t>
            </a:r>
            <a:endParaRPr>
              <a:latin typeface="Avenir"/>
              <a:ea typeface="Avenir"/>
              <a:cs typeface="Avenir"/>
              <a:sym typeface="Avenir"/>
            </a:endParaRPr>
          </a:p>
        </p:txBody>
      </p:sp>
      <p:sp>
        <p:nvSpPr>
          <p:cNvPr id="124" name="Google Shape;124;p23"/>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Clr>
                <a:schemeClr val="dk1"/>
              </a:buClr>
              <a:buSzPts val="2000"/>
              <a:buFont typeface="Avenir"/>
              <a:buChar char="●"/>
            </a:pPr>
            <a:r>
              <a:rPr lang="en" sz="2000">
                <a:solidFill>
                  <a:schemeClr val="dk1"/>
                </a:solidFill>
                <a:latin typeface="Avenir"/>
                <a:ea typeface="Avenir"/>
                <a:cs typeface="Avenir"/>
                <a:sym typeface="Avenir"/>
              </a:rPr>
              <a:t>Large group discussion (take notes on board): </a:t>
            </a:r>
            <a:endParaRPr sz="2000">
              <a:solidFill>
                <a:schemeClr val="dk1"/>
              </a:solidFill>
              <a:latin typeface="Avenir"/>
              <a:ea typeface="Avenir"/>
              <a:cs typeface="Avenir"/>
              <a:sym typeface="Avenir"/>
            </a:endParaRPr>
          </a:p>
          <a:p>
            <a:pPr marL="914400" lvl="1" indent="-355600" algn="l" rtl="0">
              <a:spcBef>
                <a:spcPts val="0"/>
              </a:spcBef>
              <a:spcAft>
                <a:spcPts val="0"/>
              </a:spcAft>
              <a:buSzPts val="2000"/>
              <a:buFont typeface="Avenir"/>
              <a:buChar char="○"/>
            </a:pPr>
            <a:r>
              <a:rPr lang="en" sz="2000">
                <a:latin typeface="Avenir"/>
                <a:ea typeface="Avenir"/>
                <a:cs typeface="Avenir"/>
                <a:sym typeface="Avenir"/>
              </a:rPr>
              <a:t>What stories have you heard about the history of lumbering in Wisconsin? (3 min.)</a:t>
            </a:r>
            <a:endParaRPr sz="2000">
              <a:latin typeface="Avenir"/>
              <a:ea typeface="Avenir"/>
              <a:cs typeface="Avenir"/>
              <a:sym typeface="Avenir"/>
            </a:endParaRPr>
          </a:p>
          <a:p>
            <a:pPr marL="914400" lvl="1" indent="-355600" algn="l" rtl="0">
              <a:spcBef>
                <a:spcPts val="0"/>
              </a:spcBef>
              <a:spcAft>
                <a:spcPts val="0"/>
              </a:spcAft>
              <a:buClr>
                <a:schemeClr val="dk1"/>
              </a:buClr>
              <a:buSzPts val="2000"/>
              <a:buFont typeface="Avenir"/>
              <a:buChar char="○"/>
            </a:pPr>
            <a:r>
              <a:rPr lang="en" sz="2000">
                <a:solidFill>
                  <a:schemeClr val="dk1"/>
                </a:solidFill>
                <a:latin typeface="Avenir"/>
                <a:ea typeface="Avenir"/>
                <a:cs typeface="Avenir"/>
                <a:sym typeface="Avenir"/>
              </a:rPr>
              <a:t>What are the stories that circulate in the texts from homework? (7 min.)</a:t>
            </a:r>
            <a:endParaRPr sz="2000">
              <a:solidFill>
                <a:schemeClr val="dk1"/>
              </a:solidFill>
              <a:latin typeface="Avenir"/>
              <a:ea typeface="Avenir"/>
              <a:cs typeface="Avenir"/>
              <a:sym typeface="Aveni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What Stories Get Told about Wisconsin Logging?</a:t>
            </a:r>
            <a:r>
              <a:rPr lang="en" sz="1200">
                <a:latin typeface="Avenir"/>
                <a:ea typeface="Avenir"/>
                <a:cs typeface="Avenir"/>
                <a:sym typeface="Avenir"/>
              </a:rPr>
              <a:t> (15 m.)</a:t>
            </a:r>
            <a:endParaRPr sz="1200">
              <a:latin typeface="Avenir"/>
              <a:ea typeface="Avenir"/>
              <a:cs typeface="Avenir"/>
              <a:sym typeface="Avenir"/>
            </a:endParaRPr>
          </a:p>
        </p:txBody>
      </p:sp>
      <p:sp>
        <p:nvSpPr>
          <p:cNvPr id="130" name="Google Shape;130;p2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Clr>
                <a:schemeClr val="dk1"/>
              </a:buClr>
              <a:buSzPts val="2000"/>
              <a:buFont typeface="Avenir"/>
              <a:buChar char="●"/>
            </a:pPr>
            <a:r>
              <a:rPr lang="en" sz="2000">
                <a:solidFill>
                  <a:schemeClr val="dk1"/>
                </a:solidFill>
                <a:latin typeface="Avenir"/>
                <a:ea typeface="Avenir"/>
                <a:cs typeface="Avenir"/>
                <a:sym typeface="Avenir"/>
              </a:rPr>
              <a:t>Large group discussion (take notes on board): </a:t>
            </a:r>
            <a:endParaRPr sz="2000">
              <a:solidFill>
                <a:schemeClr val="dk1"/>
              </a:solidFill>
              <a:latin typeface="Avenir"/>
              <a:ea typeface="Avenir"/>
              <a:cs typeface="Avenir"/>
              <a:sym typeface="Avenir"/>
            </a:endParaRPr>
          </a:p>
          <a:p>
            <a:pPr marL="914400" lvl="1" indent="-355600" algn="l" rtl="0">
              <a:spcBef>
                <a:spcPts val="0"/>
              </a:spcBef>
              <a:spcAft>
                <a:spcPts val="0"/>
              </a:spcAft>
              <a:buSzPts val="2000"/>
              <a:buFont typeface="Avenir"/>
              <a:buChar char="○"/>
            </a:pPr>
            <a:r>
              <a:rPr lang="en" sz="2000">
                <a:latin typeface="Avenir"/>
                <a:ea typeface="Avenir"/>
                <a:cs typeface="Avenir"/>
                <a:sym typeface="Avenir"/>
              </a:rPr>
              <a:t>What stories have you heard about the history of lumbering in Wisconsin? (3 min.)</a:t>
            </a:r>
            <a:endParaRPr sz="2000">
              <a:latin typeface="Avenir"/>
              <a:ea typeface="Avenir"/>
              <a:cs typeface="Avenir"/>
              <a:sym typeface="Avenir"/>
            </a:endParaRPr>
          </a:p>
          <a:p>
            <a:pPr marL="914400" lvl="1" indent="-355600" algn="l" rtl="0">
              <a:spcBef>
                <a:spcPts val="0"/>
              </a:spcBef>
              <a:spcAft>
                <a:spcPts val="0"/>
              </a:spcAft>
              <a:buSzPts val="2000"/>
              <a:buFont typeface="Avenir"/>
              <a:buChar char="○"/>
            </a:pPr>
            <a:r>
              <a:rPr lang="en" sz="2000">
                <a:latin typeface="Avenir"/>
                <a:ea typeface="Avenir"/>
                <a:cs typeface="Avenir"/>
                <a:sym typeface="Avenir"/>
              </a:rPr>
              <a:t>What are the stories that circulate in the texts from homework? (7 min.)</a:t>
            </a:r>
            <a:endParaRPr sz="2000">
              <a:latin typeface="Avenir"/>
              <a:ea typeface="Avenir"/>
              <a:cs typeface="Avenir"/>
              <a:sym typeface="Avenir"/>
            </a:endParaRPr>
          </a:p>
          <a:p>
            <a:pPr marL="914400" lvl="1" indent="-355600" algn="l" rtl="0">
              <a:spcBef>
                <a:spcPts val="0"/>
              </a:spcBef>
              <a:spcAft>
                <a:spcPts val="0"/>
              </a:spcAft>
              <a:buClr>
                <a:schemeClr val="dk1"/>
              </a:buClr>
              <a:buSzPts val="2000"/>
              <a:buFont typeface="Avenir"/>
              <a:buChar char="○"/>
            </a:pPr>
            <a:r>
              <a:rPr lang="en" sz="2000">
                <a:solidFill>
                  <a:schemeClr val="dk1"/>
                </a:solidFill>
                <a:latin typeface="Avenir"/>
                <a:ea typeface="Avenir"/>
                <a:cs typeface="Avenir"/>
                <a:sym typeface="Avenir"/>
              </a:rPr>
              <a:t>Point to quotes and examples from the homework that support your understanding of these stories (7 min.)</a:t>
            </a:r>
            <a:endParaRPr sz="2000">
              <a:solidFill>
                <a:schemeClr val="dk1"/>
              </a:solidFill>
              <a:latin typeface="Avenir"/>
              <a:ea typeface="Avenir"/>
              <a:cs typeface="Avenir"/>
              <a:sym typeface="Aveni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34"/>
        <p:cNvGrpSpPr/>
        <p:nvPr/>
      </p:nvGrpSpPr>
      <p:grpSpPr>
        <a:xfrm>
          <a:off x="0" y="0"/>
          <a:ext cx="0" cy="0"/>
          <a:chOff x="0" y="0"/>
          <a:chExt cx="0" cy="0"/>
        </a:xfrm>
      </p:grpSpPr>
      <p:sp>
        <p:nvSpPr>
          <p:cNvPr id="135" name="Google Shape;135;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Group Activity: Life in a Lumbercamp</a:t>
            </a:r>
            <a:r>
              <a:rPr lang="en" sz="1200">
                <a:latin typeface="Avenir"/>
                <a:ea typeface="Avenir"/>
                <a:cs typeface="Avenir"/>
                <a:sym typeface="Avenir"/>
              </a:rPr>
              <a:t> (20 m.)</a:t>
            </a:r>
            <a:endParaRPr sz="1200">
              <a:latin typeface="Avenir"/>
              <a:ea typeface="Avenir"/>
              <a:cs typeface="Avenir"/>
              <a:sym typeface="Avenir"/>
            </a:endParaRPr>
          </a:p>
        </p:txBody>
      </p:sp>
      <p:sp>
        <p:nvSpPr>
          <p:cNvPr id="136" name="Google Shape;136;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Clr>
                <a:schemeClr val="dk1"/>
              </a:buClr>
              <a:buSzPts val="2000"/>
              <a:buFont typeface="Avenir"/>
              <a:buChar char="●"/>
            </a:pPr>
            <a:r>
              <a:rPr lang="en" sz="2000">
                <a:solidFill>
                  <a:schemeClr val="dk1"/>
                </a:solidFill>
                <a:latin typeface="Avenir"/>
                <a:ea typeface="Avenir"/>
                <a:cs typeface="Avenir"/>
                <a:sym typeface="Avenir"/>
              </a:rPr>
              <a:t>Use Wisconsin Historical Society "</a:t>
            </a:r>
            <a:r>
              <a:rPr lang="en" sz="2000" u="sng">
                <a:solidFill>
                  <a:schemeClr val="accent5"/>
                </a:solidFill>
                <a:latin typeface="Avenir"/>
                <a:ea typeface="Avenir"/>
                <a:cs typeface="Avenir"/>
                <a:sym typeface="Avenir"/>
                <a:hlinkClick r:id="rId3">
                  <a:extLst>
                    <a:ext uri="{A12FA001-AC4F-418D-AE19-62706E023703}">
                      <ahyp:hlinkClr xmlns:ahyp="http://schemas.microsoft.com/office/drawing/2018/hyperlinkcolor" val="tx"/>
                    </a:ext>
                  </a:extLst>
                </a:hlinkClick>
              </a:rPr>
              <a:t>Life in a Lumber Camp</a:t>
            </a:r>
            <a:r>
              <a:rPr lang="en" sz="2000">
                <a:solidFill>
                  <a:schemeClr val="dk1"/>
                </a:solidFill>
                <a:latin typeface="Avenir"/>
                <a:ea typeface="Avenir"/>
                <a:cs typeface="Avenir"/>
                <a:sym typeface="Avenir"/>
              </a:rPr>
              <a:t>" activity to integrate primary sources about Wisconsin lumber camps</a:t>
            </a:r>
            <a:endParaRPr sz="2000">
              <a:solidFill>
                <a:schemeClr val="dk1"/>
              </a:solidFill>
              <a:latin typeface="Avenir"/>
              <a:ea typeface="Avenir"/>
              <a:cs typeface="Avenir"/>
              <a:sym typeface="Avenir"/>
            </a:endParaRPr>
          </a:p>
          <a:p>
            <a:pPr marL="457200" lvl="0" indent="-355600" algn="l" rtl="0">
              <a:spcBef>
                <a:spcPts val="0"/>
              </a:spcBef>
              <a:spcAft>
                <a:spcPts val="0"/>
              </a:spcAft>
              <a:buClr>
                <a:schemeClr val="dk1"/>
              </a:buClr>
              <a:buSzPts val="2000"/>
              <a:buFont typeface="Avenir"/>
              <a:buChar char="●"/>
            </a:pPr>
            <a:r>
              <a:rPr lang="en" sz="2000">
                <a:solidFill>
                  <a:schemeClr val="dk1"/>
                </a:solidFill>
                <a:latin typeface="Avenir"/>
                <a:ea typeface="Avenir"/>
                <a:cs typeface="Avenir"/>
                <a:sym typeface="Avenir"/>
              </a:rPr>
              <a:t>Play "</a:t>
            </a:r>
            <a:r>
              <a:rPr lang="en" sz="2000" u="sng">
                <a:solidFill>
                  <a:schemeClr val="accent5"/>
                </a:solidFill>
                <a:latin typeface="Avenir"/>
                <a:ea typeface="Avenir"/>
                <a:cs typeface="Avenir"/>
                <a:sym typeface="Avenir"/>
                <a:hlinkClick r:id="rId4">
                  <a:extLst>
                    <a:ext uri="{A12FA001-AC4F-418D-AE19-62706E023703}">
                      <ahyp:hlinkClr xmlns:ahyp="http://schemas.microsoft.com/office/drawing/2018/hyperlinkcolor" val="tx"/>
                    </a:ext>
                  </a:extLst>
                </a:hlinkClick>
              </a:rPr>
              <a:t>The Lumbercamp Song</a:t>
            </a:r>
            <a:r>
              <a:rPr lang="en" sz="2000">
                <a:solidFill>
                  <a:schemeClr val="dk1"/>
                </a:solidFill>
                <a:latin typeface="Avenir"/>
                <a:ea typeface="Avenir"/>
                <a:cs typeface="Avenir"/>
                <a:sym typeface="Avenir"/>
              </a:rPr>
              <a:t>" to support the lesson</a:t>
            </a:r>
            <a:endParaRPr sz="2000">
              <a:solidFill>
                <a:schemeClr val="dk1"/>
              </a:solidFill>
              <a:latin typeface="Avenir"/>
              <a:ea typeface="Avenir"/>
              <a:cs typeface="Avenir"/>
              <a:sym typeface="Aveni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What Role did Dams &amp; Rivers Play in Logging?</a:t>
            </a:r>
            <a:r>
              <a:rPr lang="en" sz="1200">
                <a:latin typeface="Avenir"/>
                <a:ea typeface="Avenir"/>
                <a:cs typeface="Avenir"/>
                <a:sym typeface="Avenir"/>
              </a:rPr>
              <a:t> (10 m.)</a:t>
            </a:r>
            <a:endParaRPr sz="1200">
              <a:latin typeface="Avenir"/>
              <a:ea typeface="Avenir"/>
              <a:cs typeface="Avenir"/>
              <a:sym typeface="Avenir"/>
            </a:endParaRPr>
          </a:p>
        </p:txBody>
      </p:sp>
      <p:sp>
        <p:nvSpPr>
          <p:cNvPr id="142" name="Google Shape;142;p26"/>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r>
              <a:rPr lang="en" sz="2000">
                <a:solidFill>
                  <a:schemeClr val="dk1"/>
                </a:solidFill>
                <a:latin typeface="Avenir"/>
                <a:ea typeface="Avenir"/>
                <a:cs typeface="Avenir"/>
                <a:sym typeface="Avenir"/>
              </a:rPr>
              <a:t>Rivers served as superhighways for cut pines, carrying lumber downstream to mills</a:t>
            </a:r>
            <a:endParaRPr sz="2000">
              <a:solidFill>
                <a:schemeClr val="dk1"/>
              </a:solidFill>
              <a:latin typeface="Avenir"/>
              <a:ea typeface="Avenir"/>
              <a:cs typeface="Avenir"/>
              <a:sym typeface="Avenir"/>
            </a:endParaRPr>
          </a:p>
        </p:txBody>
      </p:sp>
      <p:pic>
        <p:nvPicPr>
          <p:cNvPr id="143" name="Google Shape;143;p26"/>
          <p:cNvPicPr preferRelativeResize="0"/>
          <p:nvPr/>
        </p:nvPicPr>
        <p:blipFill>
          <a:blip r:embed="rId3">
            <a:alphaModFix/>
          </a:blip>
          <a:stretch>
            <a:fillRect/>
          </a:stretch>
        </p:blipFill>
        <p:spPr>
          <a:xfrm>
            <a:off x="837825" y="2021195"/>
            <a:ext cx="3408925" cy="2471475"/>
          </a:xfrm>
          <a:prstGeom prst="rect">
            <a:avLst/>
          </a:prstGeom>
          <a:noFill/>
          <a:ln>
            <a:noFill/>
          </a:ln>
        </p:spPr>
      </p:pic>
      <p:sp>
        <p:nvSpPr>
          <p:cNvPr id="144" name="Google Shape;144;p26"/>
          <p:cNvSpPr txBox="1"/>
          <p:nvPr/>
        </p:nvSpPr>
        <p:spPr>
          <a:xfrm>
            <a:off x="837825" y="4551225"/>
            <a:ext cx="33573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1"/>
                </a:solidFill>
                <a:latin typeface="Avenir"/>
                <a:ea typeface="Avenir"/>
                <a:cs typeface="Avenir"/>
                <a:sym typeface="Avenir"/>
              </a:rPr>
              <a:t>Wisconsin River at Lone Rock, 1907</a:t>
            </a:r>
            <a:endParaRPr sz="1100">
              <a:solidFill>
                <a:schemeClr val="dk1"/>
              </a:solidFill>
              <a:latin typeface="Avenir"/>
              <a:ea typeface="Avenir"/>
              <a:cs typeface="Avenir"/>
              <a:sym typeface="Avenir"/>
            </a:endParaRPr>
          </a:p>
          <a:p>
            <a:pPr marL="0" lvl="0" indent="0" algn="l" rtl="0">
              <a:spcBef>
                <a:spcPts val="0"/>
              </a:spcBef>
              <a:spcAft>
                <a:spcPts val="0"/>
              </a:spcAft>
              <a:buNone/>
            </a:pPr>
            <a:r>
              <a:rPr lang="en" sz="1100">
                <a:solidFill>
                  <a:schemeClr val="dk1"/>
                </a:solidFill>
                <a:latin typeface="Avenir"/>
                <a:ea typeface="Avenir"/>
                <a:cs typeface="Avenir"/>
                <a:sym typeface="Avenir"/>
              </a:rPr>
              <a:t>Credit: Wisconsin Historical Society</a:t>
            </a:r>
            <a:endParaRPr sz="1100">
              <a:solidFill>
                <a:schemeClr val="dk1"/>
              </a:solidFill>
              <a:latin typeface="Avenir"/>
              <a:ea typeface="Avenir"/>
              <a:cs typeface="Avenir"/>
              <a:sym typeface="Avenir"/>
            </a:endParaRPr>
          </a:p>
        </p:txBody>
      </p:sp>
      <p:pic>
        <p:nvPicPr>
          <p:cNvPr id="145" name="Google Shape;145;p26"/>
          <p:cNvPicPr preferRelativeResize="0"/>
          <p:nvPr/>
        </p:nvPicPr>
        <p:blipFill>
          <a:blip r:embed="rId4">
            <a:alphaModFix/>
          </a:blip>
          <a:stretch>
            <a:fillRect/>
          </a:stretch>
        </p:blipFill>
        <p:spPr>
          <a:xfrm>
            <a:off x="4847175" y="2021201"/>
            <a:ext cx="3115293" cy="2471475"/>
          </a:xfrm>
          <a:prstGeom prst="rect">
            <a:avLst/>
          </a:prstGeom>
          <a:noFill/>
          <a:ln>
            <a:noFill/>
          </a:ln>
        </p:spPr>
      </p:pic>
      <p:sp>
        <p:nvSpPr>
          <p:cNvPr id="146" name="Google Shape;146;p26"/>
          <p:cNvSpPr txBox="1"/>
          <p:nvPr/>
        </p:nvSpPr>
        <p:spPr>
          <a:xfrm>
            <a:off x="4823025" y="4551225"/>
            <a:ext cx="3357300" cy="572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100">
                <a:solidFill>
                  <a:schemeClr val="dk1"/>
                </a:solidFill>
                <a:latin typeface="Avenir"/>
                <a:ea typeface="Avenir"/>
                <a:cs typeface="Avenir"/>
                <a:sym typeface="Avenir"/>
              </a:rPr>
              <a:t>Wisconsin Log Jam, 1895</a:t>
            </a:r>
            <a:endParaRPr sz="1100">
              <a:solidFill>
                <a:schemeClr val="dk1"/>
              </a:solidFill>
              <a:latin typeface="Avenir"/>
              <a:ea typeface="Avenir"/>
              <a:cs typeface="Avenir"/>
              <a:sym typeface="Avenir"/>
            </a:endParaRPr>
          </a:p>
          <a:p>
            <a:pPr marL="0" lvl="0" indent="0" algn="l" rtl="0">
              <a:spcBef>
                <a:spcPts val="0"/>
              </a:spcBef>
              <a:spcAft>
                <a:spcPts val="0"/>
              </a:spcAft>
              <a:buNone/>
            </a:pPr>
            <a:r>
              <a:rPr lang="en" sz="1100">
                <a:solidFill>
                  <a:schemeClr val="dk1"/>
                </a:solidFill>
                <a:latin typeface="Avenir"/>
                <a:ea typeface="Avenir"/>
                <a:cs typeface="Avenir"/>
                <a:sym typeface="Avenir"/>
              </a:rPr>
              <a:t>Credit: Wisconsin Historical Society</a:t>
            </a:r>
            <a:endParaRPr sz="1100">
              <a:solidFill>
                <a:schemeClr val="dk1"/>
              </a:solidFill>
              <a:latin typeface="Avenir"/>
              <a:ea typeface="Avenir"/>
              <a:cs typeface="Avenir"/>
              <a:sym typeface="Aveni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What Role did Dams &amp; Rivers Play in Logging?</a:t>
            </a:r>
            <a:r>
              <a:rPr lang="en" sz="1200">
                <a:latin typeface="Avenir"/>
                <a:ea typeface="Avenir"/>
                <a:cs typeface="Avenir"/>
                <a:sym typeface="Avenir"/>
              </a:rPr>
              <a:t> (10 m.)</a:t>
            </a:r>
            <a:endParaRPr>
              <a:latin typeface="Avenir"/>
              <a:ea typeface="Avenir"/>
              <a:cs typeface="Avenir"/>
              <a:sym typeface="Avenir"/>
            </a:endParaRPr>
          </a:p>
        </p:txBody>
      </p:sp>
      <p:sp>
        <p:nvSpPr>
          <p:cNvPr id="152" name="Google Shape;152;p27"/>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p>
            <a:pPr marL="457200" lvl="0" indent="0" algn="l" rtl="0">
              <a:spcBef>
                <a:spcPts val="0"/>
              </a:spcBef>
              <a:spcAft>
                <a:spcPts val="0"/>
              </a:spcAft>
              <a:buNone/>
            </a:pPr>
            <a:r>
              <a:rPr lang="en" sz="2000">
                <a:solidFill>
                  <a:schemeClr val="dk1"/>
                </a:solidFill>
                <a:latin typeface="Avenir"/>
                <a:ea typeface="Avenir"/>
                <a:cs typeface="Avenir"/>
                <a:sym typeface="Avenir"/>
              </a:rPr>
              <a:t>Downstream lumber mills relied on water power from dammed rivers</a:t>
            </a:r>
            <a:endParaRPr sz="2000">
              <a:solidFill>
                <a:schemeClr val="dk1"/>
              </a:solidFill>
              <a:latin typeface="Avenir"/>
              <a:ea typeface="Avenir"/>
              <a:cs typeface="Avenir"/>
              <a:sym typeface="Avenir"/>
            </a:endParaRPr>
          </a:p>
        </p:txBody>
      </p:sp>
      <p:pic>
        <p:nvPicPr>
          <p:cNvPr id="153" name="Google Shape;153;p27" descr="Water Power is part of the FREE History of Sauk County online course, designed for grades 3 - 5. Aligned with 65 Wisconsin Social Studies standards, this course is available on demand at https://saukcountyhistory.org/sauk-county-history_g35&#10;&#10;Water Power was used to power the saw, grist, and woolen mills that helped Baraboo grow. &#10;&#10;Help support history education by becoming a member of the Sauk County Historical Society. https://saukcountyhistory.org/schs-membership&#10;&#10;Also, please subscribe to our channel. Thank you!" title="Water Power (History of Sauk County)">
            <a:hlinkClick r:id="rId3"/>
          </p:cNvPr>
          <p:cNvPicPr preferRelativeResize="0"/>
          <p:nvPr/>
        </p:nvPicPr>
        <p:blipFill>
          <a:blip r:embed="rId4">
            <a:alphaModFix/>
          </a:blip>
          <a:stretch>
            <a:fillRect/>
          </a:stretch>
        </p:blipFill>
        <p:spPr>
          <a:xfrm>
            <a:off x="849350" y="1790700"/>
            <a:ext cx="4803531" cy="2701975"/>
          </a:xfrm>
          <a:prstGeom prst="rect">
            <a:avLst/>
          </a:prstGeom>
          <a:noFill/>
          <a:ln>
            <a:noFill/>
          </a:ln>
        </p:spPr>
      </p:pic>
      <p:sp>
        <p:nvSpPr>
          <p:cNvPr id="154" name="Google Shape;154;p27"/>
          <p:cNvSpPr txBox="1"/>
          <p:nvPr/>
        </p:nvSpPr>
        <p:spPr>
          <a:xfrm>
            <a:off x="1001750" y="4627425"/>
            <a:ext cx="4803600" cy="1443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Avenir"/>
                <a:ea typeface="Avenir"/>
                <a:cs typeface="Avenir"/>
                <a:sym typeface="Avenir"/>
              </a:rPr>
              <a:t>"Water Power" by Sauk County Historical Society (6 m.)</a:t>
            </a:r>
            <a:endParaRPr sz="1200">
              <a:solidFill>
                <a:schemeClr val="dk1"/>
              </a:solidFill>
              <a:latin typeface="Avenir"/>
              <a:ea typeface="Avenir"/>
              <a:cs typeface="Avenir"/>
              <a:sym typeface="Avenir"/>
            </a:endParaRPr>
          </a:p>
        </p:txBody>
      </p:sp>
      <p:pic>
        <p:nvPicPr>
          <p:cNvPr id="155" name="Google Shape;155;p27"/>
          <p:cNvPicPr preferRelativeResize="0"/>
          <p:nvPr/>
        </p:nvPicPr>
        <p:blipFill>
          <a:blip r:embed="rId5">
            <a:alphaModFix/>
          </a:blip>
          <a:stretch>
            <a:fillRect/>
          </a:stretch>
        </p:blipFill>
        <p:spPr>
          <a:xfrm>
            <a:off x="4352250" y="1790700"/>
            <a:ext cx="5950162" cy="2701976"/>
          </a:xfrm>
          <a:prstGeom prst="rect">
            <a:avLst/>
          </a:prstGeom>
          <a:noFill/>
          <a:ln>
            <a:noFill/>
          </a:ln>
        </p:spPr>
      </p:pic>
      <p:sp>
        <p:nvSpPr>
          <p:cNvPr id="156" name="Google Shape;156;p27"/>
          <p:cNvSpPr txBox="1"/>
          <p:nvPr/>
        </p:nvSpPr>
        <p:spPr>
          <a:xfrm>
            <a:off x="6400450" y="4627425"/>
            <a:ext cx="4803600" cy="1443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Avenir"/>
                <a:ea typeface="Avenir"/>
                <a:cs typeface="Avenir"/>
                <a:sym typeface="Avenir"/>
              </a:rPr>
              <a:t>Credit: UW-Madison Libraries</a:t>
            </a:r>
            <a:endParaRPr sz="1200">
              <a:solidFill>
                <a:schemeClr val="dk1"/>
              </a:solidFill>
              <a:latin typeface="Avenir"/>
              <a:ea typeface="Avenir"/>
              <a:cs typeface="Avenir"/>
              <a:sym typeface="Aveni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sp>
        <p:nvSpPr>
          <p:cNvPr id="161" name="Google Shape;161;p2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What Role did Dams &amp; Rivers Play in Logging?</a:t>
            </a:r>
            <a:r>
              <a:rPr lang="en" sz="1200">
                <a:latin typeface="Avenir"/>
                <a:ea typeface="Avenir"/>
                <a:cs typeface="Avenir"/>
                <a:sym typeface="Avenir"/>
              </a:rPr>
              <a:t> (10 m.)</a:t>
            </a:r>
            <a:endParaRPr>
              <a:latin typeface="Avenir"/>
              <a:ea typeface="Avenir"/>
              <a:cs typeface="Avenir"/>
              <a:sym typeface="Avenir"/>
            </a:endParaRPr>
          </a:p>
        </p:txBody>
      </p:sp>
      <p:sp>
        <p:nvSpPr>
          <p:cNvPr id="162" name="Google Shape;162;p28"/>
          <p:cNvSpPr txBox="1">
            <a:spLocks noGrp="1"/>
          </p:cNvSpPr>
          <p:nvPr>
            <p:ph type="body" idx="1"/>
          </p:nvPr>
        </p:nvSpPr>
        <p:spPr>
          <a:xfrm>
            <a:off x="311700" y="1228675"/>
            <a:ext cx="54285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solidFill>
                  <a:schemeClr val="dk1"/>
                </a:solidFill>
                <a:latin typeface="Avenir"/>
                <a:ea typeface="Avenir"/>
                <a:cs typeface="Avenir"/>
                <a:sym typeface="Avenir"/>
              </a:rPr>
              <a:t>These log drives and dams had major effects on Wisconsin's rivers:</a:t>
            </a:r>
            <a:endParaRPr sz="2000">
              <a:solidFill>
                <a:schemeClr val="dk1"/>
              </a:solidFill>
              <a:latin typeface="Avenir"/>
              <a:ea typeface="Avenir"/>
              <a:cs typeface="Avenir"/>
              <a:sym typeface="Avenir"/>
            </a:endParaRPr>
          </a:p>
          <a:p>
            <a:pPr marL="914400" lvl="1" indent="-330200" algn="l" rtl="0">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eroding river banks</a:t>
            </a:r>
            <a:endParaRPr sz="1600">
              <a:solidFill>
                <a:schemeClr val="dk1"/>
              </a:solidFill>
              <a:latin typeface="Avenir"/>
              <a:ea typeface="Avenir"/>
              <a:cs typeface="Avenir"/>
              <a:sym typeface="Avenir"/>
            </a:endParaRPr>
          </a:p>
          <a:p>
            <a:pPr marL="914400" lvl="1" indent="-330200" algn="l" rtl="0">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transporting sediment into streams</a:t>
            </a:r>
            <a:endParaRPr sz="1600">
              <a:solidFill>
                <a:schemeClr val="dk1"/>
              </a:solidFill>
              <a:latin typeface="Avenir"/>
              <a:ea typeface="Avenir"/>
              <a:cs typeface="Avenir"/>
              <a:sym typeface="Avenir"/>
            </a:endParaRPr>
          </a:p>
          <a:p>
            <a:pPr marL="914400" lvl="1" indent="-330200" algn="l" rtl="0">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blanketing rocky aquatic habitat with sediment</a:t>
            </a:r>
            <a:endParaRPr sz="1600">
              <a:solidFill>
                <a:schemeClr val="dk1"/>
              </a:solidFill>
              <a:latin typeface="Avenir"/>
              <a:ea typeface="Avenir"/>
              <a:cs typeface="Avenir"/>
              <a:sym typeface="Avenir"/>
            </a:endParaRPr>
          </a:p>
          <a:p>
            <a:pPr marL="914400" lvl="1" indent="-330200" algn="l" rtl="0">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increasing water temperatures</a:t>
            </a:r>
            <a:endParaRPr sz="1600">
              <a:solidFill>
                <a:schemeClr val="dk1"/>
              </a:solidFill>
              <a:latin typeface="Avenir"/>
              <a:ea typeface="Avenir"/>
              <a:cs typeface="Avenir"/>
              <a:sym typeface="Avenir"/>
            </a:endParaRPr>
          </a:p>
          <a:p>
            <a:pPr marL="914400" lvl="1" indent="-330200" algn="l" rtl="0">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blocking fish species from migrating upstream</a:t>
            </a:r>
            <a:endParaRPr sz="1600">
              <a:solidFill>
                <a:schemeClr val="dk1"/>
              </a:solidFill>
              <a:latin typeface="Avenir"/>
              <a:ea typeface="Avenir"/>
              <a:cs typeface="Avenir"/>
              <a:sym typeface="Avenir"/>
            </a:endParaRPr>
          </a:p>
          <a:p>
            <a:pPr marL="914400" lvl="1" indent="-330200" algn="l" rtl="0">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extirpating some species entirely (e.g. Arctic grayling)</a:t>
            </a:r>
            <a:endParaRPr sz="1600">
              <a:solidFill>
                <a:schemeClr val="dk1"/>
              </a:solidFill>
              <a:latin typeface="Avenir"/>
              <a:ea typeface="Avenir"/>
              <a:cs typeface="Avenir"/>
              <a:sym typeface="Avenir"/>
            </a:endParaRPr>
          </a:p>
          <a:p>
            <a:pPr marL="914400" lvl="1" indent="-330200" algn="l" rtl="0">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eliminating wetland habitat</a:t>
            </a:r>
            <a:endParaRPr sz="1600">
              <a:solidFill>
                <a:schemeClr val="dk1"/>
              </a:solidFill>
              <a:latin typeface="Avenir"/>
              <a:ea typeface="Avenir"/>
              <a:cs typeface="Avenir"/>
              <a:sym typeface="Avenir"/>
            </a:endParaRPr>
          </a:p>
          <a:p>
            <a:pPr marL="914400" lvl="1" indent="-330200" algn="l" rtl="0">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slowing river flow and impounding water</a:t>
            </a:r>
            <a:endParaRPr sz="1600">
              <a:solidFill>
                <a:schemeClr val="dk1"/>
              </a:solidFill>
              <a:latin typeface="Avenir"/>
              <a:ea typeface="Avenir"/>
              <a:cs typeface="Avenir"/>
              <a:sym typeface="Avenir"/>
            </a:endParaRPr>
          </a:p>
        </p:txBody>
      </p:sp>
      <p:pic>
        <p:nvPicPr>
          <p:cNvPr id="163" name="Google Shape;163;p28"/>
          <p:cNvPicPr preferRelativeResize="0"/>
          <p:nvPr/>
        </p:nvPicPr>
        <p:blipFill>
          <a:blip r:embed="rId3">
            <a:alphaModFix/>
          </a:blip>
          <a:stretch>
            <a:fillRect/>
          </a:stretch>
        </p:blipFill>
        <p:spPr>
          <a:xfrm>
            <a:off x="6197400" y="1246325"/>
            <a:ext cx="2233926" cy="3250000"/>
          </a:xfrm>
          <a:prstGeom prst="rect">
            <a:avLst/>
          </a:prstGeom>
          <a:noFill/>
          <a:ln>
            <a:noFill/>
          </a:ln>
        </p:spPr>
      </p:pic>
      <p:sp>
        <p:nvSpPr>
          <p:cNvPr id="164" name="Google Shape;164;p28"/>
          <p:cNvSpPr txBox="1"/>
          <p:nvPr/>
        </p:nvSpPr>
        <p:spPr>
          <a:xfrm>
            <a:off x="6171850" y="4475025"/>
            <a:ext cx="4803600" cy="1443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Avenir"/>
                <a:ea typeface="Avenir"/>
                <a:cs typeface="Avenir"/>
                <a:sym typeface="Avenir"/>
              </a:rPr>
              <a:t>Credit: GreenOregon.org</a:t>
            </a:r>
            <a:endParaRPr sz="1200">
              <a:solidFill>
                <a:schemeClr val="dk1"/>
              </a:solidFill>
              <a:latin typeface="Avenir"/>
              <a:ea typeface="Avenir"/>
              <a:cs typeface="Avenir"/>
              <a:sym typeface="Aveni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9"/>
          <p:cNvSpPr txBox="1"/>
          <p:nvPr/>
        </p:nvSpPr>
        <p:spPr>
          <a:xfrm>
            <a:off x="6950650" y="4589275"/>
            <a:ext cx="2016900" cy="65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Avenir"/>
                <a:ea typeface="Avenir"/>
                <a:cs typeface="Avenir"/>
                <a:sym typeface="Avenir"/>
              </a:rPr>
              <a:t>Credit:</a:t>
            </a:r>
            <a:endParaRPr sz="1200">
              <a:solidFill>
                <a:schemeClr val="dk1"/>
              </a:solidFill>
              <a:latin typeface="Avenir"/>
              <a:ea typeface="Avenir"/>
              <a:cs typeface="Avenir"/>
              <a:sym typeface="Avenir"/>
            </a:endParaRPr>
          </a:p>
          <a:p>
            <a:pPr marL="0" lvl="0" indent="0" algn="l" rtl="0">
              <a:spcBef>
                <a:spcPts val="0"/>
              </a:spcBef>
              <a:spcAft>
                <a:spcPts val="0"/>
              </a:spcAft>
              <a:buNone/>
            </a:pPr>
            <a:r>
              <a:rPr lang="en" sz="1200">
                <a:solidFill>
                  <a:schemeClr val="dk1"/>
                </a:solidFill>
                <a:latin typeface="Avenir"/>
                <a:ea typeface="Avenir"/>
                <a:cs typeface="Avenir"/>
                <a:sym typeface="Avenir"/>
              </a:rPr>
              <a:t>Liz Anna Kozik</a:t>
            </a:r>
            <a:endParaRPr sz="1200">
              <a:solidFill>
                <a:schemeClr val="dk1"/>
              </a:solidFill>
              <a:latin typeface="Avenir"/>
              <a:ea typeface="Avenir"/>
              <a:cs typeface="Avenir"/>
              <a:sym typeface="Avenir"/>
            </a:endParaRPr>
          </a:p>
        </p:txBody>
      </p:sp>
      <p:pic>
        <p:nvPicPr>
          <p:cNvPr id="170" name="Google Shape;170;p29"/>
          <p:cNvPicPr preferRelativeResize="0"/>
          <p:nvPr/>
        </p:nvPicPr>
        <p:blipFill>
          <a:blip r:embed="rId3">
            <a:alphaModFix/>
          </a:blip>
          <a:stretch>
            <a:fillRect/>
          </a:stretch>
        </p:blipFill>
        <p:spPr>
          <a:xfrm>
            <a:off x="0" y="0"/>
            <a:ext cx="6907474" cy="5143501"/>
          </a:xfrm>
          <a:prstGeom prst="rect">
            <a:avLst/>
          </a:prstGeom>
          <a:noFill/>
          <a:ln>
            <a:noFill/>
          </a:ln>
        </p:spPr>
      </p:pic>
      <p:sp>
        <p:nvSpPr>
          <p:cNvPr id="171" name="Google Shape;171;p29"/>
          <p:cNvSpPr txBox="1"/>
          <p:nvPr/>
        </p:nvSpPr>
        <p:spPr>
          <a:xfrm>
            <a:off x="6498550" y="106350"/>
            <a:ext cx="2502000" cy="9771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2100">
                <a:solidFill>
                  <a:schemeClr val="dk1"/>
                </a:solidFill>
                <a:latin typeface="Avenir"/>
                <a:ea typeface="Avenir"/>
                <a:cs typeface="Avenir"/>
                <a:sym typeface="Avenir"/>
              </a:rPr>
              <a:t>Sawyer County,</a:t>
            </a:r>
            <a:endParaRPr sz="2100">
              <a:solidFill>
                <a:schemeClr val="dk1"/>
              </a:solidFill>
              <a:latin typeface="Avenir"/>
              <a:ea typeface="Avenir"/>
              <a:cs typeface="Avenir"/>
              <a:sym typeface="Avenir"/>
            </a:endParaRPr>
          </a:p>
          <a:p>
            <a:pPr marL="0" lvl="0" indent="0" algn="r" rtl="0">
              <a:spcBef>
                <a:spcPts val="0"/>
              </a:spcBef>
              <a:spcAft>
                <a:spcPts val="0"/>
              </a:spcAft>
              <a:buNone/>
            </a:pPr>
            <a:r>
              <a:rPr lang="en" sz="2100">
                <a:solidFill>
                  <a:schemeClr val="dk1"/>
                </a:solidFill>
                <a:latin typeface="Avenir"/>
                <a:ea typeface="Avenir"/>
                <a:cs typeface="Avenir"/>
                <a:sym typeface="Avenir"/>
              </a:rPr>
              <a:t>Wisconsin</a:t>
            </a:r>
            <a:endParaRPr sz="2100">
              <a:solidFill>
                <a:schemeClr val="dk1"/>
              </a:solidFill>
              <a:latin typeface="Avenir"/>
              <a:ea typeface="Avenir"/>
              <a:cs typeface="Avenir"/>
              <a:sym typeface="Avenir"/>
            </a:endParaRPr>
          </a:p>
          <a:p>
            <a:pPr marL="0" lvl="0" indent="0" algn="r" rtl="0">
              <a:spcBef>
                <a:spcPts val="0"/>
              </a:spcBef>
              <a:spcAft>
                <a:spcPts val="0"/>
              </a:spcAft>
              <a:buNone/>
            </a:pPr>
            <a:r>
              <a:rPr lang="en" sz="2100">
                <a:solidFill>
                  <a:schemeClr val="dk1"/>
                </a:solidFill>
                <a:latin typeface="Avenir"/>
                <a:ea typeface="Avenir"/>
                <a:cs typeface="Avenir"/>
                <a:sym typeface="Avenir"/>
              </a:rPr>
              <a:t>waterways</a:t>
            </a:r>
            <a:endParaRPr sz="2100">
              <a:solidFill>
                <a:schemeClr val="dk1"/>
              </a:solidFill>
              <a:latin typeface="Avenir"/>
              <a:ea typeface="Avenir"/>
              <a:cs typeface="Avenir"/>
              <a:sym typeface="Avenir"/>
            </a:endParaRPr>
          </a:p>
          <a:p>
            <a:pPr marL="0" lvl="0" indent="0" algn="r" rtl="0">
              <a:spcBef>
                <a:spcPts val="0"/>
              </a:spcBef>
              <a:spcAft>
                <a:spcPts val="0"/>
              </a:spcAft>
              <a:buNone/>
            </a:pPr>
            <a:r>
              <a:rPr lang="en" sz="2100">
                <a:solidFill>
                  <a:schemeClr val="dk1"/>
                </a:solidFill>
                <a:latin typeface="Avenir"/>
                <a:ea typeface="Avenir"/>
                <a:cs typeface="Avenir"/>
                <a:sym typeface="Avenir"/>
              </a:rPr>
              <a:t>1857</a:t>
            </a:r>
            <a:endParaRPr sz="2100">
              <a:solidFill>
                <a:schemeClr val="dk1"/>
              </a:solidFill>
              <a:latin typeface="Avenir"/>
              <a:ea typeface="Avenir"/>
              <a:cs typeface="Avenir"/>
              <a:sym typeface="Aveni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30"/>
          <p:cNvSpPr txBox="1"/>
          <p:nvPr/>
        </p:nvSpPr>
        <p:spPr>
          <a:xfrm>
            <a:off x="6950650" y="4589275"/>
            <a:ext cx="2016900" cy="65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Avenir"/>
                <a:ea typeface="Avenir"/>
                <a:cs typeface="Avenir"/>
                <a:sym typeface="Avenir"/>
              </a:rPr>
              <a:t>Credit:</a:t>
            </a:r>
            <a:endParaRPr sz="1200">
              <a:solidFill>
                <a:schemeClr val="dk1"/>
              </a:solidFill>
              <a:latin typeface="Avenir"/>
              <a:ea typeface="Avenir"/>
              <a:cs typeface="Avenir"/>
              <a:sym typeface="Avenir"/>
            </a:endParaRPr>
          </a:p>
          <a:p>
            <a:pPr marL="0" lvl="0" indent="0" algn="l" rtl="0">
              <a:spcBef>
                <a:spcPts val="0"/>
              </a:spcBef>
              <a:spcAft>
                <a:spcPts val="0"/>
              </a:spcAft>
              <a:buNone/>
            </a:pPr>
            <a:r>
              <a:rPr lang="en" sz="1200">
                <a:solidFill>
                  <a:schemeClr val="dk1"/>
                </a:solidFill>
                <a:latin typeface="Avenir"/>
                <a:ea typeface="Avenir"/>
                <a:cs typeface="Avenir"/>
                <a:sym typeface="Avenir"/>
              </a:rPr>
              <a:t>Liz Anna Kozik</a:t>
            </a:r>
            <a:endParaRPr sz="1200">
              <a:solidFill>
                <a:schemeClr val="dk1"/>
              </a:solidFill>
              <a:latin typeface="Avenir"/>
              <a:ea typeface="Avenir"/>
              <a:cs typeface="Avenir"/>
              <a:sym typeface="Avenir"/>
            </a:endParaRPr>
          </a:p>
        </p:txBody>
      </p:sp>
      <p:pic>
        <p:nvPicPr>
          <p:cNvPr id="177" name="Google Shape;177;p30"/>
          <p:cNvPicPr preferRelativeResize="0"/>
          <p:nvPr/>
        </p:nvPicPr>
        <p:blipFill>
          <a:blip r:embed="rId3">
            <a:alphaModFix/>
          </a:blip>
          <a:stretch>
            <a:fillRect/>
          </a:stretch>
        </p:blipFill>
        <p:spPr>
          <a:xfrm>
            <a:off x="0" y="0"/>
            <a:ext cx="6907474" cy="5143501"/>
          </a:xfrm>
          <a:prstGeom prst="rect">
            <a:avLst/>
          </a:prstGeom>
          <a:noFill/>
          <a:ln>
            <a:noFill/>
          </a:ln>
        </p:spPr>
      </p:pic>
      <p:sp>
        <p:nvSpPr>
          <p:cNvPr id="178" name="Google Shape;178;p30"/>
          <p:cNvSpPr txBox="1"/>
          <p:nvPr/>
        </p:nvSpPr>
        <p:spPr>
          <a:xfrm>
            <a:off x="6498550" y="106350"/>
            <a:ext cx="2502000" cy="9771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2100">
                <a:solidFill>
                  <a:schemeClr val="dk1"/>
                </a:solidFill>
                <a:latin typeface="Avenir"/>
                <a:ea typeface="Avenir"/>
                <a:cs typeface="Avenir"/>
                <a:sym typeface="Avenir"/>
              </a:rPr>
              <a:t>Sawyer County,</a:t>
            </a:r>
            <a:endParaRPr sz="2100">
              <a:solidFill>
                <a:schemeClr val="dk1"/>
              </a:solidFill>
              <a:latin typeface="Avenir"/>
              <a:ea typeface="Avenir"/>
              <a:cs typeface="Avenir"/>
              <a:sym typeface="Avenir"/>
            </a:endParaRPr>
          </a:p>
          <a:p>
            <a:pPr marL="0" lvl="0" indent="0" algn="r" rtl="0">
              <a:spcBef>
                <a:spcPts val="0"/>
              </a:spcBef>
              <a:spcAft>
                <a:spcPts val="0"/>
              </a:spcAft>
              <a:buNone/>
            </a:pPr>
            <a:r>
              <a:rPr lang="en" sz="2100">
                <a:solidFill>
                  <a:schemeClr val="dk1"/>
                </a:solidFill>
                <a:latin typeface="Avenir"/>
                <a:ea typeface="Avenir"/>
                <a:cs typeface="Avenir"/>
                <a:sym typeface="Avenir"/>
              </a:rPr>
              <a:t>Wisconsin</a:t>
            </a:r>
            <a:endParaRPr sz="2100">
              <a:solidFill>
                <a:schemeClr val="dk1"/>
              </a:solidFill>
              <a:latin typeface="Avenir"/>
              <a:ea typeface="Avenir"/>
              <a:cs typeface="Avenir"/>
              <a:sym typeface="Avenir"/>
            </a:endParaRPr>
          </a:p>
          <a:p>
            <a:pPr marL="0" lvl="0" indent="0" algn="r" rtl="0">
              <a:spcBef>
                <a:spcPts val="0"/>
              </a:spcBef>
              <a:spcAft>
                <a:spcPts val="0"/>
              </a:spcAft>
              <a:buNone/>
            </a:pPr>
            <a:r>
              <a:rPr lang="en" sz="2100">
                <a:solidFill>
                  <a:schemeClr val="dk1"/>
                </a:solidFill>
                <a:latin typeface="Avenir"/>
                <a:ea typeface="Avenir"/>
                <a:cs typeface="Avenir"/>
                <a:sym typeface="Avenir"/>
              </a:rPr>
              <a:t>waterways</a:t>
            </a:r>
            <a:endParaRPr sz="2100">
              <a:solidFill>
                <a:schemeClr val="dk1"/>
              </a:solidFill>
              <a:latin typeface="Avenir"/>
              <a:ea typeface="Avenir"/>
              <a:cs typeface="Avenir"/>
              <a:sym typeface="Avenir"/>
            </a:endParaRPr>
          </a:p>
          <a:p>
            <a:pPr marL="0" lvl="0" indent="0" algn="r" rtl="0">
              <a:spcBef>
                <a:spcPts val="0"/>
              </a:spcBef>
              <a:spcAft>
                <a:spcPts val="0"/>
              </a:spcAft>
              <a:buNone/>
            </a:pPr>
            <a:r>
              <a:rPr lang="en" sz="2100">
                <a:solidFill>
                  <a:schemeClr val="dk1"/>
                </a:solidFill>
                <a:latin typeface="Avenir"/>
                <a:ea typeface="Avenir"/>
                <a:cs typeface="Avenir"/>
                <a:sym typeface="Avenir"/>
              </a:rPr>
              <a:t>2022</a:t>
            </a:r>
            <a:endParaRPr sz="2100">
              <a:solidFill>
                <a:schemeClr val="dk1"/>
              </a:solidFill>
              <a:latin typeface="Avenir"/>
              <a:ea typeface="Avenir"/>
              <a:cs typeface="Avenir"/>
              <a:sym typeface="Avenir"/>
            </a:endParaRPr>
          </a:p>
        </p:txBody>
      </p:sp>
      <p:pic>
        <p:nvPicPr>
          <p:cNvPr id="179" name="Google Shape;179;p30"/>
          <p:cNvPicPr preferRelativeResize="0"/>
          <p:nvPr/>
        </p:nvPicPr>
        <p:blipFill>
          <a:blip r:embed="rId4">
            <a:alphaModFix/>
          </a:blip>
          <a:stretch>
            <a:fillRect/>
          </a:stretch>
        </p:blipFill>
        <p:spPr>
          <a:xfrm>
            <a:off x="4" y="0"/>
            <a:ext cx="6907469" cy="514350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31"/>
          <p:cNvSpPr txBox="1"/>
          <p:nvPr/>
        </p:nvSpPr>
        <p:spPr>
          <a:xfrm>
            <a:off x="6950650" y="4589275"/>
            <a:ext cx="2016900" cy="65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Avenir"/>
                <a:ea typeface="Avenir"/>
                <a:cs typeface="Avenir"/>
                <a:sym typeface="Avenir"/>
              </a:rPr>
              <a:t>Credit:</a:t>
            </a:r>
            <a:endParaRPr sz="1200">
              <a:solidFill>
                <a:schemeClr val="dk1"/>
              </a:solidFill>
              <a:latin typeface="Avenir"/>
              <a:ea typeface="Avenir"/>
              <a:cs typeface="Avenir"/>
              <a:sym typeface="Avenir"/>
            </a:endParaRPr>
          </a:p>
          <a:p>
            <a:pPr marL="0" lvl="0" indent="0" algn="l" rtl="0">
              <a:spcBef>
                <a:spcPts val="0"/>
              </a:spcBef>
              <a:spcAft>
                <a:spcPts val="0"/>
              </a:spcAft>
              <a:buNone/>
            </a:pPr>
            <a:r>
              <a:rPr lang="en" sz="1200">
                <a:solidFill>
                  <a:schemeClr val="dk1"/>
                </a:solidFill>
                <a:latin typeface="Avenir"/>
                <a:ea typeface="Avenir"/>
                <a:cs typeface="Avenir"/>
                <a:sym typeface="Avenir"/>
              </a:rPr>
              <a:t>Liz Anna Kozik</a:t>
            </a:r>
            <a:endParaRPr sz="1200">
              <a:solidFill>
                <a:schemeClr val="dk1"/>
              </a:solidFill>
              <a:latin typeface="Avenir"/>
              <a:ea typeface="Avenir"/>
              <a:cs typeface="Avenir"/>
              <a:sym typeface="Avenir"/>
            </a:endParaRPr>
          </a:p>
        </p:txBody>
      </p:sp>
      <p:sp>
        <p:nvSpPr>
          <p:cNvPr id="185" name="Google Shape;185;p31"/>
          <p:cNvSpPr txBox="1"/>
          <p:nvPr/>
        </p:nvSpPr>
        <p:spPr>
          <a:xfrm>
            <a:off x="6498550" y="106350"/>
            <a:ext cx="2502000" cy="9771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2100">
                <a:solidFill>
                  <a:schemeClr val="dk1"/>
                </a:solidFill>
                <a:latin typeface="Avenir"/>
                <a:ea typeface="Avenir"/>
                <a:cs typeface="Avenir"/>
                <a:sym typeface="Avenir"/>
              </a:rPr>
              <a:t>Sawyer County,</a:t>
            </a:r>
            <a:endParaRPr sz="2100">
              <a:solidFill>
                <a:schemeClr val="dk1"/>
              </a:solidFill>
              <a:latin typeface="Avenir"/>
              <a:ea typeface="Avenir"/>
              <a:cs typeface="Avenir"/>
              <a:sym typeface="Avenir"/>
            </a:endParaRPr>
          </a:p>
          <a:p>
            <a:pPr marL="0" lvl="0" indent="0" algn="r" rtl="0">
              <a:spcBef>
                <a:spcPts val="0"/>
              </a:spcBef>
              <a:spcAft>
                <a:spcPts val="0"/>
              </a:spcAft>
              <a:buNone/>
            </a:pPr>
            <a:r>
              <a:rPr lang="en" sz="2100">
                <a:solidFill>
                  <a:schemeClr val="dk1"/>
                </a:solidFill>
                <a:latin typeface="Avenir"/>
                <a:ea typeface="Avenir"/>
                <a:cs typeface="Avenir"/>
                <a:sym typeface="Avenir"/>
              </a:rPr>
              <a:t>Wisconsin</a:t>
            </a:r>
            <a:endParaRPr sz="2100">
              <a:solidFill>
                <a:schemeClr val="dk1"/>
              </a:solidFill>
              <a:latin typeface="Avenir"/>
              <a:ea typeface="Avenir"/>
              <a:cs typeface="Avenir"/>
              <a:sym typeface="Avenir"/>
            </a:endParaRPr>
          </a:p>
          <a:p>
            <a:pPr marL="0" lvl="0" indent="0" algn="r" rtl="0">
              <a:spcBef>
                <a:spcPts val="0"/>
              </a:spcBef>
              <a:spcAft>
                <a:spcPts val="0"/>
              </a:spcAft>
              <a:buNone/>
            </a:pPr>
            <a:r>
              <a:rPr lang="en" sz="2100">
                <a:solidFill>
                  <a:schemeClr val="dk1"/>
                </a:solidFill>
                <a:latin typeface="Avenir"/>
                <a:ea typeface="Avenir"/>
                <a:cs typeface="Avenir"/>
                <a:sym typeface="Avenir"/>
              </a:rPr>
              <a:t>waterways</a:t>
            </a:r>
            <a:endParaRPr sz="2100">
              <a:solidFill>
                <a:schemeClr val="dk1"/>
              </a:solidFill>
              <a:latin typeface="Avenir"/>
              <a:ea typeface="Avenir"/>
              <a:cs typeface="Avenir"/>
              <a:sym typeface="Avenir"/>
            </a:endParaRPr>
          </a:p>
          <a:p>
            <a:pPr marL="0" lvl="0" indent="0" algn="r" rtl="0">
              <a:spcBef>
                <a:spcPts val="0"/>
              </a:spcBef>
              <a:spcAft>
                <a:spcPts val="0"/>
              </a:spcAft>
              <a:buNone/>
            </a:pPr>
            <a:r>
              <a:rPr lang="en" sz="2100">
                <a:solidFill>
                  <a:schemeClr val="dk1"/>
                </a:solidFill>
                <a:latin typeface="Avenir"/>
                <a:ea typeface="Avenir"/>
                <a:cs typeface="Avenir"/>
                <a:sym typeface="Avenir"/>
              </a:rPr>
              <a:t>1857 (purple)</a:t>
            </a:r>
            <a:endParaRPr sz="2100">
              <a:solidFill>
                <a:schemeClr val="dk1"/>
              </a:solidFill>
              <a:latin typeface="Avenir"/>
              <a:ea typeface="Avenir"/>
              <a:cs typeface="Avenir"/>
              <a:sym typeface="Avenir"/>
            </a:endParaRPr>
          </a:p>
          <a:p>
            <a:pPr marL="0" lvl="0" indent="0" algn="r" rtl="0">
              <a:spcBef>
                <a:spcPts val="0"/>
              </a:spcBef>
              <a:spcAft>
                <a:spcPts val="0"/>
              </a:spcAft>
              <a:buNone/>
            </a:pPr>
            <a:r>
              <a:rPr lang="en" sz="2100">
                <a:solidFill>
                  <a:schemeClr val="dk1"/>
                </a:solidFill>
                <a:latin typeface="Avenir"/>
                <a:ea typeface="Avenir"/>
                <a:cs typeface="Avenir"/>
                <a:sym typeface="Avenir"/>
              </a:rPr>
              <a:t>2022 (blue)</a:t>
            </a:r>
            <a:endParaRPr sz="2100">
              <a:solidFill>
                <a:schemeClr val="dk1"/>
              </a:solidFill>
              <a:latin typeface="Avenir"/>
              <a:ea typeface="Avenir"/>
              <a:cs typeface="Avenir"/>
              <a:sym typeface="Avenir"/>
            </a:endParaRPr>
          </a:p>
        </p:txBody>
      </p:sp>
      <p:pic>
        <p:nvPicPr>
          <p:cNvPr id="186" name="Google Shape;186;p31"/>
          <p:cNvPicPr preferRelativeResize="0"/>
          <p:nvPr/>
        </p:nvPicPr>
        <p:blipFill>
          <a:blip r:embed="rId3">
            <a:alphaModFix/>
          </a:blip>
          <a:stretch>
            <a:fillRect/>
          </a:stretch>
        </p:blipFill>
        <p:spPr>
          <a:xfrm>
            <a:off x="-9" y="0"/>
            <a:ext cx="6907469" cy="5143501"/>
          </a:xfrm>
          <a:prstGeom prst="rect">
            <a:avLst/>
          </a:prstGeom>
          <a:noFill/>
          <a:ln>
            <a:noFill/>
          </a:ln>
        </p:spPr>
      </p:pic>
      <p:sp>
        <p:nvSpPr>
          <p:cNvPr id="187" name="Google Shape;187;p31"/>
          <p:cNvSpPr txBox="1"/>
          <p:nvPr/>
        </p:nvSpPr>
        <p:spPr>
          <a:xfrm>
            <a:off x="7064850" y="2298650"/>
            <a:ext cx="1935600" cy="1980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a:solidFill>
                  <a:schemeClr val="accent5"/>
                </a:solidFill>
                <a:latin typeface="Avenir"/>
                <a:ea typeface="Avenir"/>
                <a:cs typeface="Avenir"/>
                <a:sym typeface="Avenir"/>
              </a:rPr>
              <a:t>The impacts of these logging dams on rivers last even today</a:t>
            </a:r>
            <a:endParaRPr sz="2200">
              <a:solidFill>
                <a:schemeClr val="accent5"/>
              </a:solidFill>
              <a:latin typeface="Avenir"/>
              <a:ea typeface="Avenir"/>
              <a:cs typeface="Avenir"/>
              <a:sym typeface="Aveni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Pulling the Threads Together</a:t>
            </a:r>
            <a:r>
              <a:rPr lang="en" sz="1200">
                <a:latin typeface="Avenir"/>
                <a:ea typeface="Avenir"/>
                <a:cs typeface="Avenir"/>
                <a:sym typeface="Avenir"/>
              </a:rPr>
              <a:t> (8 m.)</a:t>
            </a:r>
            <a:endParaRPr sz="1200">
              <a:latin typeface="Avenir"/>
              <a:ea typeface="Avenir"/>
              <a:cs typeface="Avenir"/>
              <a:sym typeface="Avenir"/>
            </a:endParaRPr>
          </a:p>
        </p:txBody>
      </p:sp>
      <p:sp>
        <p:nvSpPr>
          <p:cNvPr id="193" name="Google Shape;193;p32"/>
          <p:cNvSpPr txBox="1">
            <a:spLocks noGrp="1"/>
          </p:cNvSpPr>
          <p:nvPr>
            <p:ph type="body" idx="1"/>
          </p:nvPr>
        </p:nvSpPr>
        <p:spPr>
          <a:xfrm>
            <a:off x="311700" y="1228675"/>
            <a:ext cx="8328300" cy="34164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chemeClr val="dk1"/>
              </a:buClr>
              <a:buSzPts val="2400"/>
              <a:buFont typeface="Avenir"/>
              <a:buChar char="●"/>
            </a:pPr>
            <a:r>
              <a:rPr lang="en" sz="2400">
                <a:solidFill>
                  <a:schemeClr val="dk1"/>
                </a:solidFill>
                <a:latin typeface="Avenir"/>
                <a:ea typeface="Avenir"/>
                <a:cs typeface="Avenir"/>
                <a:sym typeface="Avenir"/>
              </a:rPr>
              <a:t>Large group wrap-up</a:t>
            </a:r>
            <a:endParaRPr sz="2400">
              <a:solidFill>
                <a:schemeClr val="dk1"/>
              </a:solidFill>
              <a:latin typeface="Avenir"/>
              <a:ea typeface="Avenir"/>
              <a:cs typeface="Avenir"/>
              <a:sym typeface="Avenir"/>
            </a:endParaRPr>
          </a:p>
          <a:p>
            <a:pPr marL="914400" lvl="1" indent="-381000" algn="l" rtl="0">
              <a:spcBef>
                <a:spcPts val="0"/>
              </a:spcBef>
              <a:spcAft>
                <a:spcPts val="0"/>
              </a:spcAft>
              <a:buClr>
                <a:schemeClr val="dk1"/>
              </a:buClr>
              <a:buSzPts val="2400"/>
              <a:buFont typeface="Avenir"/>
              <a:buChar char="○"/>
            </a:pPr>
            <a:r>
              <a:rPr lang="en" sz="2400">
                <a:solidFill>
                  <a:schemeClr val="dk1"/>
                </a:solidFill>
                <a:latin typeface="Avenir"/>
                <a:ea typeface="Avenir"/>
                <a:cs typeface="Avenir"/>
                <a:sym typeface="Avenir"/>
              </a:rPr>
              <a:t>What stories get told about Wisconsin logging?</a:t>
            </a:r>
            <a:endParaRPr sz="2400">
              <a:solidFill>
                <a:schemeClr val="dk1"/>
              </a:solidFill>
              <a:latin typeface="Avenir"/>
              <a:ea typeface="Avenir"/>
              <a:cs typeface="Avenir"/>
              <a:sym typeface="Avenir"/>
            </a:endParaRPr>
          </a:p>
          <a:p>
            <a:pPr marL="914400" lvl="1" indent="-381000" algn="l" rtl="0">
              <a:spcBef>
                <a:spcPts val="0"/>
              </a:spcBef>
              <a:spcAft>
                <a:spcPts val="0"/>
              </a:spcAft>
              <a:buClr>
                <a:schemeClr val="dk1"/>
              </a:buClr>
              <a:buSzPts val="2400"/>
              <a:buFont typeface="Avenir"/>
              <a:buChar char="○"/>
            </a:pPr>
            <a:r>
              <a:rPr lang="en" sz="2400">
                <a:solidFill>
                  <a:schemeClr val="dk1"/>
                </a:solidFill>
                <a:latin typeface="Avenir"/>
                <a:ea typeface="Avenir"/>
                <a:cs typeface="Avenir"/>
                <a:sym typeface="Avenir"/>
              </a:rPr>
              <a:t>What do pines, rivers, and dams have to do with one another?</a:t>
            </a:r>
            <a:endParaRPr sz="2400">
              <a:solidFill>
                <a:schemeClr val="dk1"/>
              </a:solidFill>
              <a:latin typeface="Avenir"/>
              <a:ea typeface="Avenir"/>
              <a:cs typeface="Avenir"/>
              <a:sym typeface="Avenir"/>
            </a:endParaRPr>
          </a:p>
          <a:p>
            <a:pPr marL="914400" lvl="1" indent="-381000" algn="l" rtl="0">
              <a:spcBef>
                <a:spcPts val="0"/>
              </a:spcBef>
              <a:spcAft>
                <a:spcPts val="0"/>
              </a:spcAft>
              <a:buClr>
                <a:schemeClr val="dk1"/>
              </a:buClr>
              <a:buSzPts val="2400"/>
              <a:buFont typeface="Avenir"/>
              <a:buChar char="○"/>
            </a:pPr>
            <a:r>
              <a:rPr lang="en" sz="2400">
                <a:solidFill>
                  <a:schemeClr val="dk1"/>
                </a:solidFill>
                <a:latin typeface="Avenir"/>
                <a:ea typeface="Avenir"/>
                <a:cs typeface="Avenir"/>
                <a:sym typeface="Avenir"/>
              </a:rPr>
              <a:t>What role does the Morrill Act play in all that?</a:t>
            </a:r>
            <a:endParaRPr sz="2400">
              <a:solidFill>
                <a:schemeClr val="dk1"/>
              </a:solidFill>
              <a:latin typeface="Avenir"/>
              <a:ea typeface="Avenir"/>
              <a:cs typeface="Avenir"/>
              <a:sym typeface="Avenir"/>
            </a:endParaRPr>
          </a:p>
          <a:p>
            <a:pPr marL="0" lvl="0" indent="0" algn="l" rtl="0">
              <a:spcBef>
                <a:spcPts val="0"/>
              </a:spcBef>
              <a:spcAft>
                <a:spcPts val="0"/>
              </a:spcAft>
              <a:buNone/>
            </a:pPr>
            <a:endParaRPr sz="2400">
              <a:solidFill>
                <a:schemeClr val="dk1"/>
              </a:solidFill>
              <a:latin typeface="Avenir"/>
              <a:ea typeface="Avenir"/>
              <a:cs typeface="Avenir"/>
              <a:sym typeface="Avenir"/>
            </a:endParaRPr>
          </a:p>
          <a:p>
            <a:pPr marL="457200" lvl="0" indent="-381000" algn="l" rtl="0">
              <a:spcBef>
                <a:spcPts val="0"/>
              </a:spcBef>
              <a:spcAft>
                <a:spcPts val="0"/>
              </a:spcAft>
              <a:buClr>
                <a:schemeClr val="dk1"/>
              </a:buClr>
              <a:buSzPts val="2400"/>
              <a:buFont typeface="Avenir"/>
              <a:buChar char="●"/>
            </a:pPr>
            <a:r>
              <a:rPr lang="en" sz="2400">
                <a:solidFill>
                  <a:schemeClr val="dk1"/>
                </a:solidFill>
                <a:latin typeface="Avenir"/>
                <a:ea typeface="Avenir"/>
                <a:cs typeface="Avenir"/>
                <a:sym typeface="Avenir"/>
              </a:rPr>
              <a:t>Bonus question: What might we be missing?</a:t>
            </a:r>
            <a:endParaRPr sz="2400">
              <a:solidFill>
                <a:schemeClr val="dk1"/>
              </a:solidFill>
              <a:latin typeface="Avenir"/>
              <a:ea typeface="Avenir"/>
              <a:cs typeface="Avenir"/>
              <a:sym typeface="Aveni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p3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Homework for next time</a:t>
            </a:r>
            <a:r>
              <a:rPr lang="en" sz="1200">
                <a:latin typeface="Avenir"/>
                <a:ea typeface="Avenir"/>
                <a:cs typeface="Avenir"/>
                <a:sym typeface="Avenir"/>
              </a:rPr>
              <a:t> (2 m.)</a:t>
            </a:r>
            <a:endParaRPr sz="1200">
              <a:latin typeface="Avenir"/>
              <a:ea typeface="Avenir"/>
              <a:cs typeface="Avenir"/>
              <a:sym typeface="Avenir"/>
            </a:endParaRPr>
          </a:p>
        </p:txBody>
      </p:sp>
      <p:sp>
        <p:nvSpPr>
          <p:cNvPr id="199" name="Google Shape;199;p33"/>
          <p:cNvSpPr txBox="1">
            <a:spLocks noGrp="1"/>
          </p:cNvSpPr>
          <p:nvPr>
            <p:ph type="body" idx="1"/>
          </p:nvPr>
        </p:nvSpPr>
        <p:spPr>
          <a:xfrm>
            <a:off x="311700" y="1228675"/>
            <a:ext cx="83283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1"/>
              </a:buClr>
              <a:buSzPts val="1800"/>
              <a:buFont typeface="Avenir"/>
              <a:buChar char="●"/>
            </a:pPr>
            <a:r>
              <a:rPr lang="en">
                <a:solidFill>
                  <a:schemeClr val="dk1"/>
                </a:solidFill>
                <a:latin typeface="Avenir"/>
                <a:ea typeface="Avenir"/>
                <a:cs typeface="Avenir"/>
                <a:sym typeface="Avenir"/>
              </a:rPr>
              <a:t>Read:</a:t>
            </a:r>
            <a:endParaRPr>
              <a:solidFill>
                <a:schemeClr val="dk1"/>
              </a:solidFill>
              <a:latin typeface="Avenir"/>
              <a:ea typeface="Avenir"/>
              <a:cs typeface="Avenir"/>
              <a:sym typeface="Avenir"/>
            </a:endParaRPr>
          </a:p>
          <a:p>
            <a:pPr marL="914400" lvl="1" indent="-342900" algn="l" rtl="0">
              <a:spcBef>
                <a:spcPts val="0"/>
              </a:spcBef>
              <a:spcAft>
                <a:spcPts val="0"/>
              </a:spcAft>
              <a:buClr>
                <a:schemeClr val="dk1"/>
              </a:buClr>
              <a:buSzPts val="1800"/>
              <a:buFont typeface="Avenir"/>
              <a:buChar char="○"/>
            </a:pPr>
            <a:r>
              <a:rPr lang="en" sz="1800">
                <a:solidFill>
                  <a:schemeClr val="dk1"/>
                </a:solidFill>
                <a:latin typeface="Avenir"/>
                <a:ea typeface="Avenir"/>
                <a:cs typeface="Avenir"/>
                <a:sym typeface="Avenir"/>
              </a:rPr>
              <a:t>"</a:t>
            </a:r>
            <a:r>
              <a:rPr lang="en" sz="1800" u="sng">
                <a:solidFill>
                  <a:schemeClr val="hlink"/>
                </a:solidFill>
                <a:latin typeface="Avenir"/>
                <a:ea typeface="Avenir"/>
                <a:cs typeface="Avenir"/>
                <a:sym typeface="Avenir"/>
                <a:hlinkClick r:id="rId3"/>
              </a:rPr>
              <a:t>Paul Bunyan and Settler Nostalgia in the Northwoods</a:t>
            </a:r>
            <a:r>
              <a:rPr lang="en" sz="1800">
                <a:solidFill>
                  <a:schemeClr val="dk1"/>
                </a:solidFill>
                <a:latin typeface="Avenir"/>
                <a:ea typeface="Avenir"/>
                <a:cs typeface="Avenir"/>
                <a:sym typeface="Avenir"/>
              </a:rPr>
              <a:t>" by K. Keeler and R. Hellenbrand, </a:t>
            </a:r>
            <a:r>
              <a:rPr lang="en" sz="1800" i="1">
                <a:solidFill>
                  <a:schemeClr val="dk1"/>
                </a:solidFill>
                <a:latin typeface="Avenir"/>
                <a:ea typeface="Avenir"/>
                <a:cs typeface="Avenir"/>
                <a:sym typeface="Avenir"/>
              </a:rPr>
              <a:t>Edge Effects</a:t>
            </a:r>
            <a:r>
              <a:rPr lang="en" sz="1800">
                <a:solidFill>
                  <a:schemeClr val="dk1"/>
                </a:solidFill>
                <a:latin typeface="Avenir"/>
                <a:ea typeface="Avenir"/>
                <a:cs typeface="Avenir"/>
                <a:sym typeface="Avenir"/>
              </a:rPr>
              <a:t>, 2023.</a:t>
            </a:r>
            <a:endParaRPr sz="1800">
              <a:solidFill>
                <a:schemeClr val="dk1"/>
              </a:solidFill>
              <a:latin typeface="Avenir"/>
              <a:ea typeface="Avenir"/>
              <a:cs typeface="Avenir"/>
              <a:sym typeface="Avenir"/>
            </a:endParaRPr>
          </a:p>
          <a:p>
            <a:pPr marL="914400" lvl="1" indent="-342900" algn="l" rtl="0">
              <a:spcBef>
                <a:spcPts val="0"/>
              </a:spcBef>
              <a:spcAft>
                <a:spcPts val="0"/>
              </a:spcAft>
              <a:buClr>
                <a:schemeClr val="dk1"/>
              </a:buClr>
              <a:buSzPts val="1800"/>
              <a:buFont typeface="Avenir"/>
              <a:buChar char="○"/>
            </a:pPr>
            <a:r>
              <a:rPr lang="en" sz="1800">
                <a:solidFill>
                  <a:schemeClr val="dk1"/>
                </a:solidFill>
                <a:latin typeface="Avenir"/>
                <a:ea typeface="Avenir"/>
                <a:cs typeface="Avenir"/>
                <a:sym typeface="Avenir"/>
              </a:rPr>
              <a:t>“</a:t>
            </a:r>
            <a:r>
              <a:rPr lang="en" sz="1800" u="sng">
                <a:solidFill>
                  <a:schemeClr val="hlink"/>
                </a:solidFill>
                <a:latin typeface="Avenir"/>
                <a:ea typeface="Avenir"/>
                <a:cs typeface="Avenir"/>
                <a:sym typeface="Avenir"/>
                <a:hlinkClick r:id="rId4"/>
              </a:rPr>
              <a:t>The 1837 Pine Tree Treaty</a:t>
            </a:r>
            <a:r>
              <a:rPr lang="en" sz="1800">
                <a:solidFill>
                  <a:schemeClr val="dk1"/>
                </a:solidFill>
                <a:latin typeface="Avenir"/>
                <a:ea typeface="Avenir"/>
                <a:cs typeface="Avenir"/>
                <a:sym typeface="Avenir"/>
              </a:rPr>
              <a:t>,” from </a:t>
            </a:r>
            <a:r>
              <a:rPr lang="en" sz="1800" i="1">
                <a:solidFill>
                  <a:schemeClr val="dk1"/>
                </a:solidFill>
                <a:latin typeface="Avenir"/>
                <a:ea typeface="Avenir"/>
                <a:cs typeface="Avenir"/>
                <a:sym typeface="Avenir"/>
              </a:rPr>
              <a:t>Chippewa Treaty Rights: The Reserved Rights of Wisconsin's Chippewa Indians in Historical Perspective</a:t>
            </a:r>
            <a:r>
              <a:rPr lang="en" sz="1800">
                <a:solidFill>
                  <a:schemeClr val="dk1"/>
                </a:solidFill>
                <a:latin typeface="Avenir"/>
                <a:ea typeface="Avenir"/>
                <a:cs typeface="Avenir"/>
                <a:sym typeface="Avenir"/>
              </a:rPr>
              <a:t> by R. Satz, 1991.</a:t>
            </a:r>
            <a:endParaRPr sz="1800">
              <a:solidFill>
                <a:schemeClr val="dk1"/>
              </a:solidFill>
              <a:latin typeface="Avenir"/>
              <a:ea typeface="Avenir"/>
              <a:cs typeface="Avenir"/>
              <a:sym typeface="Avenir"/>
            </a:endParaRPr>
          </a:p>
          <a:p>
            <a:pPr marL="914400" lvl="1" indent="-342900" algn="l" rtl="0">
              <a:spcBef>
                <a:spcPts val="0"/>
              </a:spcBef>
              <a:spcAft>
                <a:spcPts val="0"/>
              </a:spcAft>
              <a:buClr>
                <a:schemeClr val="dk1"/>
              </a:buClr>
              <a:buSzPts val="1800"/>
              <a:buFont typeface="Avenir"/>
              <a:buChar char="○"/>
            </a:pPr>
            <a:r>
              <a:rPr lang="en" sz="1800">
                <a:solidFill>
                  <a:schemeClr val="dk1"/>
                </a:solidFill>
                <a:latin typeface="Avenir"/>
                <a:ea typeface="Avenir"/>
                <a:cs typeface="Avenir"/>
                <a:sym typeface="Avenir"/>
              </a:rPr>
              <a:t>Selections from </a:t>
            </a:r>
            <a:r>
              <a:rPr lang="en" sz="1800" i="1" u="sng">
                <a:solidFill>
                  <a:schemeClr val="hlink"/>
                </a:solidFill>
                <a:latin typeface="Avenir"/>
                <a:ea typeface="Avenir"/>
                <a:cs typeface="Avenir"/>
                <a:sym typeface="Avenir"/>
                <a:hlinkClick r:id="rId5"/>
              </a:rPr>
              <a:t>Where the River is Wide: Pahquahwong and the Chippewa Flowage</a:t>
            </a:r>
            <a:r>
              <a:rPr lang="en" sz="1800">
                <a:solidFill>
                  <a:schemeClr val="dk1"/>
                </a:solidFill>
                <a:latin typeface="Avenir"/>
                <a:ea typeface="Avenir"/>
                <a:cs typeface="Avenir"/>
                <a:sym typeface="Avenir"/>
              </a:rPr>
              <a:t> by C. O. Rasmussen, 1998.</a:t>
            </a:r>
            <a:endParaRPr sz="1800">
              <a:solidFill>
                <a:schemeClr val="dk1"/>
              </a:solidFill>
              <a:latin typeface="Avenir"/>
              <a:ea typeface="Avenir"/>
              <a:cs typeface="Avenir"/>
              <a:sym typeface="Avenir"/>
            </a:endParaRPr>
          </a:p>
          <a:p>
            <a:pPr marL="457200" lvl="0" indent="-342900" algn="l" rtl="0">
              <a:spcBef>
                <a:spcPts val="0"/>
              </a:spcBef>
              <a:spcAft>
                <a:spcPts val="0"/>
              </a:spcAft>
              <a:buClr>
                <a:schemeClr val="dk1"/>
              </a:buClr>
              <a:buSzPts val="1800"/>
              <a:buFont typeface="Avenir"/>
              <a:buChar char="●"/>
            </a:pPr>
            <a:r>
              <a:rPr lang="en" b="1">
                <a:solidFill>
                  <a:schemeClr val="dk1"/>
                </a:solidFill>
                <a:latin typeface="Avenir"/>
                <a:ea typeface="Avenir"/>
                <a:cs typeface="Avenir"/>
                <a:sym typeface="Avenir"/>
              </a:rPr>
              <a:t>Write</a:t>
            </a:r>
            <a:r>
              <a:rPr lang="en">
                <a:solidFill>
                  <a:schemeClr val="dk1"/>
                </a:solidFill>
                <a:latin typeface="Avenir"/>
                <a:ea typeface="Avenir"/>
                <a:cs typeface="Avenir"/>
                <a:sym typeface="Avenir"/>
              </a:rPr>
              <a:t>:</a:t>
            </a:r>
            <a:endParaRPr>
              <a:solidFill>
                <a:schemeClr val="dk1"/>
              </a:solidFill>
              <a:latin typeface="Avenir"/>
              <a:ea typeface="Avenir"/>
              <a:cs typeface="Avenir"/>
              <a:sym typeface="Avenir"/>
            </a:endParaRPr>
          </a:p>
          <a:p>
            <a:pPr marL="914400" lvl="1" indent="-342900" algn="l" rtl="0">
              <a:spcBef>
                <a:spcPts val="0"/>
              </a:spcBef>
              <a:spcAft>
                <a:spcPts val="0"/>
              </a:spcAft>
              <a:buClr>
                <a:schemeClr val="dk1"/>
              </a:buClr>
              <a:buSzPts val="1800"/>
              <a:buFont typeface="Avenir"/>
              <a:buChar char="○"/>
            </a:pPr>
            <a:r>
              <a:rPr lang="en" sz="1800">
                <a:solidFill>
                  <a:schemeClr val="dk1"/>
                </a:solidFill>
                <a:latin typeface="Avenir"/>
                <a:ea typeface="Avenir"/>
                <a:cs typeface="Avenir"/>
                <a:sym typeface="Avenir"/>
              </a:rPr>
              <a:t>Major points from the readings</a:t>
            </a:r>
            <a:endParaRPr sz="1800">
              <a:solidFill>
                <a:schemeClr val="dk1"/>
              </a:solidFill>
              <a:latin typeface="Avenir"/>
              <a:ea typeface="Avenir"/>
              <a:cs typeface="Avenir"/>
              <a:sym typeface="Avenir"/>
            </a:endParaRPr>
          </a:p>
          <a:p>
            <a:pPr marL="914400" lvl="1" indent="-342900" algn="l" rtl="0">
              <a:spcBef>
                <a:spcPts val="0"/>
              </a:spcBef>
              <a:spcAft>
                <a:spcPts val="0"/>
              </a:spcAft>
              <a:buClr>
                <a:schemeClr val="dk1"/>
              </a:buClr>
              <a:buSzPts val="1800"/>
              <a:buFont typeface="Avenir"/>
              <a:buChar char="○"/>
            </a:pPr>
            <a:r>
              <a:rPr lang="en" sz="1800">
                <a:solidFill>
                  <a:schemeClr val="dk1"/>
                </a:solidFill>
                <a:latin typeface="Avenir"/>
                <a:ea typeface="Avenir"/>
                <a:cs typeface="Avenir"/>
                <a:sym typeface="Avenir"/>
              </a:rPr>
              <a:t>Some discussion questions to bring to class</a:t>
            </a:r>
            <a:endParaRPr sz="1800">
              <a:solidFill>
                <a:schemeClr val="dk1"/>
              </a:solidFill>
              <a:latin typeface="Avenir"/>
              <a:ea typeface="Avenir"/>
              <a:cs typeface="Avenir"/>
              <a:sym typeface="Aveni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4"/>
          <p:cNvSpPr txBox="1">
            <a:spLocks noGrp="1"/>
          </p:cNvSpPr>
          <p:nvPr>
            <p:ph type="ctrTitle"/>
          </p:nvPr>
        </p:nvSpPr>
        <p:spPr>
          <a:xfrm>
            <a:off x="4773550" y="1963775"/>
            <a:ext cx="4211100" cy="29907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endParaRPr>
              <a:highlight>
                <a:srgbClr val="B7B7B7"/>
              </a:highlight>
              <a:latin typeface="Avenir"/>
              <a:ea typeface="Avenir"/>
              <a:cs typeface="Avenir"/>
              <a:sym typeface="Avenir"/>
            </a:endParaRPr>
          </a:p>
          <a:p>
            <a:pPr marL="0" lvl="0" indent="0" algn="r" rtl="0">
              <a:spcBef>
                <a:spcPts val="0"/>
              </a:spcBef>
              <a:spcAft>
                <a:spcPts val="0"/>
              </a:spcAft>
              <a:buNone/>
            </a:pPr>
            <a:endParaRPr>
              <a:highlight>
                <a:srgbClr val="B7B7B7"/>
              </a:highlight>
              <a:latin typeface="Avenir"/>
              <a:ea typeface="Avenir"/>
              <a:cs typeface="Avenir"/>
              <a:sym typeface="Avenir"/>
            </a:endParaRPr>
          </a:p>
          <a:p>
            <a:pPr marL="0" lvl="0" indent="0" algn="r" rtl="0">
              <a:spcBef>
                <a:spcPts val="0"/>
              </a:spcBef>
              <a:spcAft>
                <a:spcPts val="0"/>
              </a:spcAft>
              <a:buNone/>
            </a:pPr>
            <a:r>
              <a:rPr lang="en">
                <a:latin typeface="Avenir"/>
                <a:ea typeface="Avenir"/>
                <a:cs typeface="Avenir"/>
                <a:sym typeface="Avenir"/>
              </a:rPr>
              <a:t>Week One, Day Two:</a:t>
            </a:r>
            <a:endParaRPr>
              <a:latin typeface="Avenir"/>
              <a:ea typeface="Avenir"/>
              <a:cs typeface="Avenir"/>
              <a:sym typeface="Avenir"/>
            </a:endParaRPr>
          </a:p>
          <a:p>
            <a:pPr marL="0" lvl="0" indent="0" algn="r" rtl="0">
              <a:spcBef>
                <a:spcPts val="0"/>
              </a:spcBef>
              <a:spcAft>
                <a:spcPts val="0"/>
              </a:spcAft>
              <a:buNone/>
            </a:pPr>
            <a:r>
              <a:rPr lang="en" sz="4300">
                <a:latin typeface="Avenir"/>
                <a:ea typeface="Avenir"/>
                <a:cs typeface="Avenir"/>
                <a:sym typeface="Avenir"/>
              </a:rPr>
              <a:t>Who's Missing from Stories of Wisconsin logging?</a:t>
            </a:r>
            <a:endParaRPr sz="4300">
              <a:latin typeface="Avenir"/>
              <a:ea typeface="Avenir"/>
              <a:cs typeface="Avenir"/>
              <a:sym typeface="Avenir"/>
            </a:endParaRPr>
          </a:p>
        </p:txBody>
      </p:sp>
      <p:sp>
        <p:nvSpPr>
          <p:cNvPr id="205" name="Google Shape;205;p34"/>
          <p:cNvSpPr txBox="1"/>
          <p:nvPr/>
        </p:nvSpPr>
        <p:spPr>
          <a:xfrm>
            <a:off x="4403600" y="4802075"/>
            <a:ext cx="4487100" cy="7161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200">
                <a:latin typeface="Avenir"/>
                <a:ea typeface="Avenir"/>
                <a:cs typeface="Avenir"/>
                <a:sym typeface="Avenir"/>
              </a:rPr>
              <a:t>Credit: Great Lakes Indian Fish and Wildlife Commission</a:t>
            </a:r>
            <a:endParaRPr sz="1200">
              <a:latin typeface="Avenir"/>
              <a:ea typeface="Avenir"/>
              <a:cs typeface="Avenir"/>
              <a:sym typeface="Avenir"/>
            </a:endParaRPr>
          </a:p>
        </p:txBody>
      </p:sp>
      <p:pic>
        <p:nvPicPr>
          <p:cNvPr id="206" name="Google Shape;206;p34"/>
          <p:cNvPicPr preferRelativeResize="0"/>
          <p:nvPr/>
        </p:nvPicPr>
        <p:blipFill>
          <a:blip r:embed="rId3">
            <a:alphaModFix/>
          </a:blip>
          <a:stretch>
            <a:fillRect/>
          </a:stretch>
        </p:blipFill>
        <p:spPr>
          <a:xfrm>
            <a:off x="2" y="0"/>
            <a:ext cx="4588995" cy="514349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Prep for class today:</a:t>
            </a:r>
            <a:endParaRPr>
              <a:latin typeface="Avenir"/>
              <a:ea typeface="Avenir"/>
              <a:cs typeface="Avenir"/>
              <a:sym typeface="Avenir"/>
            </a:endParaRPr>
          </a:p>
        </p:txBody>
      </p:sp>
      <p:sp>
        <p:nvSpPr>
          <p:cNvPr id="212" name="Google Shape;212;p35"/>
          <p:cNvSpPr txBox="1">
            <a:spLocks noGrp="1"/>
          </p:cNvSpPr>
          <p:nvPr>
            <p:ph type="body" idx="1"/>
          </p:nvPr>
        </p:nvSpPr>
        <p:spPr>
          <a:xfrm>
            <a:off x="311700" y="1228675"/>
            <a:ext cx="8328300" cy="3416400"/>
          </a:xfrm>
          <a:prstGeom prst="rect">
            <a:avLst/>
          </a:prstGeom>
        </p:spPr>
        <p:txBody>
          <a:bodyPr spcFirstLastPara="1" wrap="square" lIns="91425" tIns="91425" rIns="91425" bIns="91425" anchor="t" anchorCtr="0">
            <a:noAutofit/>
          </a:bodyPr>
          <a:lstStyle/>
          <a:p>
            <a:pPr marL="457200" lvl="0" indent="-342900" algn="l" rtl="0">
              <a:spcBef>
                <a:spcPts val="0"/>
              </a:spcBef>
              <a:spcAft>
                <a:spcPts val="0"/>
              </a:spcAft>
              <a:buClr>
                <a:schemeClr val="dk1"/>
              </a:buClr>
              <a:buSzPts val="1800"/>
              <a:buFont typeface="Avenir"/>
              <a:buChar char="●"/>
            </a:pPr>
            <a:r>
              <a:rPr lang="en">
                <a:solidFill>
                  <a:schemeClr val="dk1"/>
                </a:solidFill>
                <a:latin typeface="Avenir"/>
                <a:ea typeface="Avenir"/>
                <a:cs typeface="Avenir"/>
                <a:sym typeface="Avenir"/>
              </a:rPr>
              <a:t>Read:</a:t>
            </a:r>
            <a:endParaRPr>
              <a:solidFill>
                <a:schemeClr val="dk1"/>
              </a:solidFill>
              <a:latin typeface="Avenir"/>
              <a:ea typeface="Avenir"/>
              <a:cs typeface="Avenir"/>
              <a:sym typeface="Avenir"/>
            </a:endParaRPr>
          </a:p>
          <a:p>
            <a:pPr marL="914400" lvl="1" indent="-342900" algn="l" rtl="0">
              <a:spcBef>
                <a:spcPts val="0"/>
              </a:spcBef>
              <a:spcAft>
                <a:spcPts val="0"/>
              </a:spcAft>
              <a:buClr>
                <a:schemeClr val="dk1"/>
              </a:buClr>
              <a:buSzPts val="1800"/>
              <a:buFont typeface="Avenir"/>
              <a:buChar char="○"/>
            </a:pPr>
            <a:r>
              <a:rPr lang="en" sz="1800">
                <a:solidFill>
                  <a:schemeClr val="dk1"/>
                </a:solidFill>
                <a:latin typeface="Avenir"/>
                <a:ea typeface="Avenir"/>
                <a:cs typeface="Avenir"/>
                <a:sym typeface="Avenir"/>
              </a:rPr>
              <a:t>"</a:t>
            </a:r>
            <a:r>
              <a:rPr lang="en" sz="1800" u="sng">
                <a:solidFill>
                  <a:schemeClr val="hlink"/>
                </a:solidFill>
                <a:latin typeface="Avenir"/>
                <a:ea typeface="Avenir"/>
                <a:cs typeface="Avenir"/>
                <a:sym typeface="Avenir"/>
                <a:hlinkClick r:id="rId3"/>
              </a:rPr>
              <a:t>Paul Bunyan and Settler Nostalgia in the Northwoods</a:t>
            </a:r>
            <a:r>
              <a:rPr lang="en" sz="1800">
                <a:solidFill>
                  <a:schemeClr val="dk1"/>
                </a:solidFill>
                <a:latin typeface="Avenir"/>
                <a:ea typeface="Avenir"/>
                <a:cs typeface="Avenir"/>
                <a:sym typeface="Avenir"/>
              </a:rPr>
              <a:t>" by K. Keeler and R. Hellenbrand, </a:t>
            </a:r>
            <a:r>
              <a:rPr lang="en" sz="1800" i="1">
                <a:solidFill>
                  <a:schemeClr val="dk1"/>
                </a:solidFill>
                <a:latin typeface="Avenir"/>
                <a:ea typeface="Avenir"/>
                <a:cs typeface="Avenir"/>
                <a:sym typeface="Avenir"/>
              </a:rPr>
              <a:t>Edge Effects</a:t>
            </a:r>
            <a:r>
              <a:rPr lang="en" sz="1800">
                <a:solidFill>
                  <a:schemeClr val="dk1"/>
                </a:solidFill>
                <a:latin typeface="Avenir"/>
                <a:ea typeface="Avenir"/>
                <a:cs typeface="Avenir"/>
                <a:sym typeface="Avenir"/>
              </a:rPr>
              <a:t>, 2023.</a:t>
            </a:r>
            <a:endParaRPr sz="1800">
              <a:solidFill>
                <a:schemeClr val="dk1"/>
              </a:solidFill>
              <a:latin typeface="Avenir"/>
              <a:ea typeface="Avenir"/>
              <a:cs typeface="Avenir"/>
              <a:sym typeface="Avenir"/>
            </a:endParaRPr>
          </a:p>
          <a:p>
            <a:pPr marL="914400" lvl="1" indent="-342900" algn="l" rtl="0">
              <a:spcBef>
                <a:spcPts val="0"/>
              </a:spcBef>
              <a:spcAft>
                <a:spcPts val="0"/>
              </a:spcAft>
              <a:buClr>
                <a:schemeClr val="dk1"/>
              </a:buClr>
              <a:buSzPts val="1800"/>
              <a:buFont typeface="Avenir"/>
              <a:buChar char="○"/>
            </a:pPr>
            <a:r>
              <a:rPr lang="en" sz="1800">
                <a:solidFill>
                  <a:schemeClr val="dk1"/>
                </a:solidFill>
                <a:latin typeface="Avenir"/>
                <a:ea typeface="Avenir"/>
                <a:cs typeface="Avenir"/>
                <a:sym typeface="Avenir"/>
              </a:rPr>
              <a:t>“</a:t>
            </a:r>
            <a:r>
              <a:rPr lang="en" sz="1800" u="sng">
                <a:solidFill>
                  <a:schemeClr val="hlink"/>
                </a:solidFill>
                <a:latin typeface="Avenir"/>
                <a:ea typeface="Avenir"/>
                <a:cs typeface="Avenir"/>
                <a:sym typeface="Avenir"/>
                <a:hlinkClick r:id="rId4"/>
              </a:rPr>
              <a:t>The 1837 Pine Tree Treaty</a:t>
            </a:r>
            <a:r>
              <a:rPr lang="en" sz="1800">
                <a:solidFill>
                  <a:schemeClr val="dk1"/>
                </a:solidFill>
                <a:latin typeface="Avenir"/>
                <a:ea typeface="Avenir"/>
                <a:cs typeface="Avenir"/>
                <a:sym typeface="Avenir"/>
              </a:rPr>
              <a:t>,” from </a:t>
            </a:r>
            <a:r>
              <a:rPr lang="en" sz="1800" i="1">
                <a:solidFill>
                  <a:schemeClr val="dk1"/>
                </a:solidFill>
                <a:latin typeface="Avenir"/>
                <a:ea typeface="Avenir"/>
                <a:cs typeface="Avenir"/>
                <a:sym typeface="Avenir"/>
              </a:rPr>
              <a:t>Chippewa Treaty Rights: The Reserved Rights of Wisconsin's Chippewa Indians in Historical Perspective</a:t>
            </a:r>
            <a:r>
              <a:rPr lang="en" sz="1800">
                <a:solidFill>
                  <a:schemeClr val="dk1"/>
                </a:solidFill>
                <a:latin typeface="Avenir"/>
                <a:ea typeface="Avenir"/>
                <a:cs typeface="Avenir"/>
                <a:sym typeface="Avenir"/>
              </a:rPr>
              <a:t> by R. Satz, 1991.</a:t>
            </a:r>
            <a:endParaRPr sz="1800">
              <a:solidFill>
                <a:schemeClr val="dk1"/>
              </a:solidFill>
              <a:latin typeface="Avenir"/>
              <a:ea typeface="Avenir"/>
              <a:cs typeface="Avenir"/>
              <a:sym typeface="Avenir"/>
            </a:endParaRPr>
          </a:p>
          <a:p>
            <a:pPr marL="914400" lvl="1" indent="-342900" algn="l" rtl="0">
              <a:spcBef>
                <a:spcPts val="0"/>
              </a:spcBef>
              <a:spcAft>
                <a:spcPts val="0"/>
              </a:spcAft>
              <a:buClr>
                <a:schemeClr val="dk1"/>
              </a:buClr>
              <a:buSzPts val="1800"/>
              <a:buFont typeface="Avenir"/>
              <a:buChar char="○"/>
            </a:pPr>
            <a:r>
              <a:rPr lang="en" sz="1800">
                <a:solidFill>
                  <a:schemeClr val="dk1"/>
                </a:solidFill>
                <a:latin typeface="Avenir"/>
                <a:ea typeface="Avenir"/>
                <a:cs typeface="Avenir"/>
                <a:sym typeface="Avenir"/>
              </a:rPr>
              <a:t>Selections from </a:t>
            </a:r>
            <a:r>
              <a:rPr lang="en" sz="1800" i="1" u="sng">
                <a:solidFill>
                  <a:schemeClr val="hlink"/>
                </a:solidFill>
                <a:latin typeface="Avenir"/>
                <a:ea typeface="Avenir"/>
                <a:cs typeface="Avenir"/>
                <a:sym typeface="Avenir"/>
                <a:hlinkClick r:id="rId5"/>
              </a:rPr>
              <a:t>Where the River is Wide: Pahquahwong and the Chippewa Flowage</a:t>
            </a:r>
            <a:r>
              <a:rPr lang="en" sz="1800">
                <a:solidFill>
                  <a:schemeClr val="dk1"/>
                </a:solidFill>
                <a:latin typeface="Avenir"/>
                <a:ea typeface="Avenir"/>
                <a:cs typeface="Avenir"/>
                <a:sym typeface="Avenir"/>
              </a:rPr>
              <a:t> by C. O. Rasmussen, 1998.</a:t>
            </a:r>
            <a:endParaRPr sz="1800">
              <a:solidFill>
                <a:schemeClr val="dk1"/>
              </a:solidFill>
              <a:latin typeface="Avenir"/>
              <a:ea typeface="Avenir"/>
              <a:cs typeface="Avenir"/>
              <a:sym typeface="Avenir"/>
            </a:endParaRPr>
          </a:p>
          <a:p>
            <a:pPr marL="457200" lvl="0" indent="-342900" algn="l" rtl="0">
              <a:spcBef>
                <a:spcPts val="0"/>
              </a:spcBef>
              <a:spcAft>
                <a:spcPts val="0"/>
              </a:spcAft>
              <a:buClr>
                <a:schemeClr val="dk1"/>
              </a:buClr>
              <a:buSzPts val="1800"/>
              <a:buFont typeface="Avenir"/>
              <a:buChar char="●"/>
            </a:pPr>
            <a:r>
              <a:rPr lang="en" b="1">
                <a:solidFill>
                  <a:schemeClr val="dk1"/>
                </a:solidFill>
                <a:latin typeface="Avenir"/>
                <a:ea typeface="Avenir"/>
                <a:cs typeface="Avenir"/>
                <a:sym typeface="Avenir"/>
              </a:rPr>
              <a:t>Write</a:t>
            </a:r>
            <a:r>
              <a:rPr lang="en">
                <a:solidFill>
                  <a:schemeClr val="dk1"/>
                </a:solidFill>
                <a:latin typeface="Avenir"/>
                <a:ea typeface="Avenir"/>
                <a:cs typeface="Avenir"/>
                <a:sym typeface="Avenir"/>
              </a:rPr>
              <a:t>:</a:t>
            </a:r>
            <a:endParaRPr>
              <a:solidFill>
                <a:schemeClr val="dk1"/>
              </a:solidFill>
              <a:latin typeface="Avenir"/>
              <a:ea typeface="Avenir"/>
              <a:cs typeface="Avenir"/>
              <a:sym typeface="Avenir"/>
            </a:endParaRPr>
          </a:p>
          <a:p>
            <a:pPr marL="914400" lvl="1" indent="-342900" algn="l" rtl="0">
              <a:spcBef>
                <a:spcPts val="0"/>
              </a:spcBef>
              <a:spcAft>
                <a:spcPts val="0"/>
              </a:spcAft>
              <a:buClr>
                <a:schemeClr val="dk1"/>
              </a:buClr>
              <a:buSzPts val="1800"/>
              <a:buFont typeface="Avenir"/>
              <a:buChar char="○"/>
            </a:pPr>
            <a:r>
              <a:rPr lang="en" sz="1800">
                <a:solidFill>
                  <a:schemeClr val="dk1"/>
                </a:solidFill>
                <a:latin typeface="Avenir"/>
                <a:ea typeface="Avenir"/>
                <a:cs typeface="Avenir"/>
                <a:sym typeface="Avenir"/>
              </a:rPr>
              <a:t>Major points from the readings</a:t>
            </a:r>
            <a:endParaRPr sz="1800">
              <a:solidFill>
                <a:schemeClr val="dk1"/>
              </a:solidFill>
              <a:latin typeface="Avenir"/>
              <a:ea typeface="Avenir"/>
              <a:cs typeface="Avenir"/>
              <a:sym typeface="Avenir"/>
            </a:endParaRPr>
          </a:p>
          <a:p>
            <a:pPr marL="914400" lvl="1" indent="-342900" algn="l" rtl="0">
              <a:spcBef>
                <a:spcPts val="0"/>
              </a:spcBef>
              <a:spcAft>
                <a:spcPts val="0"/>
              </a:spcAft>
              <a:buClr>
                <a:schemeClr val="dk1"/>
              </a:buClr>
              <a:buSzPts val="1800"/>
              <a:buFont typeface="Avenir"/>
              <a:buChar char="○"/>
            </a:pPr>
            <a:r>
              <a:rPr lang="en" sz="1800">
                <a:solidFill>
                  <a:schemeClr val="dk1"/>
                </a:solidFill>
                <a:latin typeface="Avenir"/>
                <a:ea typeface="Avenir"/>
                <a:cs typeface="Avenir"/>
                <a:sym typeface="Avenir"/>
              </a:rPr>
              <a:t>Some discussion questions to bring to class</a:t>
            </a:r>
            <a:endParaRPr sz="1800">
              <a:solidFill>
                <a:schemeClr val="dk1"/>
              </a:solidFill>
              <a:latin typeface="Avenir"/>
              <a:ea typeface="Avenir"/>
              <a:cs typeface="Avenir"/>
              <a:sym typeface="Aveni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3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Remember?</a:t>
            </a:r>
            <a:endParaRPr>
              <a:latin typeface="Avenir"/>
              <a:ea typeface="Avenir"/>
              <a:cs typeface="Avenir"/>
              <a:sym typeface="Avenir"/>
            </a:endParaRPr>
          </a:p>
        </p:txBody>
      </p:sp>
      <p:sp>
        <p:nvSpPr>
          <p:cNvPr id="218" name="Google Shape;218;p36"/>
          <p:cNvSpPr txBox="1"/>
          <p:nvPr/>
        </p:nvSpPr>
        <p:spPr>
          <a:xfrm>
            <a:off x="1467900" y="4594550"/>
            <a:ext cx="2016900" cy="6564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200">
                <a:solidFill>
                  <a:schemeClr val="lt1"/>
                </a:solidFill>
                <a:latin typeface="Avenir"/>
                <a:ea typeface="Avenir"/>
                <a:cs typeface="Avenir"/>
                <a:sym typeface="Avenir"/>
              </a:rPr>
              <a:t>Credit: landgrabu.org</a:t>
            </a:r>
            <a:endParaRPr sz="1200">
              <a:solidFill>
                <a:schemeClr val="lt1"/>
              </a:solidFill>
              <a:latin typeface="Avenir"/>
              <a:ea typeface="Avenir"/>
              <a:cs typeface="Avenir"/>
              <a:sym typeface="Avenir"/>
            </a:endParaRPr>
          </a:p>
        </p:txBody>
      </p:sp>
      <p:pic>
        <p:nvPicPr>
          <p:cNvPr id="219" name="Google Shape;219;p36"/>
          <p:cNvPicPr preferRelativeResize="0"/>
          <p:nvPr/>
        </p:nvPicPr>
        <p:blipFill>
          <a:blip r:embed="rId3">
            <a:alphaModFix/>
          </a:blip>
          <a:stretch>
            <a:fillRect/>
          </a:stretch>
        </p:blipFill>
        <p:spPr>
          <a:xfrm>
            <a:off x="5142596" y="0"/>
            <a:ext cx="4001402" cy="5143500"/>
          </a:xfrm>
          <a:prstGeom prst="rect">
            <a:avLst/>
          </a:prstGeom>
          <a:noFill/>
          <a:ln>
            <a:noFill/>
          </a:ln>
        </p:spPr>
      </p:pic>
      <p:sp>
        <p:nvSpPr>
          <p:cNvPr id="220" name="Google Shape;220;p36"/>
          <p:cNvSpPr txBox="1"/>
          <p:nvPr/>
        </p:nvSpPr>
        <p:spPr>
          <a:xfrm>
            <a:off x="696750" y="4534000"/>
            <a:ext cx="4310700" cy="5013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200">
                <a:solidFill>
                  <a:schemeClr val="dk1"/>
                </a:solidFill>
                <a:latin typeface="Avenir"/>
                <a:ea typeface="Avenir"/>
                <a:cs typeface="Avenir"/>
                <a:sym typeface="Avenir"/>
              </a:rPr>
              <a:t>Silas Chapman, “Map Showing Cornell University Lands in Wisconsin for Sale” (1877), Wisconsin Historical Society</a:t>
            </a:r>
            <a:endParaRPr sz="1200">
              <a:solidFill>
                <a:schemeClr val="dk1"/>
              </a:solidFill>
              <a:latin typeface="Avenir"/>
              <a:ea typeface="Avenir"/>
              <a:cs typeface="Avenir"/>
              <a:sym typeface="Avenir"/>
            </a:endParaRPr>
          </a:p>
        </p:txBody>
      </p:sp>
      <p:sp>
        <p:nvSpPr>
          <p:cNvPr id="221" name="Google Shape;221;p36"/>
          <p:cNvSpPr txBox="1"/>
          <p:nvPr/>
        </p:nvSpPr>
        <p:spPr>
          <a:xfrm>
            <a:off x="465425" y="1543100"/>
            <a:ext cx="4391700" cy="2161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600">
                <a:solidFill>
                  <a:schemeClr val="dk1"/>
                </a:solidFill>
                <a:latin typeface="Avenir"/>
                <a:ea typeface="Avenir"/>
                <a:cs typeface="Avenir"/>
                <a:sym typeface="Avenir"/>
              </a:rPr>
              <a:t>Much of this land was sold for </a:t>
            </a:r>
            <a:r>
              <a:rPr lang="en" sz="2600">
                <a:solidFill>
                  <a:srgbClr val="93C47D"/>
                </a:solidFill>
                <a:latin typeface="Avenir"/>
                <a:ea typeface="Avenir"/>
                <a:cs typeface="Avenir"/>
                <a:sym typeface="Avenir"/>
              </a:rPr>
              <a:t>logging</a:t>
            </a:r>
            <a:r>
              <a:rPr lang="en" sz="2600">
                <a:solidFill>
                  <a:schemeClr val="dk1"/>
                </a:solidFill>
                <a:latin typeface="Avenir"/>
                <a:ea typeface="Avenir"/>
                <a:cs typeface="Avenir"/>
                <a:sym typeface="Avenir"/>
              </a:rPr>
              <a:t>, then re-sold or defaulted to the County, State, or Federal government through non-payment of taxes </a:t>
            </a:r>
            <a:endParaRPr sz="2600">
              <a:solidFill>
                <a:schemeClr val="dk1"/>
              </a:solidFill>
              <a:latin typeface="Avenir"/>
              <a:ea typeface="Avenir"/>
              <a:cs typeface="Avenir"/>
              <a:sym typeface="Avenir"/>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pic>
        <p:nvPicPr>
          <p:cNvPr id="226" name="Google Shape;226;p37"/>
          <p:cNvPicPr preferRelativeResize="0"/>
          <p:nvPr/>
        </p:nvPicPr>
        <p:blipFill>
          <a:blip r:embed="rId3">
            <a:alphaModFix/>
          </a:blip>
          <a:stretch>
            <a:fillRect/>
          </a:stretch>
        </p:blipFill>
        <p:spPr>
          <a:xfrm>
            <a:off x="3009525" y="306300"/>
            <a:ext cx="5965676" cy="3035175"/>
          </a:xfrm>
          <a:prstGeom prst="rect">
            <a:avLst/>
          </a:prstGeom>
          <a:noFill/>
          <a:ln>
            <a:noFill/>
          </a:ln>
        </p:spPr>
      </p:pic>
      <p:pic>
        <p:nvPicPr>
          <p:cNvPr id="227" name="Google Shape;227;p37"/>
          <p:cNvPicPr preferRelativeResize="0"/>
          <p:nvPr/>
        </p:nvPicPr>
        <p:blipFill rotWithShape="1">
          <a:blip r:embed="rId4">
            <a:alphaModFix/>
          </a:blip>
          <a:srcRect r="10" b="29"/>
          <a:stretch/>
        </p:blipFill>
        <p:spPr>
          <a:xfrm>
            <a:off x="1386100" y="3866575"/>
            <a:ext cx="7818119" cy="1360075"/>
          </a:xfrm>
          <a:prstGeom prst="rect">
            <a:avLst/>
          </a:prstGeom>
          <a:noFill/>
          <a:ln>
            <a:noFill/>
          </a:ln>
        </p:spPr>
      </p:pic>
      <p:sp>
        <p:nvSpPr>
          <p:cNvPr id="228" name="Google Shape;228;p37"/>
          <p:cNvSpPr txBox="1"/>
          <p:nvPr/>
        </p:nvSpPr>
        <p:spPr>
          <a:xfrm>
            <a:off x="6958300" y="329550"/>
            <a:ext cx="2016900" cy="6564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200">
                <a:solidFill>
                  <a:schemeClr val="dk1"/>
                </a:solidFill>
                <a:latin typeface="Avenir"/>
                <a:ea typeface="Avenir"/>
                <a:cs typeface="Avenir"/>
                <a:sym typeface="Avenir"/>
              </a:rPr>
              <a:t>Credit: landgrabu.org</a:t>
            </a:r>
            <a:endParaRPr sz="1200">
              <a:solidFill>
                <a:schemeClr val="dk1"/>
              </a:solidFill>
              <a:latin typeface="Avenir"/>
              <a:ea typeface="Avenir"/>
              <a:cs typeface="Avenir"/>
              <a:sym typeface="Avenir"/>
            </a:endParaRPr>
          </a:p>
        </p:txBody>
      </p:sp>
      <p:pic>
        <p:nvPicPr>
          <p:cNvPr id="229" name="Google Shape;229;p37"/>
          <p:cNvPicPr preferRelativeResize="0"/>
          <p:nvPr/>
        </p:nvPicPr>
        <p:blipFill>
          <a:blip r:embed="rId5">
            <a:alphaModFix/>
          </a:blip>
          <a:stretch>
            <a:fillRect/>
          </a:stretch>
        </p:blipFill>
        <p:spPr>
          <a:xfrm>
            <a:off x="-8" y="0"/>
            <a:ext cx="2589333" cy="5143501"/>
          </a:xfrm>
          <a:prstGeom prst="rect">
            <a:avLst/>
          </a:prstGeom>
          <a:noFill/>
          <a:ln>
            <a:noFill/>
          </a:ln>
        </p:spPr>
      </p:pic>
      <p:sp>
        <p:nvSpPr>
          <p:cNvPr id="230" name="Google Shape;230;p37"/>
          <p:cNvSpPr txBox="1"/>
          <p:nvPr/>
        </p:nvSpPr>
        <p:spPr>
          <a:xfrm>
            <a:off x="475650" y="-14075"/>
            <a:ext cx="2016900" cy="6564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200">
                <a:solidFill>
                  <a:srgbClr val="FFE599"/>
                </a:solidFill>
                <a:latin typeface="Avenir"/>
                <a:ea typeface="Avenir"/>
                <a:cs typeface="Avenir"/>
                <a:sym typeface="Avenir"/>
              </a:rPr>
              <a:t>Credit:</a:t>
            </a:r>
            <a:endParaRPr sz="1200">
              <a:solidFill>
                <a:srgbClr val="FFE599"/>
              </a:solidFill>
              <a:latin typeface="Avenir"/>
              <a:ea typeface="Avenir"/>
              <a:cs typeface="Avenir"/>
              <a:sym typeface="Avenir"/>
            </a:endParaRPr>
          </a:p>
          <a:p>
            <a:pPr marL="0" lvl="0" indent="0" algn="r" rtl="0">
              <a:spcBef>
                <a:spcPts val="0"/>
              </a:spcBef>
              <a:spcAft>
                <a:spcPts val="0"/>
              </a:spcAft>
              <a:buNone/>
            </a:pPr>
            <a:r>
              <a:rPr lang="en" sz="1200">
                <a:solidFill>
                  <a:srgbClr val="FFE599"/>
                </a:solidFill>
                <a:latin typeface="Avenir"/>
                <a:ea typeface="Avenir"/>
                <a:cs typeface="Avenir"/>
                <a:sym typeface="Avenir"/>
              </a:rPr>
              <a:t>Liz Anna Kozik</a:t>
            </a:r>
            <a:endParaRPr sz="1200">
              <a:solidFill>
                <a:srgbClr val="FFE599"/>
              </a:solidFill>
              <a:latin typeface="Avenir"/>
              <a:ea typeface="Avenir"/>
              <a:cs typeface="Avenir"/>
              <a:sym typeface="Aveni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4"/>
        <p:cNvGrpSpPr/>
        <p:nvPr/>
      </p:nvGrpSpPr>
      <p:grpSpPr>
        <a:xfrm>
          <a:off x="0" y="0"/>
          <a:ext cx="0" cy="0"/>
          <a:chOff x="0" y="0"/>
          <a:chExt cx="0" cy="0"/>
        </a:xfrm>
      </p:grpSpPr>
      <p:sp>
        <p:nvSpPr>
          <p:cNvPr id="235" name="Google Shape;235;p3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Getting Started</a:t>
            </a:r>
            <a:r>
              <a:rPr lang="en" sz="1200">
                <a:latin typeface="Avenir"/>
                <a:ea typeface="Avenir"/>
                <a:cs typeface="Avenir"/>
                <a:sym typeface="Avenir"/>
              </a:rPr>
              <a:t> (20 m.)</a:t>
            </a:r>
            <a:endParaRPr>
              <a:latin typeface="Avenir"/>
              <a:ea typeface="Avenir"/>
              <a:cs typeface="Avenir"/>
              <a:sym typeface="Avenir"/>
            </a:endParaRPr>
          </a:p>
        </p:txBody>
      </p:sp>
      <p:sp>
        <p:nvSpPr>
          <p:cNvPr id="236" name="Google Shape;236;p38"/>
          <p:cNvSpPr txBox="1">
            <a:spLocks noGrp="1"/>
          </p:cNvSpPr>
          <p:nvPr>
            <p:ph type="body" idx="1"/>
          </p:nvPr>
        </p:nvSpPr>
        <p:spPr>
          <a:xfrm>
            <a:off x="311700" y="1152475"/>
            <a:ext cx="5846100" cy="3416400"/>
          </a:xfrm>
          <a:prstGeom prst="rect">
            <a:avLst/>
          </a:prstGeom>
        </p:spPr>
        <p:txBody>
          <a:bodyPr spcFirstLastPara="1" wrap="square" lIns="91425" tIns="91425" rIns="91425" bIns="91425" anchor="t" anchorCtr="0">
            <a:noAutofit/>
          </a:bodyPr>
          <a:lstStyle/>
          <a:p>
            <a:pPr marL="457200" lvl="0" indent="-336550" algn="l" rtl="0">
              <a:spcBef>
                <a:spcPts val="0"/>
              </a:spcBef>
              <a:spcAft>
                <a:spcPts val="0"/>
              </a:spcAft>
              <a:buClr>
                <a:schemeClr val="dk1"/>
              </a:buClr>
              <a:buSzPts val="1700"/>
              <a:buFont typeface="Avenir"/>
              <a:buChar char="●"/>
            </a:pPr>
            <a:r>
              <a:rPr lang="en" sz="1700">
                <a:solidFill>
                  <a:schemeClr val="dk1"/>
                </a:solidFill>
                <a:latin typeface="Avenir"/>
                <a:ea typeface="Avenir"/>
                <a:cs typeface="Avenir"/>
                <a:sym typeface="Avenir"/>
              </a:rPr>
              <a:t>Take a few minutes to look back at homework notes       (3 min.)</a:t>
            </a:r>
            <a:endParaRPr sz="1700">
              <a:solidFill>
                <a:schemeClr val="dk1"/>
              </a:solidFill>
              <a:latin typeface="Avenir"/>
              <a:ea typeface="Avenir"/>
              <a:cs typeface="Avenir"/>
              <a:sym typeface="Avenir"/>
            </a:endParaRPr>
          </a:p>
        </p:txBody>
      </p:sp>
      <p:pic>
        <p:nvPicPr>
          <p:cNvPr id="237" name="Google Shape;237;p38"/>
          <p:cNvPicPr preferRelativeResize="0"/>
          <p:nvPr/>
        </p:nvPicPr>
        <p:blipFill>
          <a:blip r:embed="rId3">
            <a:alphaModFix/>
          </a:blip>
          <a:stretch>
            <a:fillRect/>
          </a:stretch>
        </p:blipFill>
        <p:spPr>
          <a:xfrm>
            <a:off x="6157800" y="1301400"/>
            <a:ext cx="2681400" cy="26814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3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Getting Started</a:t>
            </a:r>
            <a:r>
              <a:rPr lang="en" sz="1200">
                <a:latin typeface="Avenir"/>
                <a:ea typeface="Avenir"/>
                <a:cs typeface="Avenir"/>
                <a:sym typeface="Avenir"/>
              </a:rPr>
              <a:t> (20 m.)</a:t>
            </a:r>
            <a:endParaRPr>
              <a:latin typeface="Avenir"/>
              <a:ea typeface="Avenir"/>
              <a:cs typeface="Avenir"/>
              <a:sym typeface="Avenir"/>
            </a:endParaRPr>
          </a:p>
        </p:txBody>
      </p:sp>
      <p:sp>
        <p:nvSpPr>
          <p:cNvPr id="243" name="Google Shape;243;p39"/>
          <p:cNvSpPr txBox="1">
            <a:spLocks noGrp="1"/>
          </p:cNvSpPr>
          <p:nvPr>
            <p:ph type="body" idx="1"/>
          </p:nvPr>
        </p:nvSpPr>
        <p:spPr>
          <a:xfrm>
            <a:off x="311700" y="1152475"/>
            <a:ext cx="5846100" cy="3416400"/>
          </a:xfrm>
          <a:prstGeom prst="rect">
            <a:avLst/>
          </a:prstGeom>
        </p:spPr>
        <p:txBody>
          <a:bodyPr spcFirstLastPara="1" wrap="square" lIns="91425" tIns="91425" rIns="91425" bIns="91425" anchor="t" anchorCtr="0">
            <a:noAutofit/>
          </a:bodyPr>
          <a:lstStyle/>
          <a:p>
            <a:pPr marL="457200" lvl="0" indent="-336550" algn="l" rtl="0">
              <a:spcBef>
                <a:spcPts val="0"/>
              </a:spcBef>
              <a:spcAft>
                <a:spcPts val="0"/>
              </a:spcAft>
              <a:buSzPts val="1700"/>
              <a:buFont typeface="Avenir"/>
              <a:buChar char="●"/>
            </a:pPr>
            <a:r>
              <a:rPr lang="en" sz="1700">
                <a:latin typeface="Avenir"/>
                <a:ea typeface="Avenir"/>
                <a:cs typeface="Avenir"/>
                <a:sym typeface="Avenir"/>
              </a:rPr>
              <a:t>Take a few minutes to look back at homework notes (3 min.)</a:t>
            </a:r>
            <a:endParaRPr sz="1700">
              <a:latin typeface="Avenir"/>
              <a:ea typeface="Avenir"/>
              <a:cs typeface="Avenir"/>
              <a:sym typeface="Avenir"/>
            </a:endParaRPr>
          </a:p>
          <a:p>
            <a:pPr marL="457200" lvl="0" indent="-336550" algn="l" rtl="0">
              <a:spcBef>
                <a:spcPts val="0"/>
              </a:spcBef>
              <a:spcAft>
                <a:spcPts val="0"/>
              </a:spcAft>
              <a:buClr>
                <a:schemeClr val="dk1"/>
              </a:buClr>
              <a:buSzPts val="1700"/>
              <a:buFont typeface="Avenir"/>
              <a:buChar char="●"/>
            </a:pPr>
            <a:r>
              <a:rPr lang="en" sz="1700">
                <a:solidFill>
                  <a:schemeClr val="dk1"/>
                </a:solidFill>
                <a:latin typeface="Avenir"/>
                <a:ea typeface="Avenir"/>
                <a:cs typeface="Avenir"/>
                <a:sym typeface="Avenir"/>
              </a:rPr>
              <a:t>Get into small groups of three (7 min.)</a:t>
            </a:r>
            <a:endParaRPr sz="1700">
              <a:solidFill>
                <a:schemeClr val="dk1"/>
              </a:solidFill>
              <a:latin typeface="Avenir"/>
              <a:ea typeface="Avenir"/>
              <a:cs typeface="Avenir"/>
              <a:sym typeface="Avenir"/>
            </a:endParaRPr>
          </a:p>
          <a:p>
            <a:pPr marL="914400" lvl="1" indent="-336550" algn="l" rtl="0">
              <a:spcBef>
                <a:spcPts val="0"/>
              </a:spcBef>
              <a:spcAft>
                <a:spcPts val="0"/>
              </a:spcAft>
              <a:buClr>
                <a:schemeClr val="dk1"/>
              </a:buClr>
              <a:buSzPts val="1700"/>
              <a:buFont typeface="Avenir"/>
              <a:buChar char="○"/>
            </a:pPr>
            <a:r>
              <a:rPr lang="en" sz="1700">
                <a:solidFill>
                  <a:schemeClr val="dk1"/>
                </a:solidFill>
                <a:latin typeface="Avenir"/>
                <a:ea typeface="Avenir"/>
                <a:cs typeface="Avenir"/>
                <a:sym typeface="Avenir"/>
              </a:rPr>
              <a:t>compare notes and questions about the Keeler and Hellenbrand article ("Paul Bunyan and Settler Nostalgia in the Northwoods") and the Satz chapter ("The 1837 Pine Tree Treaty") (save Rasmussen for later)</a:t>
            </a:r>
            <a:endParaRPr sz="1700">
              <a:solidFill>
                <a:schemeClr val="dk1"/>
              </a:solidFill>
              <a:latin typeface="Avenir"/>
              <a:ea typeface="Avenir"/>
              <a:cs typeface="Avenir"/>
              <a:sym typeface="Avenir"/>
            </a:endParaRPr>
          </a:p>
          <a:p>
            <a:pPr marL="914400" lvl="1" indent="-336550" algn="l" rtl="0">
              <a:spcBef>
                <a:spcPts val="0"/>
              </a:spcBef>
              <a:spcAft>
                <a:spcPts val="0"/>
              </a:spcAft>
              <a:buClr>
                <a:schemeClr val="dk1"/>
              </a:buClr>
              <a:buSzPts val="1700"/>
              <a:buFont typeface="Avenir"/>
              <a:buChar char="○"/>
            </a:pPr>
            <a:r>
              <a:rPr lang="en" sz="1700">
                <a:solidFill>
                  <a:schemeClr val="dk1"/>
                </a:solidFill>
                <a:latin typeface="Avenir"/>
                <a:ea typeface="Avenir"/>
                <a:cs typeface="Avenir"/>
                <a:sym typeface="Avenir"/>
              </a:rPr>
              <a:t>prepare some big ideas to share with the group</a:t>
            </a:r>
            <a:endParaRPr sz="1700">
              <a:solidFill>
                <a:schemeClr val="dk1"/>
              </a:solidFill>
              <a:latin typeface="Avenir"/>
              <a:ea typeface="Avenir"/>
              <a:cs typeface="Avenir"/>
              <a:sym typeface="Avenir"/>
            </a:endParaRPr>
          </a:p>
        </p:txBody>
      </p:sp>
      <p:pic>
        <p:nvPicPr>
          <p:cNvPr id="244" name="Google Shape;244;p39"/>
          <p:cNvPicPr preferRelativeResize="0"/>
          <p:nvPr/>
        </p:nvPicPr>
        <p:blipFill>
          <a:blip r:embed="rId3">
            <a:alphaModFix/>
          </a:blip>
          <a:stretch>
            <a:fillRect/>
          </a:stretch>
        </p:blipFill>
        <p:spPr>
          <a:xfrm>
            <a:off x="6157800" y="1301400"/>
            <a:ext cx="2681400" cy="26814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Getting Started</a:t>
            </a:r>
            <a:r>
              <a:rPr lang="en" sz="1200">
                <a:latin typeface="Avenir"/>
                <a:ea typeface="Avenir"/>
                <a:cs typeface="Avenir"/>
                <a:sym typeface="Avenir"/>
              </a:rPr>
              <a:t> (20 m.)</a:t>
            </a:r>
            <a:endParaRPr sz="1200">
              <a:latin typeface="Avenir"/>
              <a:ea typeface="Avenir"/>
              <a:cs typeface="Avenir"/>
              <a:sym typeface="Avenir"/>
            </a:endParaRPr>
          </a:p>
        </p:txBody>
      </p:sp>
      <p:sp>
        <p:nvSpPr>
          <p:cNvPr id="250" name="Google Shape;250;p40"/>
          <p:cNvSpPr txBox="1">
            <a:spLocks noGrp="1"/>
          </p:cNvSpPr>
          <p:nvPr>
            <p:ph type="body" idx="1"/>
          </p:nvPr>
        </p:nvSpPr>
        <p:spPr>
          <a:xfrm>
            <a:off x="311700" y="1152475"/>
            <a:ext cx="5846100" cy="3416400"/>
          </a:xfrm>
          <a:prstGeom prst="rect">
            <a:avLst/>
          </a:prstGeom>
        </p:spPr>
        <p:txBody>
          <a:bodyPr spcFirstLastPara="1" wrap="square" lIns="91425" tIns="91425" rIns="91425" bIns="91425" anchor="t" anchorCtr="0">
            <a:noAutofit/>
          </a:bodyPr>
          <a:lstStyle/>
          <a:p>
            <a:pPr marL="457200" lvl="0" indent="-336550" algn="l" rtl="0">
              <a:spcBef>
                <a:spcPts val="0"/>
              </a:spcBef>
              <a:spcAft>
                <a:spcPts val="0"/>
              </a:spcAft>
              <a:buSzPts val="1700"/>
              <a:buFont typeface="Avenir"/>
              <a:buChar char="●"/>
            </a:pPr>
            <a:r>
              <a:rPr lang="en" sz="1700">
                <a:latin typeface="Avenir"/>
                <a:ea typeface="Avenir"/>
                <a:cs typeface="Avenir"/>
                <a:sym typeface="Avenir"/>
              </a:rPr>
              <a:t>Take a few minutes to look back at homework notes (3 min.)</a:t>
            </a:r>
            <a:endParaRPr sz="1700">
              <a:latin typeface="Avenir"/>
              <a:ea typeface="Avenir"/>
              <a:cs typeface="Avenir"/>
              <a:sym typeface="Avenir"/>
            </a:endParaRPr>
          </a:p>
          <a:p>
            <a:pPr marL="457200" lvl="0" indent="-336550" algn="l" rtl="0">
              <a:spcBef>
                <a:spcPts val="0"/>
              </a:spcBef>
              <a:spcAft>
                <a:spcPts val="0"/>
              </a:spcAft>
              <a:buClr>
                <a:schemeClr val="dk1"/>
              </a:buClr>
              <a:buSzPts val="1700"/>
              <a:buFont typeface="Avenir"/>
              <a:buChar char="●"/>
            </a:pPr>
            <a:r>
              <a:rPr lang="en" sz="1700">
                <a:solidFill>
                  <a:schemeClr val="dk1"/>
                </a:solidFill>
                <a:latin typeface="Avenir"/>
                <a:ea typeface="Avenir"/>
                <a:cs typeface="Avenir"/>
                <a:sym typeface="Avenir"/>
              </a:rPr>
              <a:t>Get into small groups of three (7 min.)</a:t>
            </a:r>
            <a:endParaRPr sz="1700">
              <a:solidFill>
                <a:schemeClr val="dk1"/>
              </a:solidFill>
              <a:latin typeface="Avenir"/>
              <a:ea typeface="Avenir"/>
              <a:cs typeface="Avenir"/>
              <a:sym typeface="Avenir"/>
            </a:endParaRPr>
          </a:p>
          <a:p>
            <a:pPr marL="914400" lvl="1" indent="-336550" algn="l" rtl="0">
              <a:spcBef>
                <a:spcPts val="0"/>
              </a:spcBef>
              <a:spcAft>
                <a:spcPts val="0"/>
              </a:spcAft>
              <a:buClr>
                <a:schemeClr val="dk1"/>
              </a:buClr>
              <a:buSzPts val="1700"/>
              <a:buFont typeface="Avenir"/>
              <a:buChar char="○"/>
            </a:pPr>
            <a:r>
              <a:rPr lang="en" sz="1700">
                <a:solidFill>
                  <a:schemeClr val="dk1"/>
                </a:solidFill>
                <a:latin typeface="Avenir"/>
                <a:ea typeface="Avenir"/>
                <a:cs typeface="Avenir"/>
                <a:sym typeface="Avenir"/>
              </a:rPr>
              <a:t>compare notes and questions about the Keeler and Hellenbrand article ("Paul Bunyan and Settler Nostalgia in the Northwoods") and the Satz chapter ("The 1837 Pine Tree Treaty") (save Rasmussen for later)</a:t>
            </a:r>
            <a:endParaRPr sz="1700">
              <a:solidFill>
                <a:schemeClr val="dk1"/>
              </a:solidFill>
              <a:latin typeface="Avenir"/>
              <a:ea typeface="Avenir"/>
              <a:cs typeface="Avenir"/>
              <a:sym typeface="Avenir"/>
            </a:endParaRPr>
          </a:p>
          <a:p>
            <a:pPr marL="914400" lvl="1" indent="-336550" algn="l" rtl="0">
              <a:spcBef>
                <a:spcPts val="0"/>
              </a:spcBef>
              <a:spcAft>
                <a:spcPts val="0"/>
              </a:spcAft>
              <a:buClr>
                <a:schemeClr val="dk1"/>
              </a:buClr>
              <a:buSzPts val="1700"/>
              <a:buFont typeface="Avenir"/>
              <a:buChar char="○"/>
            </a:pPr>
            <a:r>
              <a:rPr lang="en" sz="1700">
                <a:solidFill>
                  <a:schemeClr val="dk1"/>
                </a:solidFill>
                <a:latin typeface="Avenir"/>
                <a:ea typeface="Avenir"/>
                <a:cs typeface="Avenir"/>
                <a:sym typeface="Avenir"/>
              </a:rPr>
              <a:t>prepare some big ideas to share with the group</a:t>
            </a:r>
            <a:endParaRPr sz="1700">
              <a:latin typeface="Avenir"/>
              <a:ea typeface="Avenir"/>
              <a:cs typeface="Avenir"/>
              <a:sym typeface="Avenir"/>
            </a:endParaRPr>
          </a:p>
          <a:p>
            <a:pPr marL="457200" lvl="0" indent="-336550" algn="l" rtl="0">
              <a:spcBef>
                <a:spcPts val="0"/>
              </a:spcBef>
              <a:spcAft>
                <a:spcPts val="0"/>
              </a:spcAft>
              <a:buClr>
                <a:schemeClr val="dk1"/>
              </a:buClr>
              <a:buSzPts val="1700"/>
              <a:buFont typeface="Avenir"/>
              <a:buChar char="●"/>
            </a:pPr>
            <a:r>
              <a:rPr lang="en" sz="1700">
                <a:solidFill>
                  <a:schemeClr val="dk1"/>
                </a:solidFill>
                <a:latin typeface="Avenir"/>
                <a:ea typeface="Avenir"/>
                <a:cs typeface="Avenir"/>
                <a:sym typeface="Avenir"/>
              </a:rPr>
              <a:t>Large group discussion (7 min.)</a:t>
            </a:r>
            <a:endParaRPr sz="1700">
              <a:solidFill>
                <a:schemeClr val="dk1"/>
              </a:solidFill>
              <a:latin typeface="Avenir"/>
              <a:ea typeface="Avenir"/>
              <a:cs typeface="Avenir"/>
              <a:sym typeface="Avenir"/>
            </a:endParaRPr>
          </a:p>
          <a:p>
            <a:pPr marL="914400" lvl="1" indent="-336550" algn="l" rtl="0">
              <a:spcBef>
                <a:spcPts val="0"/>
              </a:spcBef>
              <a:spcAft>
                <a:spcPts val="0"/>
              </a:spcAft>
              <a:buClr>
                <a:schemeClr val="dk1"/>
              </a:buClr>
              <a:buSzPts val="1700"/>
              <a:buFont typeface="Avenir"/>
              <a:buChar char="○"/>
            </a:pPr>
            <a:r>
              <a:rPr lang="en" sz="1700">
                <a:solidFill>
                  <a:schemeClr val="dk1"/>
                </a:solidFill>
                <a:latin typeface="Avenir"/>
                <a:ea typeface="Avenir"/>
                <a:cs typeface="Avenir"/>
                <a:sym typeface="Avenir"/>
              </a:rPr>
              <a:t>First impressions? </a:t>
            </a:r>
            <a:endParaRPr sz="1700">
              <a:solidFill>
                <a:schemeClr val="dk1"/>
              </a:solidFill>
              <a:latin typeface="Avenir"/>
              <a:ea typeface="Avenir"/>
              <a:cs typeface="Avenir"/>
              <a:sym typeface="Avenir"/>
            </a:endParaRPr>
          </a:p>
          <a:p>
            <a:pPr marL="914400" lvl="1" indent="-336550" algn="l" rtl="0">
              <a:spcBef>
                <a:spcPts val="0"/>
              </a:spcBef>
              <a:spcAft>
                <a:spcPts val="0"/>
              </a:spcAft>
              <a:buClr>
                <a:schemeClr val="dk1"/>
              </a:buClr>
              <a:buSzPts val="1700"/>
              <a:buFont typeface="Avenir"/>
              <a:buChar char="○"/>
            </a:pPr>
            <a:r>
              <a:rPr lang="en" sz="1700">
                <a:solidFill>
                  <a:schemeClr val="dk1"/>
                </a:solidFill>
                <a:latin typeface="Avenir"/>
                <a:ea typeface="Avenir"/>
                <a:cs typeface="Avenir"/>
                <a:sym typeface="Avenir"/>
              </a:rPr>
              <a:t>What seems important to cover today?</a:t>
            </a:r>
            <a:endParaRPr sz="1700">
              <a:solidFill>
                <a:schemeClr val="dk1"/>
              </a:solidFill>
              <a:latin typeface="Avenir"/>
              <a:ea typeface="Avenir"/>
              <a:cs typeface="Avenir"/>
              <a:sym typeface="Avenir"/>
            </a:endParaRPr>
          </a:p>
        </p:txBody>
      </p:sp>
      <p:pic>
        <p:nvPicPr>
          <p:cNvPr id="251" name="Google Shape;251;p40"/>
          <p:cNvPicPr preferRelativeResize="0"/>
          <p:nvPr/>
        </p:nvPicPr>
        <p:blipFill>
          <a:blip r:embed="rId3">
            <a:alphaModFix/>
          </a:blip>
          <a:stretch>
            <a:fillRect/>
          </a:stretch>
        </p:blipFill>
        <p:spPr>
          <a:xfrm>
            <a:off x="6157800" y="1301400"/>
            <a:ext cx="2681400" cy="26814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The Chippewa Flowage</a:t>
            </a:r>
            <a:r>
              <a:rPr lang="en" sz="1200">
                <a:latin typeface="Avenir"/>
                <a:ea typeface="Avenir"/>
                <a:cs typeface="Avenir"/>
                <a:sym typeface="Avenir"/>
              </a:rPr>
              <a:t> (15m.)</a:t>
            </a:r>
            <a:endParaRPr sz="1200">
              <a:latin typeface="Avenir"/>
              <a:ea typeface="Avenir"/>
              <a:cs typeface="Avenir"/>
              <a:sym typeface="Avenir"/>
            </a:endParaRPr>
          </a:p>
        </p:txBody>
      </p:sp>
      <p:pic>
        <p:nvPicPr>
          <p:cNvPr id="257" name="Google Shape;257;p41" descr="Produced and Directed by Tim Tynan. Narrated by Patty Loew. The Chippewa Flowage is the largest human-made lake in Wisconsin. It attracts thousands of visitors each year. But it is a bittersweet reminder of a battle lost by the Lac Courte Oreilles at Old Post." title="The Chippewa Flowage: 75 Years After the Dam at Winter">
            <a:hlinkClick r:id="rId3"/>
          </p:cNvPr>
          <p:cNvPicPr preferRelativeResize="0"/>
          <p:nvPr/>
        </p:nvPicPr>
        <p:blipFill>
          <a:blip r:embed="rId4">
            <a:alphaModFix/>
          </a:blip>
          <a:stretch>
            <a:fillRect/>
          </a:stretch>
        </p:blipFill>
        <p:spPr>
          <a:xfrm>
            <a:off x="1653675" y="1272950"/>
            <a:ext cx="5650450" cy="317837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42"/>
          <p:cNvSpPr txBox="1"/>
          <p:nvPr/>
        </p:nvSpPr>
        <p:spPr>
          <a:xfrm>
            <a:off x="6950650" y="4589275"/>
            <a:ext cx="2016900" cy="6564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Avenir"/>
                <a:ea typeface="Avenir"/>
                <a:cs typeface="Avenir"/>
                <a:sym typeface="Avenir"/>
              </a:rPr>
              <a:t>Credit:</a:t>
            </a:r>
            <a:endParaRPr sz="1200">
              <a:solidFill>
                <a:schemeClr val="dk1"/>
              </a:solidFill>
              <a:latin typeface="Avenir"/>
              <a:ea typeface="Avenir"/>
              <a:cs typeface="Avenir"/>
              <a:sym typeface="Avenir"/>
            </a:endParaRPr>
          </a:p>
          <a:p>
            <a:pPr marL="0" lvl="0" indent="0" algn="l" rtl="0">
              <a:spcBef>
                <a:spcPts val="0"/>
              </a:spcBef>
              <a:spcAft>
                <a:spcPts val="0"/>
              </a:spcAft>
              <a:buNone/>
            </a:pPr>
            <a:r>
              <a:rPr lang="en" sz="1200">
                <a:solidFill>
                  <a:schemeClr val="dk1"/>
                </a:solidFill>
                <a:latin typeface="Avenir"/>
                <a:ea typeface="Avenir"/>
                <a:cs typeface="Avenir"/>
                <a:sym typeface="Avenir"/>
              </a:rPr>
              <a:t>Liz Anna Kozik</a:t>
            </a:r>
            <a:endParaRPr sz="1200">
              <a:solidFill>
                <a:schemeClr val="dk1"/>
              </a:solidFill>
              <a:latin typeface="Avenir"/>
              <a:ea typeface="Avenir"/>
              <a:cs typeface="Avenir"/>
              <a:sym typeface="Avenir"/>
            </a:endParaRPr>
          </a:p>
        </p:txBody>
      </p:sp>
      <p:sp>
        <p:nvSpPr>
          <p:cNvPr id="263" name="Google Shape;263;p42"/>
          <p:cNvSpPr txBox="1"/>
          <p:nvPr/>
        </p:nvSpPr>
        <p:spPr>
          <a:xfrm>
            <a:off x="6498550" y="106350"/>
            <a:ext cx="2502000" cy="9771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2100">
                <a:solidFill>
                  <a:schemeClr val="dk1"/>
                </a:solidFill>
                <a:latin typeface="Avenir"/>
                <a:ea typeface="Avenir"/>
                <a:cs typeface="Avenir"/>
                <a:sym typeface="Avenir"/>
              </a:rPr>
              <a:t>Sawyer County,</a:t>
            </a:r>
            <a:endParaRPr sz="2100">
              <a:solidFill>
                <a:schemeClr val="dk1"/>
              </a:solidFill>
              <a:latin typeface="Avenir"/>
              <a:ea typeface="Avenir"/>
              <a:cs typeface="Avenir"/>
              <a:sym typeface="Avenir"/>
            </a:endParaRPr>
          </a:p>
          <a:p>
            <a:pPr marL="0" lvl="0" indent="0" algn="r" rtl="0">
              <a:spcBef>
                <a:spcPts val="0"/>
              </a:spcBef>
              <a:spcAft>
                <a:spcPts val="0"/>
              </a:spcAft>
              <a:buNone/>
            </a:pPr>
            <a:r>
              <a:rPr lang="en" sz="2100">
                <a:solidFill>
                  <a:schemeClr val="dk1"/>
                </a:solidFill>
                <a:latin typeface="Avenir"/>
                <a:ea typeface="Avenir"/>
                <a:cs typeface="Avenir"/>
                <a:sym typeface="Avenir"/>
              </a:rPr>
              <a:t>Wisconsin</a:t>
            </a:r>
            <a:endParaRPr sz="2100">
              <a:solidFill>
                <a:schemeClr val="dk1"/>
              </a:solidFill>
              <a:latin typeface="Avenir"/>
              <a:ea typeface="Avenir"/>
              <a:cs typeface="Avenir"/>
              <a:sym typeface="Avenir"/>
            </a:endParaRPr>
          </a:p>
          <a:p>
            <a:pPr marL="0" lvl="0" indent="0" algn="r" rtl="0">
              <a:spcBef>
                <a:spcPts val="0"/>
              </a:spcBef>
              <a:spcAft>
                <a:spcPts val="0"/>
              </a:spcAft>
              <a:buNone/>
            </a:pPr>
            <a:r>
              <a:rPr lang="en" sz="2100">
                <a:solidFill>
                  <a:schemeClr val="dk1"/>
                </a:solidFill>
                <a:latin typeface="Avenir"/>
                <a:ea typeface="Avenir"/>
                <a:cs typeface="Avenir"/>
                <a:sym typeface="Avenir"/>
              </a:rPr>
              <a:t>waterways</a:t>
            </a:r>
            <a:endParaRPr sz="2100">
              <a:solidFill>
                <a:schemeClr val="dk1"/>
              </a:solidFill>
              <a:latin typeface="Avenir"/>
              <a:ea typeface="Avenir"/>
              <a:cs typeface="Avenir"/>
              <a:sym typeface="Avenir"/>
            </a:endParaRPr>
          </a:p>
          <a:p>
            <a:pPr marL="0" lvl="0" indent="0" algn="r" rtl="0">
              <a:spcBef>
                <a:spcPts val="0"/>
              </a:spcBef>
              <a:spcAft>
                <a:spcPts val="0"/>
              </a:spcAft>
              <a:buNone/>
            </a:pPr>
            <a:r>
              <a:rPr lang="en" sz="2100">
                <a:solidFill>
                  <a:schemeClr val="dk1"/>
                </a:solidFill>
                <a:latin typeface="Avenir"/>
                <a:ea typeface="Avenir"/>
                <a:cs typeface="Avenir"/>
                <a:sym typeface="Avenir"/>
              </a:rPr>
              <a:t>1857 (purple)</a:t>
            </a:r>
            <a:endParaRPr sz="2100">
              <a:solidFill>
                <a:schemeClr val="dk1"/>
              </a:solidFill>
              <a:latin typeface="Avenir"/>
              <a:ea typeface="Avenir"/>
              <a:cs typeface="Avenir"/>
              <a:sym typeface="Avenir"/>
            </a:endParaRPr>
          </a:p>
          <a:p>
            <a:pPr marL="0" lvl="0" indent="0" algn="r" rtl="0">
              <a:spcBef>
                <a:spcPts val="0"/>
              </a:spcBef>
              <a:spcAft>
                <a:spcPts val="0"/>
              </a:spcAft>
              <a:buNone/>
            </a:pPr>
            <a:r>
              <a:rPr lang="en" sz="2100">
                <a:solidFill>
                  <a:schemeClr val="dk1"/>
                </a:solidFill>
                <a:latin typeface="Avenir"/>
                <a:ea typeface="Avenir"/>
                <a:cs typeface="Avenir"/>
                <a:sym typeface="Avenir"/>
              </a:rPr>
              <a:t>2022 (blue)</a:t>
            </a:r>
            <a:endParaRPr sz="2100">
              <a:solidFill>
                <a:schemeClr val="dk1"/>
              </a:solidFill>
              <a:latin typeface="Avenir"/>
              <a:ea typeface="Avenir"/>
              <a:cs typeface="Avenir"/>
              <a:sym typeface="Avenir"/>
            </a:endParaRPr>
          </a:p>
        </p:txBody>
      </p:sp>
      <p:pic>
        <p:nvPicPr>
          <p:cNvPr id="264" name="Google Shape;264;p42"/>
          <p:cNvPicPr preferRelativeResize="0"/>
          <p:nvPr/>
        </p:nvPicPr>
        <p:blipFill>
          <a:blip r:embed="rId3">
            <a:alphaModFix/>
          </a:blip>
          <a:stretch>
            <a:fillRect/>
          </a:stretch>
        </p:blipFill>
        <p:spPr>
          <a:xfrm>
            <a:off x="-9" y="0"/>
            <a:ext cx="6907469" cy="5143501"/>
          </a:xfrm>
          <a:prstGeom prst="rect">
            <a:avLst/>
          </a:prstGeom>
          <a:noFill/>
          <a:ln>
            <a:noFill/>
          </a:ln>
        </p:spPr>
      </p:pic>
      <p:sp>
        <p:nvSpPr>
          <p:cNvPr id="265" name="Google Shape;265;p42"/>
          <p:cNvSpPr/>
          <p:nvPr/>
        </p:nvSpPr>
        <p:spPr>
          <a:xfrm>
            <a:off x="1374475" y="3328775"/>
            <a:ext cx="3704700" cy="1814700"/>
          </a:xfrm>
          <a:prstGeom prst="ellipse">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266" name="Google Shape;266;p42"/>
          <p:cNvSpPr txBox="1"/>
          <p:nvPr/>
        </p:nvSpPr>
        <p:spPr>
          <a:xfrm>
            <a:off x="126800" y="98075"/>
            <a:ext cx="2426700" cy="77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3300">
                <a:latin typeface="Avenir"/>
                <a:ea typeface="Avenir"/>
                <a:cs typeface="Avenir"/>
                <a:sym typeface="Avenir"/>
              </a:rPr>
              <a:t>The Chippewa Flowage</a:t>
            </a:r>
            <a:endParaRPr sz="3300">
              <a:latin typeface="Avenir"/>
              <a:ea typeface="Avenir"/>
              <a:cs typeface="Avenir"/>
              <a:sym typeface="Avenir"/>
            </a:endParaRPr>
          </a:p>
        </p:txBody>
      </p:sp>
      <p:cxnSp>
        <p:nvCxnSpPr>
          <p:cNvPr id="267" name="Google Shape;267;p42"/>
          <p:cNvCxnSpPr/>
          <p:nvPr/>
        </p:nvCxnSpPr>
        <p:spPr>
          <a:xfrm>
            <a:off x="1224125" y="1771775"/>
            <a:ext cx="987900" cy="1599900"/>
          </a:xfrm>
          <a:prstGeom prst="straightConnector1">
            <a:avLst/>
          </a:prstGeom>
          <a:noFill/>
          <a:ln w="38100" cap="flat" cmpd="sng">
            <a:solidFill>
              <a:srgbClr val="000000"/>
            </a:solidFill>
            <a:prstDash val="solid"/>
            <a:round/>
            <a:headEnd type="none" w="med" len="med"/>
            <a:tailEnd type="triangle" w="med" len="med"/>
          </a:ln>
        </p:spPr>
      </p:cxn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4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What's Missing from WI Logging Stories?</a:t>
            </a:r>
            <a:r>
              <a:rPr lang="en" sz="1200">
                <a:latin typeface="Avenir"/>
                <a:ea typeface="Avenir"/>
                <a:cs typeface="Avenir"/>
                <a:sym typeface="Avenir"/>
              </a:rPr>
              <a:t> (30 m.)</a:t>
            </a:r>
            <a:endParaRPr sz="1200">
              <a:latin typeface="Avenir"/>
              <a:ea typeface="Avenir"/>
              <a:cs typeface="Avenir"/>
              <a:sym typeface="Avenir"/>
            </a:endParaRPr>
          </a:p>
        </p:txBody>
      </p:sp>
      <p:sp>
        <p:nvSpPr>
          <p:cNvPr id="273" name="Google Shape;273;p43"/>
          <p:cNvSpPr txBox="1">
            <a:spLocks noGrp="1"/>
          </p:cNvSpPr>
          <p:nvPr>
            <p:ph type="body" idx="1"/>
          </p:nvPr>
        </p:nvSpPr>
        <p:spPr>
          <a:xfrm>
            <a:off x="311700" y="1152475"/>
            <a:ext cx="8686500" cy="34164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Clr>
                <a:schemeClr val="dk1"/>
              </a:buClr>
              <a:buSzPts val="2000"/>
              <a:buFont typeface="Avenir"/>
              <a:buChar char="●"/>
            </a:pPr>
            <a:r>
              <a:rPr lang="en" sz="2000">
                <a:solidFill>
                  <a:schemeClr val="dk1"/>
                </a:solidFill>
                <a:latin typeface="Avenir"/>
                <a:ea typeface="Avenir"/>
                <a:cs typeface="Avenir"/>
                <a:sym typeface="Avenir"/>
              </a:rPr>
              <a:t>Large group discussion (take notes on board): </a:t>
            </a:r>
            <a:endParaRPr sz="2000">
              <a:solidFill>
                <a:schemeClr val="dk1"/>
              </a:solidFill>
              <a:latin typeface="Avenir"/>
              <a:ea typeface="Avenir"/>
              <a:cs typeface="Avenir"/>
              <a:sym typeface="Avenir"/>
            </a:endParaRPr>
          </a:p>
          <a:p>
            <a:pPr marL="914400" lvl="1" indent="-355600" algn="l" rtl="0">
              <a:spcBef>
                <a:spcPts val="0"/>
              </a:spcBef>
              <a:spcAft>
                <a:spcPts val="0"/>
              </a:spcAft>
              <a:buClr>
                <a:schemeClr val="dk1"/>
              </a:buClr>
              <a:buSzPts val="2000"/>
              <a:buFont typeface="Avenir"/>
              <a:buChar char="○"/>
            </a:pPr>
            <a:r>
              <a:rPr lang="en" sz="2000">
                <a:solidFill>
                  <a:schemeClr val="dk1"/>
                </a:solidFill>
                <a:latin typeface="Avenir"/>
                <a:ea typeface="Avenir"/>
                <a:cs typeface="Avenir"/>
                <a:sym typeface="Avenir"/>
              </a:rPr>
              <a:t>Map major points from previous class period on the board about dominant narratives of logging in Wisconsin (5 min.)</a:t>
            </a:r>
            <a:endParaRPr sz="1200">
              <a:solidFill>
                <a:schemeClr val="dk1"/>
              </a:solidFill>
              <a:latin typeface="Avenir"/>
              <a:ea typeface="Avenir"/>
              <a:cs typeface="Avenir"/>
              <a:sym typeface="Avenir"/>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4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What's Missing from WI Logging Stories?</a:t>
            </a:r>
            <a:r>
              <a:rPr lang="en" sz="1200">
                <a:latin typeface="Avenir"/>
                <a:ea typeface="Avenir"/>
                <a:cs typeface="Avenir"/>
                <a:sym typeface="Avenir"/>
              </a:rPr>
              <a:t> (30 m.)</a:t>
            </a:r>
            <a:endParaRPr sz="1200">
              <a:latin typeface="Avenir"/>
              <a:ea typeface="Avenir"/>
              <a:cs typeface="Avenir"/>
              <a:sym typeface="Avenir"/>
            </a:endParaRPr>
          </a:p>
        </p:txBody>
      </p:sp>
      <p:sp>
        <p:nvSpPr>
          <p:cNvPr id="279" name="Google Shape;279;p44"/>
          <p:cNvSpPr txBox="1">
            <a:spLocks noGrp="1"/>
          </p:cNvSpPr>
          <p:nvPr>
            <p:ph type="body" idx="1"/>
          </p:nvPr>
        </p:nvSpPr>
        <p:spPr>
          <a:xfrm>
            <a:off x="311700" y="1152475"/>
            <a:ext cx="8686500" cy="34164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SzPts val="2000"/>
              <a:buFont typeface="Avenir"/>
              <a:buChar char="●"/>
            </a:pPr>
            <a:r>
              <a:rPr lang="en" sz="2000">
                <a:latin typeface="Avenir"/>
                <a:ea typeface="Avenir"/>
                <a:cs typeface="Avenir"/>
                <a:sym typeface="Avenir"/>
              </a:rPr>
              <a:t>Large group discussion (take notes on board): </a:t>
            </a:r>
            <a:endParaRPr sz="2000">
              <a:latin typeface="Avenir"/>
              <a:ea typeface="Avenir"/>
              <a:cs typeface="Avenir"/>
              <a:sym typeface="Avenir"/>
            </a:endParaRPr>
          </a:p>
          <a:p>
            <a:pPr marL="914400" lvl="1" indent="-355600" algn="l" rtl="0">
              <a:spcBef>
                <a:spcPts val="0"/>
              </a:spcBef>
              <a:spcAft>
                <a:spcPts val="0"/>
              </a:spcAft>
              <a:buSzPts val="2000"/>
              <a:buFont typeface="Avenir"/>
              <a:buChar char="○"/>
            </a:pPr>
            <a:r>
              <a:rPr lang="en" sz="2000">
                <a:latin typeface="Avenir"/>
                <a:ea typeface="Avenir"/>
                <a:cs typeface="Avenir"/>
                <a:sym typeface="Avenir"/>
              </a:rPr>
              <a:t>Map major points from previous class period on the board about dominant narratives of logging in Wisconsin (5 min.)</a:t>
            </a:r>
            <a:endParaRPr sz="2000">
              <a:latin typeface="Avenir"/>
              <a:ea typeface="Avenir"/>
              <a:cs typeface="Avenir"/>
              <a:sym typeface="Avenir"/>
            </a:endParaRPr>
          </a:p>
          <a:p>
            <a:pPr marL="914400" lvl="1" indent="-355600" algn="l" rtl="0">
              <a:spcBef>
                <a:spcPts val="0"/>
              </a:spcBef>
              <a:spcAft>
                <a:spcPts val="0"/>
              </a:spcAft>
              <a:buClr>
                <a:schemeClr val="dk1"/>
              </a:buClr>
              <a:buSzPts val="2000"/>
              <a:buFont typeface="Avenir"/>
              <a:buChar char="○"/>
            </a:pPr>
            <a:r>
              <a:rPr lang="en" sz="2000">
                <a:solidFill>
                  <a:schemeClr val="dk1"/>
                </a:solidFill>
                <a:latin typeface="Avenir"/>
                <a:ea typeface="Avenir"/>
                <a:cs typeface="Avenir"/>
                <a:sym typeface="Avenir"/>
              </a:rPr>
              <a:t>Ask students from each group to come to the board and add stories, ideas, and points that are missing in that narrative (7 min.)</a:t>
            </a:r>
            <a:endParaRPr sz="2000">
              <a:solidFill>
                <a:schemeClr val="dk1"/>
              </a:solidFill>
              <a:latin typeface="Avenir"/>
              <a:ea typeface="Avenir"/>
              <a:cs typeface="Avenir"/>
              <a:sym typeface="Aveni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4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What's Missing from WI Logging Stories?</a:t>
            </a:r>
            <a:r>
              <a:rPr lang="en" sz="1200">
                <a:latin typeface="Avenir"/>
                <a:ea typeface="Avenir"/>
                <a:cs typeface="Avenir"/>
                <a:sym typeface="Avenir"/>
              </a:rPr>
              <a:t> (30 m.)</a:t>
            </a:r>
            <a:endParaRPr sz="1200">
              <a:latin typeface="Avenir"/>
              <a:ea typeface="Avenir"/>
              <a:cs typeface="Avenir"/>
              <a:sym typeface="Avenir"/>
            </a:endParaRPr>
          </a:p>
        </p:txBody>
      </p:sp>
      <p:sp>
        <p:nvSpPr>
          <p:cNvPr id="285" name="Google Shape;285;p45"/>
          <p:cNvSpPr txBox="1">
            <a:spLocks noGrp="1"/>
          </p:cNvSpPr>
          <p:nvPr>
            <p:ph type="body" idx="1"/>
          </p:nvPr>
        </p:nvSpPr>
        <p:spPr>
          <a:xfrm>
            <a:off x="311700" y="1152475"/>
            <a:ext cx="8686500" cy="34164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SzPts val="2000"/>
              <a:buFont typeface="Avenir"/>
              <a:buChar char="●"/>
            </a:pPr>
            <a:r>
              <a:rPr lang="en" sz="2000">
                <a:latin typeface="Avenir"/>
                <a:ea typeface="Avenir"/>
                <a:cs typeface="Avenir"/>
                <a:sym typeface="Avenir"/>
              </a:rPr>
              <a:t>Large group discussion (take notes on board): </a:t>
            </a:r>
            <a:endParaRPr sz="2000">
              <a:latin typeface="Avenir"/>
              <a:ea typeface="Avenir"/>
              <a:cs typeface="Avenir"/>
              <a:sym typeface="Avenir"/>
            </a:endParaRPr>
          </a:p>
          <a:p>
            <a:pPr marL="914400" lvl="1" indent="-355600" algn="l" rtl="0">
              <a:spcBef>
                <a:spcPts val="0"/>
              </a:spcBef>
              <a:spcAft>
                <a:spcPts val="0"/>
              </a:spcAft>
              <a:buSzPts val="2000"/>
              <a:buFont typeface="Avenir"/>
              <a:buChar char="○"/>
            </a:pPr>
            <a:r>
              <a:rPr lang="en" sz="2000">
                <a:latin typeface="Avenir"/>
                <a:ea typeface="Avenir"/>
                <a:cs typeface="Avenir"/>
                <a:sym typeface="Avenir"/>
              </a:rPr>
              <a:t>Map major points from previous class period on the board about dominant narratives of logging in Wisconsin (5 min.)</a:t>
            </a:r>
            <a:endParaRPr sz="2000">
              <a:latin typeface="Avenir"/>
              <a:ea typeface="Avenir"/>
              <a:cs typeface="Avenir"/>
              <a:sym typeface="Avenir"/>
            </a:endParaRPr>
          </a:p>
          <a:p>
            <a:pPr marL="914400" lvl="1" indent="-355600" algn="l" rtl="0">
              <a:spcBef>
                <a:spcPts val="0"/>
              </a:spcBef>
              <a:spcAft>
                <a:spcPts val="0"/>
              </a:spcAft>
              <a:buSzPts val="2000"/>
              <a:buFont typeface="Avenir"/>
              <a:buChar char="○"/>
            </a:pPr>
            <a:r>
              <a:rPr lang="en" sz="2000">
                <a:latin typeface="Avenir"/>
                <a:ea typeface="Avenir"/>
                <a:cs typeface="Avenir"/>
                <a:sym typeface="Avenir"/>
              </a:rPr>
              <a:t>Ask students from each group to come to the board and add stories, ideas, and points that are missing in that narrative (7 min.)</a:t>
            </a:r>
            <a:endParaRPr sz="2000">
              <a:latin typeface="Avenir"/>
              <a:ea typeface="Avenir"/>
              <a:cs typeface="Avenir"/>
              <a:sym typeface="Avenir"/>
            </a:endParaRPr>
          </a:p>
          <a:p>
            <a:pPr marL="914400" lvl="1" indent="-355600" algn="l" rtl="0">
              <a:spcBef>
                <a:spcPts val="0"/>
              </a:spcBef>
              <a:spcAft>
                <a:spcPts val="0"/>
              </a:spcAft>
              <a:buClr>
                <a:schemeClr val="dk1"/>
              </a:buClr>
              <a:buSzPts val="2000"/>
              <a:buFont typeface="Avenir"/>
              <a:buChar char="○"/>
            </a:pPr>
            <a:r>
              <a:rPr lang="en" sz="2000">
                <a:solidFill>
                  <a:schemeClr val="dk1"/>
                </a:solidFill>
                <a:latin typeface="Avenir"/>
                <a:ea typeface="Avenir"/>
                <a:cs typeface="Avenir"/>
                <a:sym typeface="Avenir"/>
              </a:rPr>
              <a:t>Discuss Keeler &amp; Hellenbrand, Satz, Rasmussen readings (18 min.)</a:t>
            </a:r>
            <a:endParaRPr sz="2000">
              <a:solidFill>
                <a:schemeClr val="dk1"/>
              </a:solidFill>
              <a:latin typeface="Avenir"/>
              <a:ea typeface="Avenir"/>
              <a:cs typeface="Avenir"/>
              <a:sym typeface="Avenir"/>
            </a:endParaRPr>
          </a:p>
          <a:p>
            <a:pPr marL="1371600" lvl="2" indent="-355600" algn="l" rtl="0">
              <a:spcBef>
                <a:spcPts val="0"/>
              </a:spcBef>
              <a:spcAft>
                <a:spcPts val="0"/>
              </a:spcAft>
              <a:buClr>
                <a:schemeClr val="dk1"/>
              </a:buClr>
              <a:buSzPts val="2000"/>
              <a:buFont typeface="Avenir"/>
              <a:buChar char="■"/>
            </a:pPr>
            <a:r>
              <a:rPr lang="en" sz="2000">
                <a:solidFill>
                  <a:schemeClr val="dk1"/>
                </a:solidFill>
                <a:latin typeface="Avenir"/>
                <a:ea typeface="Avenir"/>
                <a:cs typeface="Avenir"/>
                <a:sym typeface="Avenir"/>
              </a:rPr>
              <a:t>what are the major points? (6 min.)</a:t>
            </a:r>
            <a:endParaRPr sz="2000">
              <a:solidFill>
                <a:schemeClr val="dk1"/>
              </a:solidFill>
              <a:latin typeface="Avenir"/>
              <a:ea typeface="Avenir"/>
              <a:cs typeface="Avenir"/>
              <a:sym typeface="Avenir"/>
            </a:endParaRPr>
          </a:p>
          <a:p>
            <a:pPr marL="1371600" lvl="2" indent="-355600" algn="l" rtl="0">
              <a:spcBef>
                <a:spcPts val="0"/>
              </a:spcBef>
              <a:spcAft>
                <a:spcPts val="0"/>
              </a:spcAft>
              <a:buClr>
                <a:schemeClr val="dk1"/>
              </a:buClr>
              <a:buSzPts val="2000"/>
              <a:buFont typeface="Avenir"/>
              <a:buChar char="■"/>
            </a:pPr>
            <a:r>
              <a:rPr lang="en" sz="2000">
                <a:solidFill>
                  <a:schemeClr val="dk1"/>
                </a:solidFill>
                <a:latin typeface="Avenir"/>
                <a:ea typeface="Avenir"/>
                <a:cs typeface="Avenir"/>
                <a:sym typeface="Avenir"/>
              </a:rPr>
              <a:t>what evidence do they use to support those points? (6 min.)</a:t>
            </a:r>
            <a:endParaRPr sz="2000">
              <a:solidFill>
                <a:schemeClr val="dk1"/>
              </a:solidFill>
              <a:latin typeface="Avenir"/>
              <a:ea typeface="Avenir"/>
              <a:cs typeface="Avenir"/>
              <a:sym typeface="Avenir"/>
            </a:endParaRPr>
          </a:p>
          <a:p>
            <a:pPr marL="1371600" lvl="2" indent="-355600" algn="l" rtl="0">
              <a:spcBef>
                <a:spcPts val="0"/>
              </a:spcBef>
              <a:spcAft>
                <a:spcPts val="0"/>
              </a:spcAft>
              <a:buClr>
                <a:schemeClr val="dk1"/>
              </a:buClr>
              <a:buSzPts val="2000"/>
              <a:buFont typeface="Avenir"/>
              <a:buChar char="■"/>
            </a:pPr>
            <a:r>
              <a:rPr lang="en" sz="2000">
                <a:solidFill>
                  <a:schemeClr val="dk1"/>
                </a:solidFill>
                <a:latin typeface="Avenir"/>
                <a:ea typeface="Avenir"/>
                <a:cs typeface="Avenir"/>
                <a:sym typeface="Avenir"/>
              </a:rPr>
              <a:t>how do these readings complicate dominant white settler narratives about Wisconsin lumbering? (6 min.) </a:t>
            </a:r>
            <a:endParaRPr sz="2000">
              <a:solidFill>
                <a:schemeClr val="dk1"/>
              </a:solidFill>
              <a:latin typeface="Avenir"/>
              <a:ea typeface="Avenir"/>
              <a:cs typeface="Avenir"/>
              <a:sym typeface="Aveni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Google Shape;290;p4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Pulling the Threads Together</a:t>
            </a:r>
            <a:r>
              <a:rPr lang="en" sz="1200">
                <a:latin typeface="Avenir"/>
                <a:ea typeface="Avenir"/>
                <a:cs typeface="Avenir"/>
                <a:sym typeface="Avenir"/>
              </a:rPr>
              <a:t> (8 min.)</a:t>
            </a:r>
            <a:endParaRPr sz="1200">
              <a:latin typeface="Avenir"/>
              <a:ea typeface="Avenir"/>
              <a:cs typeface="Avenir"/>
              <a:sym typeface="Avenir"/>
            </a:endParaRPr>
          </a:p>
        </p:txBody>
      </p:sp>
      <p:sp>
        <p:nvSpPr>
          <p:cNvPr id="291" name="Google Shape;291;p46"/>
          <p:cNvSpPr txBox="1">
            <a:spLocks noGrp="1"/>
          </p:cNvSpPr>
          <p:nvPr>
            <p:ph type="body" idx="1"/>
          </p:nvPr>
        </p:nvSpPr>
        <p:spPr>
          <a:xfrm>
            <a:off x="311700" y="1228675"/>
            <a:ext cx="8328300" cy="3416400"/>
          </a:xfrm>
          <a:prstGeom prst="rect">
            <a:avLst/>
          </a:prstGeom>
        </p:spPr>
        <p:txBody>
          <a:bodyPr spcFirstLastPara="1" wrap="square" lIns="91425" tIns="91425" rIns="91425" bIns="91425" anchor="t" anchorCtr="0">
            <a:noAutofit/>
          </a:bodyPr>
          <a:lstStyle/>
          <a:p>
            <a:pPr marL="457200" lvl="0" indent="-361950" algn="l" rtl="0">
              <a:spcBef>
                <a:spcPts val="0"/>
              </a:spcBef>
              <a:spcAft>
                <a:spcPts val="0"/>
              </a:spcAft>
              <a:buClr>
                <a:schemeClr val="dk1"/>
              </a:buClr>
              <a:buSzPts val="2100"/>
              <a:buFont typeface="Avenir"/>
              <a:buChar char="●"/>
            </a:pPr>
            <a:r>
              <a:rPr lang="en" sz="2100">
                <a:solidFill>
                  <a:schemeClr val="dk1"/>
                </a:solidFill>
                <a:latin typeface="Avenir"/>
                <a:ea typeface="Avenir"/>
                <a:cs typeface="Avenir"/>
                <a:sym typeface="Avenir"/>
              </a:rPr>
              <a:t>Come back together as a large group to process</a:t>
            </a:r>
            <a:endParaRPr sz="2100">
              <a:solidFill>
                <a:schemeClr val="dk1"/>
              </a:solidFill>
              <a:latin typeface="Avenir"/>
              <a:ea typeface="Avenir"/>
              <a:cs typeface="Avenir"/>
              <a:sym typeface="Avenir"/>
            </a:endParaRPr>
          </a:p>
          <a:p>
            <a:pPr marL="914400" lvl="1" indent="-361950" algn="l" rtl="0">
              <a:spcBef>
                <a:spcPts val="0"/>
              </a:spcBef>
              <a:spcAft>
                <a:spcPts val="0"/>
              </a:spcAft>
              <a:buClr>
                <a:schemeClr val="dk1"/>
              </a:buClr>
              <a:buSzPts val="2100"/>
              <a:buFont typeface="Avenir"/>
              <a:buChar char="○"/>
            </a:pPr>
            <a:r>
              <a:rPr lang="en" sz="2100">
                <a:solidFill>
                  <a:schemeClr val="dk1"/>
                </a:solidFill>
                <a:latin typeface="Avenir"/>
                <a:ea typeface="Avenir"/>
                <a:cs typeface="Avenir"/>
                <a:sym typeface="Avenir"/>
              </a:rPr>
              <a:t>What are the links between pines, rivers, dams, and Native peoples in Wisconsin?</a:t>
            </a:r>
            <a:endParaRPr sz="2100">
              <a:solidFill>
                <a:schemeClr val="dk1"/>
              </a:solidFill>
              <a:latin typeface="Avenir"/>
              <a:ea typeface="Avenir"/>
              <a:cs typeface="Avenir"/>
              <a:sym typeface="Avenir"/>
            </a:endParaRPr>
          </a:p>
          <a:p>
            <a:pPr marL="914400" lvl="1" indent="-361950" algn="l" rtl="0">
              <a:spcBef>
                <a:spcPts val="0"/>
              </a:spcBef>
              <a:spcAft>
                <a:spcPts val="0"/>
              </a:spcAft>
              <a:buClr>
                <a:schemeClr val="dk1"/>
              </a:buClr>
              <a:buSzPts val="2100"/>
              <a:buFont typeface="Avenir"/>
              <a:buChar char="○"/>
            </a:pPr>
            <a:r>
              <a:rPr lang="en" sz="2100">
                <a:solidFill>
                  <a:schemeClr val="dk1"/>
                </a:solidFill>
                <a:latin typeface="Avenir"/>
                <a:ea typeface="Avenir"/>
                <a:cs typeface="Avenir"/>
                <a:sym typeface="Avenir"/>
              </a:rPr>
              <a:t>What's sticking with them from week one?</a:t>
            </a:r>
            <a:endParaRPr sz="2100">
              <a:solidFill>
                <a:schemeClr val="dk1"/>
              </a:solidFill>
              <a:latin typeface="Avenir"/>
              <a:ea typeface="Avenir"/>
              <a:cs typeface="Avenir"/>
              <a:sym typeface="Avenir"/>
            </a:endParaRPr>
          </a:p>
          <a:p>
            <a:pPr marL="914400" lvl="1" indent="-361950" algn="l" rtl="0">
              <a:spcBef>
                <a:spcPts val="0"/>
              </a:spcBef>
              <a:spcAft>
                <a:spcPts val="0"/>
              </a:spcAft>
              <a:buClr>
                <a:schemeClr val="dk1"/>
              </a:buClr>
              <a:buSzPts val="2100"/>
              <a:buFont typeface="Avenir"/>
              <a:buChar char="○"/>
            </a:pPr>
            <a:r>
              <a:rPr lang="en" sz="2100">
                <a:solidFill>
                  <a:schemeClr val="dk1"/>
                </a:solidFill>
                <a:latin typeface="Avenir"/>
                <a:ea typeface="Avenir"/>
                <a:cs typeface="Avenir"/>
                <a:sym typeface="Avenir"/>
              </a:rPr>
              <a:t>Create concept map on the board to synthesize the links</a:t>
            </a:r>
            <a:endParaRPr sz="3400">
              <a:solidFill>
                <a:schemeClr val="dk1"/>
              </a:solidFill>
              <a:latin typeface="Avenir"/>
              <a:ea typeface="Avenir"/>
              <a:cs typeface="Avenir"/>
              <a:sym typeface="Avenir"/>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4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Homework for next time</a:t>
            </a:r>
            <a:r>
              <a:rPr lang="en" sz="1200">
                <a:latin typeface="Avenir"/>
                <a:ea typeface="Avenir"/>
                <a:cs typeface="Avenir"/>
                <a:sym typeface="Avenir"/>
              </a:rPr>
              <a:t> (2 m.)</a:t>
            </a:r>
            <a:endParaRPr sz="1200">
              <a:latin typeface="Avenir"/>
              <a:ea typeface="Avenir"/>
              <a:cs typeface="Avenir"/>
              <a:sym typeface="Avenir"/>
            </a:endParaRPr>
          </a:p>
        </p:txBody>
      </p:sp>
      <p:sp>
        <p:nvSpPr>
          <p:cNvPr id="297" name="Google Shape;297;p47"/>
          <p:cNvSpPr txBox="1">
            <a:spLocks noGrp="1"/>
          </p:cNvSpPr>
          <p:nvPr>
            <p:ph type="body" idx="1"/>
          </p:nvPr>
        </p:nvSpPr>
        <p:spPr>
          <a:xfrm>
            <a:off x="311700" y="1076275"/>
            <a:ext cx="8328300" cy="3416400"/>
          </a:xfrm>
          <a:prstGeom prst="rect">
            <a:avLst/>
          </a:prstGeom>
        </p:spPr>
        <p:txBody>
          <a:bodyPr spcFirstLastPara="1" wrap="square" lIns="91425" tIns="91425" rIns="91425" bIns="91425" anchor="t" anchorCtr="0">
            <a:noAutofit/>
          </a:bodyPr>
          <a:lstStyle/>
          <a:p>
            <a:pPr marL="457200" lvl="0" indent="-330200" algn="l" rtl="0">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Review:</a:t>
            </a:r>
            <a:endParaRPr sz="1600">
              <a:solidFill>
                <a:schemeClr val="dk1"/>
              </a:solidFill>
              <a:latin typeface="Avenir"/>
              <a:ea typeface="Avenir"/>
              <a:cs typeface="Avenir"/>
              <a:sym typeface="Avenir"/>
            </a:endParaRPr>
          </a:p>
          <a:p>
            <a:pPr marL="914400" lvl="1" indent="-330200" algn="l" rtl="0">
              <a:spcBef>
                <a:spcPts val="0"/>
              </a:spcBef>
              <a:spcAft>
                <a:spcPts val="0"/>
              </a:spcAft>
              <a:buClr>
                <a:schemeClr val="dk1"/>
              </a:buClr>
              <a:buSzPts val="1600"/>
              <a:buFont typeface="Avenir"/>
              <a:buChar char="○"/>
            </a:pPr>
            <a:r>
              <a:rPr lang="en" sz="1600" u="sng">
                <a:solidFill>
                  <a:schemeClr val="hlink"/>
                </a:solidFill>
                <a:latin typeface="Avenir"/>
                <a:ea typeface="Avenir"/>
                <a:cs typeface="Avenir"/>
                <a:sym typeface="Avenir"/>
                <a:hlinkClick r:id="rId3"/>
              </a:rPr>
              <a:t>Treaty with the Chippewa, 1837</a:t>
            </a:r>
            <a:endParaRPr sz="1600">
              <a:solidFill>
                <a:schemeClr val="dk1"/>
              </a:solidFill>
              <a:latin typeface="Avenir"/>
              <a:ea typeface="Avenir"/>
              <a:cs typeface="Avenir"/>
              <a:sym typeface="Avenir"/>
            </a:endParaRPr>
          </a:p>
          <a:p>
            <a:pPr marL="914400" lvl="1" indent="-330200" algn="l" rtl="0">
              <a:spcBef>
                <a:spcPts val="0"/>
              </a:spcBef>
              <a:spcAft>
                <a:spcPts val="0"/>
              </a:spcAft>
              <a:buClr>
                <a:schemeClr val="dk1"/>
              </a:buClr>
              <a:buSzPts val="1600"/>
              <a:buFont typeface="Avenir"/>
              <a:buChar char="○"/>
            </a:pPr>
            <a:r>
              <a:rPr lang="en" sz="1600" u="sng">
                <a:solidFill>
                  <a:schemeClr val="dk1"/>
                </a:solidFill>
                <a:latin typeface="Avenir"/>
                <a:ea typeface="Avenir"/>
                <a:cs typeface="Avenir"/>
                <a:sym typeface="Avenir"/>
                <a:hlinkClick r:id="rId4">
                  <a:extLst>
                    <a:ext uri="{A12FA001-AC4F-418D-AE19-62706E023703}">
                      <ahyp:hlinkClr xmlns:ahyp="http://schemas.microsoft.com/office/drawing/2018/hyperlinkcolor" val="tx"/>
                    </a:ext>
                  </a:extLst>
                </a:hlinkClick>
              </a:rPr>
              <a:t>Treaty with the Chippewa, 1842</a:t>
            </a:r>
            <a:endParaRPr sz="1600">
              <a:solidFill>
                <a:schemeClr val="dk1"/>
              </a:solidFill>
              <a:latin typeface="Avenir"/>
              <a:ea typeface="Avenir"/>
              <a:cs typeface="Avenir"/>
              <a:sym typeface="Avenir"/>
            </a:endParaRPr>
          </a:p>
          <a:p>
            <a:pPr marL="914400" lvl="1" indent="-330200" algn="l" rtl="0">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Treaty Rights Guide (</a:t>
            </a:r>
            <a:r>
              <a:rPr lang="en" sz="1600" u="sng">
                <a:solidFill>
                  <a:schemeClr val="hlink"/>
                </a:solidFill>
                <a:latin typeface="Avenir"/>
                <a:ea typeface="Avenir"/>
                <a:cs typeface="Avenir"/>
                <a:sym typeface="Avenir"/>
                <a:hlinkClick r:id="rId5"/>
              </a:rPr>
              <a:t>for Tribal Citizens</a:t>
            </a:r>
            <a:r>
              <a:rPr lang="en" sz="1600">
                <a:solidFill>
                  <a:schemeClr val="dk1"/>
                </a:solidFill>
                <a:latin typeface="Avenir"/>
                <a:ea typeface="Avenir"/>
                <a:cs typeface="Avenir"/>
                <a:sym typeface="Avenir"/>
              </a:rPr>
              <a:t>, </a:t>
            </a:r>
            <a:r>
              <a:rPr lang="en" sz="1600" u="sng">
                <a:solidFill>
                  <a:schemeClr val="hlink"/>
                </a:solidFill>
                <a:latin typeface="Avenir"/>
                <a:ea typeface="Avenir"/>
                <a:cs typeface="Avenir"/>
                <a:sym typeface="Avenir"/>
                <a:hlinkClick r:id="rId6"/>
              </a:rPr>
              <a:t>for Non-Native Allies</a:t>
            </a:r>
            <a:r>
              <a:rPr lang="en" sz="1600">
                <a:solidFill>
                  <a:schemeClr val="dk1"/>
                </a:solidFill>
                <a:latin typeface="Avenir"/>
                <a:ea typeface="Avenir"/>
                <a:cs typeface="Avenir"/>
                <a:sym typeface="Avenir"/>
              </a:rPr>
              <a:t>)</a:t>
            </a:r>
            <a:endParaRPr sz="1600">
              <a:solidFill>
                <a:schemeClr val="dk1"/>
              </a:solidFill>
              <a:latin typeface="Avenir"/>
              <a:ea typeface="Avenir"/>
              <a:cs typeface="Avenir"/>
              <a:sym typeface="Avenir"/>
            </a:endParaRPr>
          </a:p>
          <a:p>
            <a:pPr marL="457200" lvl="0" indent="-330200" algn="l" rtl="0">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Read:</a:t>
            </a:r>
            <a:endParaRPr sz="1600">
              <a:solidFill>
                <a:schemeClr val="dk1"/>
              </a:solidFill>
              <a:latin typeface="Avenir"/>
              <a:ea typeface="Avenir"/>
              <a:cs typeface="Avenir"/>
              <a:sym typeface="Avenir"/>
            </a:endParaRPr>
          </a:p>
          <a:p>
            <a:pPr marL="914400" lvl="1" indent="-330200" algn="l" rtl="0">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Randell H, Curley A. (2023). "</a:t>
            </a:r>
            <a:r>
              <a:rPr lang="en" sz="1600" u="sng">
                <a:solidFill>
                  <a:schemeClr val="hlink"/>
                </a:solidFill>
                <a:latin typeface="Avenir"/>
                <a:ea typeface="Avenir"/>
                <a:cs typeface="Avenir"/>
                <a:sym typeface="Avenir"/>
                <a:hlinkClick r:id="rId7"/>
              </a:rPr>
              <a:t>Dams and tribal land loss in the United States</a:t>
            </a:r>
            <a:r>
              <a:rPr lang="en" sz="1600">
                <a:solidFill>
                  <a:schemeClr val="dk1"/>
                </a:solidFill>
                <a:latin typeface="Avenir"/>
                <a:ea typeface="Avenir"/>
                <a:cs typeface="Avenir"/>
                <a:sym typeface="Avenir"/>
              </a:rPr>
              <a:t>." Environmental Research Letters </a:t>
            </a:r>
            <a:endParaRPr sz="1600">
              <a:solidFill>
                <a:schemeClr val="dk1"/>
              </a:solidFill>
              <a:latin typeface="Avenir"/>
              <a:ea typeface="Avenir"/>
              <a:cs typeface="Avenir"/>
              <a:sym typeface="Avenir"/>
            </a:endParaRPr>
          </a:p>
          <a:p>
            <a:pPr marL="457200" lvl="0" indent="-330200" algn="l" rtl="0">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Listen: </a:t>
            </a:r>
            <a:endParaRPr sz="1600">
              <a:solidFill>
                <a:schemeClr val="dk1"/>
              </a:solidFill>
              <a:latin typeface="Avenir"/>
              <a:ea typeface="Avenir"/>
              <a:cs typeface="Avenir"/>
              <a:sym typeface="Avenir"/>
            </a:endParaRPr>
          </a:p>
          <a:p>
            <a:pPr marL="914400" lvl="1" indent="-330200" algn="l" rtl="0">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a:t>
            </a:r>
            <a:r>
              <a:rPr lang="en" sz="1600" u="sng">
                <a:solidFill>
                  <a:schemeClr val="accent5"/>
                </a:solidFill>
                <a:latin typeface="Avenir"/>
                <a:ea typeface="Avenir"/>
                <a:cs typeface="Avenir"/>
                <a:sym typeface="Avenir"/>
                <a:hlinkClick r:id="rId8">
                  <a:extLst>
                    <a:ext uri="{A12FA001-AC4F-418D-AE19-62706E023703}">
                      <ahyp:hlinkClr xmlns:ahyp="http://schemas.microsoft.com/office/drawing/2018/hyperlinkcolor" val="tx"/>
                    </a:ext>
                  </a:extLst>
                </a:hlinkClick>
              </a:rPr>
              <a:t>Eroding Sovereignty: The Devastating Impacts of Dams on Tribal Communities</a:t>
            </a:r>
            <a:r>
              <a:rPr lang="en" sz="1600">
                <a:solidFill>
                  <a:schemeClr val="dk1"/>
                </a:solidFill>
                <a:latin typeface="Avenir"/>
                <a:ea typeface="Avenir"/>
                <a:cs typeface="Avenir"/>
                <a:sym typeface="Avenir"/>
              </a:rPr>
              <a:t>." (2024). Podcast. National Congress of American Indians. (28 m.)</a:t>
            </a:r>
            <a:endParaRPr sz="1600">
              <a:solidFill>
                <a:schemeClr val="dk1"/>
              </a:solidFill>
              <a:latin typeface="Avenir"/>
              <a:ea typeface="Avenir"/>
              <a:cs typeface="Avenir"/>
              <a:sym typeface="Avenir"/>
            </a:endParaRPr>
          </a:p>
          <a:p>
            <a:pPr marL="457200" lvl="0" indent="-330200" algn="l" rtl="0">
              <a:spcBef>
                <a:spcPts val="0"/>
              </a:spcBef>
              <a:spcAft>
                <a:spcPts val="0"/>
              </a:spcAft>
              <a:buClr>
                <a:schemeClr val="dk1"/>
              </a:buClr>
              <a:buSzPts val="1600"/>
              <a:buFont typeface="Avenir"/>
              <a:buChar char="●"/>
            </a:pPr>
            <a:r>
              <a:rPr lang="en" sz="1600" b="1">
                <a:solidFill>
                  <a:schemeClr val="dk1"/>
                </a:solidFill>
                <a:latin typeface="Avenir"/>
                <a:ea typeface="Avenir"/>
                <a:cs typeface="Avenir"/>
                <a:sym typeface="Avenir"/>
              </a:rPr>
              <a:t>Write</a:t>
            </a:r>
            <a:r>
              <a:rPr lang="en" sz="1600">
                <a:solidFill>
                  <a:schemeClr val="dk1"/>
                </a:solidFill>
                <a:latin typeface="Avenir"/>
                <a:ea typeface="Avenir"/>
                <a:cs typeface="Avenir"/>
                <a:sym typeface="Avenir"/>
              </a:rPr>
              <a:t>:</a:t>
            </a:r>
            <a:endParaRPr sz="1600">
              <a:solidFill>
                <a:schemeClr val="dk1"/>
              </a:solidFill>
              <a:latin typeface="Avenir"/>
              <a:ea typeface="Avenir"/>
              <a:cs typeface="Avenir"/>
              <a:sym typeface="Avenir"/>
            </a:endParaRPr>
          </a:p>
          <a:p>
            <a:pPr marL="914400" lvl="1" indent="-330200" algn="l" rtl="0">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Major points from the article and podcast</a:t>
            </a:r>
            <a:endParaRPr sz="1600">
              <a:solidFill>
                <a:schemeClr val="dk1"/>
              </a:solidFill>
              <a:latin typeface="Avenir"/>
              <a:ea typeface="Avenir"/>
              <a:cs typeface="Avenir"/>
              <a:sym typeface="Avenir"/>
            </a:endParaRPr>
          </a:p>
          <a:p>
            <a:pPr marL="914400" lvl="1" indent="-330200" algn="l" rtl="0">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Some discussion questions to bring to class</a:t>
            </a:r>
            <a:endParaRPr sz="1600">
              <a:solidFill>
                <a:schemeClr val="dk1"/>
              </a:solidFill>
              <a:latin typeface="Avenir"/>
              <a:ea typeface="Avenir"/>
              <a:cs typeface="Avenir"/>
              <a:sym typeface="Aveni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pic>
        <p:nvPicPr>
          <p:cNvPr id="302" name="Google Shape;302;p48"/>
          <p:cNvPicPr preferRelativeResize="0"/>
          <p:nvPr/>
        </p:nvPicPr>
        <p:blipFill>
          <a:blip r:embed="rId3">
            <a:alphaModFix/>
          </a:blip>
          <a:stretch>
            <a:fillRect/>
          </a:stretch>
        </p:blipFill>
        <p:spPr>
          <a:xfrm>
            <a:off x="0" y="-1219212"/>
            <a:ext cx="9144000" cy="7019178"/>
          </a:xfrm>
          <a:prstGeom prst="rect">
            <a:avLst/>
          </a:prstGeom>
          <a:noFill/>
          <a:ln>
            <a:noFill/>
          </a:ln>
        </p:spPr>
      </p:pic>
      <p:sp>
        <p:nvSpPr>
          <p:cNvPr id="303" name="Google Shape;303;p48"/>
          <p:cNvSpPr txBox="1">
            <a:spLocks noGrp="1"/>
          </p:cNvSpPr>
          <p:nvPr>
            <p:ph type="ctrTitle"/>
          </p:nvPr>
        </p:nvSpPr>
        <p:spPr>
          <a:xfrm>
            <a:off x="464100" y="1963775"/>
            <a:ext cx="8520600" cy="29907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endParaRPr>
              <a:solidFill>
                <a:srgbClr val="FF0000"/>
              </a:solidFill>
              <a:highlight>
                <a:srgbClr val="B7B7B7"/>
              </a:highlight>
              <a:latin typeface="Avenir"/>
              <a:ea typeface="Avenir"/>
              <a:cs typeface="Avenir"/>
              <a:sym typeface="Avenir"/>
            </a:endParaRPr>
          </a:p>
          <a:p>
            <a:pPr marL="0" lvl="0" indent="0" algn="r" rtl="0">
              <a:spcBef>
                <a:spcPts val="0"/>
              </a:spcBef>
              <a:spcAft>
                <a:spcPts val="0"/>
              </a:spcAft>
              <a:buNone/>
            </a:pPr>
            <a:endParaRPr>
              <a:solidFill>
                <a:srgbClr val="FF0000"/>
              </a:solidFill>
              <a:highlight>
                <a:srgbClr val="B7B7B7"/>
              </a:highlight>
              <a:latin typeface="Avenir"/>
              <a:ea typeface="Avenir"/>
              <a:cs typeface="Avenir"/>
              <a:sym typeface="Avenir"/>
            </a:endParaRPr>
          </a:p>
          <a:p>
            <a:pPr marL="0" lvl="0" indent="0" algn="r" rtl="0">
              <a:spcBef>
                <a:spcPts val="0"/>
              </a:spcBef>
              <a:spcAft>
                <a:spcPts val="0"/>
              </a:spcAft>
              <a:buNone/>
            </a:pPr>
            <a:r>
              <a:rPr lang="en">
                <a:solidFill>
                  <a:srgbClr val="FF0000"/>
                </a:solidFill>
                <a:latin typeface="Avenir"/>
                <a:ea typeface="Avenir"/>
                <a:cs typeface="Avenir"/>
                <a:sym typeface="Avenir"/>
              </a:rPr>
              <a:t>Week Two, Day One:</a:t>
            </a:r>
            <a:endParaRPr>
              <a:solidFill>
                <a:srgbClr val="FF0000"/>
              </a:solidFill>
              <a:latin typeface="Avenir"/>
              <a:ea typeface="Avenir"/>
              <a:cs typeface="Avenir"/>
              <a:sym typeface="Avenir"/>
            </a:endParaRPr>
          </a:p>
          <a:p>
            <a:pPr marL="0" lvl="0" indent="0" algn="r" rtl="0">
              <a:spcBef>
                <a:spcPts val="0"/>
              </a:spcBef>
              <a:spcAft>
                <a:spcPts val="0"/>
              </a:spcAft>
              <a:buNone/>
            </a:pPr>
            <a:r>
              <a:rPr lang="en">
                <a:solidFill>
                  <a:srgbClr val="FF0000"/>
                </a:solidFill>
                <a:latin typeface="Avenir"/>
                <a:ea typeface="Avenir"/>
                <a:cs typeface="Avenir"/>
                <a:sym typeface="Avenir"/>
              </a:rPr>
              <a:t>Treaties &amp; Rights</a:t>
            </a:r>
            <a:endParaRPr>
              <a:solidFill>
                <a:srgbClr val="FF0000"/>
              </a:solidFill>
              <a:latin typeface="Avenir"/>
              <a:ea typeface="Avenir"/>
              <a:cs typeface="Avenir"/>
              <a:sym typeface="Avenir"/>
            </a:endParaRPr>
          </a:p>
        </p:txBody>
      </p:sp>
      <p:sp>
        <p:nvSpPr>
          <p:cNvPr id="304" name="Google Shape;304;p48"/>
          <p:cNvSpPr txBox="1"/>
          <p:nvPr/>
        </p:nvSpPr>
        <p:spPr>
          <a:xfrm>
            <a:off x="4403600" y="4802075"/>
            <a:ext cx="4487100" cy="7161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200">
                <a:latin typeface="Avenir"/>
                <a:ea typeface="Avenir"/>
                <a:cs typeface="Avenir"/>
                <a:sym typeface="Avenir"/>
              </a:rPr>
              <a:t>Credit: Great Lakes Indian Fish and Wildlife Commission</a:t>
            </a:r>
            <a:endParaRPr sz="1200">
              <a:latin typeface="Avenir"/>
              <a:ea typeface="Avenir"/>
              <a:cs typeface="Avenir"/>
              <a:sym typeface="Aveni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4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Prep for class today:</a:t>
            </a:r>
            <a:endParaRPr>
              <a:latin typeface="Avenir"/>
              <a:ea typeface="Avenir"/>
              <a:cs typeface="Avenir"/>
              <a:sym typeface="Avenir"/>
            </a:endParaRPr>
          </a:p>
        </p:txBody>
      </p:sp>
      <p:sp>
        <p:nvSpPr>
          <p:cNvPr id="310" name="Google Shape;310;p49"/>
          <p:cNvSpPr txBox="1">
            <a:spLocks noGrp="1"/>
          </p:cNvSpPr>
          <p:nvPr>
            <p:ph type="body" idx="1"/>
          </p:nvPr>
        </p:nvSpPr>
        <p:spPr>
          <a:xfrm>
            <a:off x="311700" y="1076275"/>
            <a:ext cx="8328300" cy="3416400"/>
          </a:xfrm>
          <a:prstGeom prst="rect">
            <a:avLst/>
          </a:prstGeom>
        </p:spPr>
        <p:txBody>
          <a:bodyPr spcFirstLastPara="1" wrap="square" lIns="91425" tIns="91425" rIns="91425" bIns="91425" anchor="t" anchorCtr="0">
            <a:noAutofit/>
          </a:bodyPr>
          <a:lstStyle/>
          <a:p>
            <a:pPr marL="457200" lvl="0" indent="-330200" algn="l" rtl="0">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Review:</a:t>
            </a:r>
            <a:endParaRPr sz="1600">
              <a:solidFill>
                <a:schemeClr val="dk1"/>
              </a:solidFill>
              <a:latin typeface="Avenir"/>
              <a:ea typeface="Avenir"/>
              <a:cs typeface="Avenir"/>
              <a:sym typeface="Avenir"/>
            </a:endParaRPr>
          </a:p>
          <a:p>
            <a:pPr marL="914400" lvl="1" indent="-330200" algn="l" rtl="0">
              <a:spcBef>
                <a:spcPts val="0"/>
              </a:spcBef>
              <a:spcAft>
                <a:spcPts val="0"/>
              </a:spcAft>
              <a:buClr>
                <a:schemeClr val="dk1"/>
              </a:buClr>
              <a:buSzPts val="1600"/>
              <a:buFont typeface="Avenir"/>
              <a:buChar char="○"/>
            </a:pPr>
            <a:r>
              <a:rPr lang="en" sz="1600" u="sng">
                <a:solidFill>
                  <a:schemeClr val="hlink"/>
                </a:solidFill>
                <a:latin typeface="Avenir"/>
                <a:ea typeface="Avenir"/>
                <a:cs typeface="Avenir"/>
                <a:sym typeface="Avenir"/>
                <a:hlinkClick r:id="rId3"/>
              </a:rPr>
              <a:t>Treaty with the Chippewa, 1837</a:t>
            </a:r>
            <a:endParaRPr sz="1600">
              <a:solidFill>
                <a:schemeClr val="dk1"/>
              </a:solidFill>
              <a:latin typeface="Avenir"/>
              <a:ea typeface="Avenir"/>
              <a:cs typeface="Avenir"/>
              <a:sym typeface="Avenir"/>
            </a:endParaRPr>
          </a:p>
          <a:p>
            <a:pPr marL="914400" lvl="1" indent="-330200" algn="l" rtl="0">
              <a:spcBef>
                <a:spcPts val="0"/>
              </a:spcBef>
              <a:spcAft>
                <a:spcPts val="0"/>
              </a:spcAft>
              <a:buClr>
                <a:schemeClr val="dk1"/>
              </a:buClr>
              <a:buSzPts val="1600"/>
              <a:buFont typeface="Avenir"/>
              <a:buChar char="○"/>
            </a:pPr>
            <a:r>
              <a:rPr lang="en" sz="1600" u="sng">
                <a:solidFill>
                  <a:schemeClr val="dk1"/>
                </a:solidFill>
                <a:latin typeface="Avenir"/>
                <a:ea typeface="Avenir"/>
                <a:cs typeface="Avenir"/>
                <a:sym typeface="Avenir"/>
                <a:hlinkClick r:id="rId4">
                  <a:extLst>
                    <a:ext uri="{A12FA001-AC4F-418D-AE19-62706E023703}">
                      <ahyp:hlinkClr xmlns:ahyp="http://schemas.microsoft.com/office/drawing/2018/hyperlinkcolor" val="tx"/>
                    </a:ext>
                  </a:extLst>
                </a:hlinkClick>
              </a:rPr>
              <a:t>Treaty with the Chippewa, 1842</a:t>
            </a:r>
            <a:endParaRPr sz="1600">
              <a:solidFill>
                <a:schemeClr val="dk1"/>
              </a:solidFill>
              <a:latin typeface="Avenir"/>
              <a:ea typeface="Avenir"/>
              <a:cs typeface="Avenir"/>
              <a:sym typeface="Avenir"/>
            </a:endParaRPr>
          </a:p>
          <a:p>
            <a:pPr marL="914400" lvl="1" indent="-330200" algn="l" rtl="0">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Treaty Rights Guide (</a:t>
            </a:r>
            <a:r>
              <a:rPr lang="en" sz="1600" u="sng">
                <a:solidFill>
                  <a:schemeClr val="hlink"/>
                </a:solidFill>
                <a:latin typeface="Avenir"/>
                <a:ea typeface="Avenir"/>
                <a:cs typeface="Avenir"/>
                <a:sym typeface="Avenir"/>
                <a:hlinkClick r:id="rId5"/>
              </a:rPr>
              <a:t>for Tribal Citizens</a:t>
            </a:r>
            <a:r>
              <a:rPr lang="en" sz="1600">
                <a:solidFill>
                  <a:schemeClr val="dk1"/>
                </a:solidFill>
                <a:latin typeface="Avenir"/>
                <a:ea typeface="Avenir"/>
                <a:cs typeface="Avenir"/>
                <a:sym typeface="Avenir"/>
              </a:rPr>
              <a:t>, </a:t>
            </a:r>
            <a:r>
              <a:rPr lang="en" sz="1600" u="sng">
                <a:solidFill>
                  <a:schemeClr val="hlink"/>
                </a:solidFill>
                <a:latin typeface="Avenir"/>
                <a:ea typeface="Avenir"/>
                <a:cs typeface="Avenir"/>
                <a:sym typeface="Avenir"/>
                <a:hlinkClick r:id="rId6"/>
              </a:rPr>
              <a:t>for Non-Native Allies</a:t>
            </a:r>
            <a:r>
              <a:rPr lang="en" sz="1600">
                <a:solidFill>
                  <a:schemeClr val="dk1"/>
                </a:solidFill>
                <a:latin typeface="Avenir"/>
                <a:ea typeface="Avenir"/>
                <a:cs typeface="Avenir"/>
                <a:sym typeface="Avenir"/>
              </a:rPr>
              <a:t>)</a:t>
            </a:r>
            <a:endParaRPr sz="1600">
              <a:solidFill>
                <a:schemeClr val="dk1"/>
              </a:solidFill>
              <a:latin typeface="Avenir"/>
              <a:ea typeface="Avenir"/>
              <a:cs typeface="Avenir"/>
              <a:sym typeface="Avenir"/>
            </a:endParaRPr>
          </a:p>
          <a:p>
            <a:pPr marL="457200" lvl="0" indent="-330200" algn="l" rtl="0">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Read:</a:t>
            </a:r>
            <a:endParaRPr sz="1600">
              <a:solidFill>
                <a:schemeClr val="dk1"/>
              </a:solidFill>
              <a:latin typeface="Avenir"/>
              <a:ea typeface="Avenir"/>
              <a:cs typeface="Avenir"/>
              <a:sym typeface="Avenir"/>
            </a:endParaRPr>
          </a:p>
          <a:p>
            <a:pPr marL="914400" lvl="1" indent="-330200" algn="l" rtl="0">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Randell H, Curley A. (2023). "</a:t>
            </a:r>
            <a:r>
              <a:rPr lang="en" sz="1600" u="sng">
                <a:solidFill>
                  <a:schemeClr val="hlink"/>
                </a:solidFill>
                <a:latin typeface="Avenir"/>
                <a:ea typeface="Avenir"/>
                <a:cs typeface="Avenir"/>
                <a:sym typeface="Avenir"/>
                <a:hlinkClick r:id="rId7"/>
              </a:rPr>
              <a:t>Dams and tribal land loss in the United States</a:t>
            </a:r>
            <a:r>
              <a:rPr lang="en" sz="1600">
                <a:solidFill>
                  <a:schemeClr val="dk1"/>
                </a:solidFill>
                <a:latin typeface="Avenir"/>
                <a:ea typeface="Avenir"/>
                <a:cs typeface="Avenir"/>
                <a:sym typeface="Avenir"/>
              </a:rPr>
              <a:t>." Environmental Research Letters </a:t>
            </a:r>
            <a:endParaRPr sz="1600">
              <a:solidFill>
                <a:schemeClr val="dk1"/>
              </a:solidFill>
              <a:latin typeface="Avenir"/>
              <a:ea typeface="Avenir"/>
              <a:cs typeface="Avenir"/>
              <a:sym typeface="Avenir"/>
            </a:endParaRPr>
          </a:p>
          <a:p>
            <a:pPr marL="457200" lvl="0" indent="-330200" algn="l" rtl="0">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Listen: </a:t>
            </a:r>
            <a:endParaRPr sz="1600">
              <a:solidFill>
                <a:schemeClr val="dk1"/>
              </a:solidFill>
              <a:latin typeface="Avenir"/>
              <a:ea typeface="Avenir"/>
              <a:cs typeface="Avenir"/>
              <a:sym typeface="Avenir"/>
            </a:endParaRPr>
          </a:p>
          <a:p>
            <a:pPr marL="914400" lvl="1" indent="-330200" algn="l" rtl="0">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a:t>
            </a:r>
            <a:r>
              <a:rPr lang="en" sz="1600" u="sng">
                <a:solidFill>
                  <a:schemeClr val="accent5"/>
                </a:solidFill>
                <a:latin typeface="Avenir"/>
                <a:ea typeface="Avenir"/>
                <a:cs typeface="Avenir"/>
                <a:sym typeface="Avenir"/>
                <a:hlinkClick r:id="rId8">
                  <a:extLst>
                    <a:ext uri="{A12FA001-AC4F-418D-AE19-62706E023703}">
                      <ahyp:hlinkClr xmlns:ahyp="http://schemas.microsoft.com/office/drawing/2018/hyperlinkcolor" val="tx"/>
                    </a:ext>
                  </a:extLst>
                </a:hlinkClick>
              </a:rPr>
              <a:t>Eroding Sovereignty: The Devastating Impacts of Dams on Tribal Communities</a:t>
            </a:r>
            <a:r>
              <a:rPr lang="en" sz="1600">
                <a:solidFill>
                  <a:schemeClr val="dk1"/>
                </a:solidFill>
                <a:latin typeface="Avenir"/>
                <a:ea typeface="Avenir"/>
                <a:cs typeface="Avenir"/>
                <a:sym typeface="Avenir"/>
              </a:rPr>
              <a:t>." (2024). Podcast. National Congress of American Indians. (28 m.)</a:t>
            </a:r>
            <a:endParaRPr sz="1600">
              <a:solidFill>
                <a:schemeClr val="dk1"/>
              </a:solidFill>
              <a:latin typeface="Avenir"/>
              <a:ea typeface="Avenir"/>
              <a:cs typeface="Avenir"/>
              <a:sym typeface="Avenir"/>
            </a:endParaRPr>
          </a:p>
          <a:p>
            <a:pPr marL="457200" lvl="0" indent="-330200" algn="l" rtl="0">
              <a:spcBef>
                <a:spcPts val="0"/>
              </a:spcBef>
              <a:spcAft>
                <a:spcPts val="0"/>
              </a:spcAft>
              <a:buClr>
                <a:schemeClr val="dk1"/>
              </a:buClr>
              <a:buSzPts val="1600"/>
              <a:buFont typeface="Avenir"/>
              <a:buChar char="●"/>
            </a:pPr>
            <a:r>
              <a:rPr lang="en" sz="1600" b="1">
                <a:solidFill>
                  <a:schemeClr val="dk1"/>
                </a:solidFill>
                <a:latin typeface="Avenir"/>
                <a:ea typeface="Avenir"/>
                <a:cs typeface="Avenir"/>
                <a:sym typeface="Avenir"/>
              </a:rPr>
              <a:t>Write</a:t>
            </a:r>
            <a:r>
              <a:rPr lang="en" sz="1600">
                <a:solidFill>
                  <a:schemeClr val="dk1"/>
                </a:solidFill>
                <a:latin typeface="Avenir"/>
                <a:ea typeface="Avenir"/>
                <a:cs typeface="Avenir"/>
                <a:sym typeface="Avenir"/>
              </a:rPr>
              <a:t>:</a:t>
            </a:r>
            <a:endParaRPr sz="1600">
              <a:solidFill>
                <a:schemeClr val="dk1"/>
              </a:solidFill>
              <a:latin typeface="Avenir"/>
              <a:ea typeface="Avenir"/>
              <a:cs typeface="Avenir"/>
              <a:sym typeface="Avenir"/>
            </a:endParaRPr>
          </a:p>
          <a:p>
            <a:pPr marL="914400" lvl="1" indent="-330200" algn="l" rtl="0">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Major points from the article and podcast</a:t>
            </a:r>
            <a:endParaRPr sz="1600">
              <a:solidFill>
                <a:schemeClr val="dk1"/>
              </a:solidFill>
              <a:latin typeface="Avenir"/>
              <a:ea typeface="Avenir"/>
              <a:cs typeface="Avenir"/>
              <a:sym typeface="Avenir"/>
            </a:endParaRPr>
          </a:p>
          <a:p>
            <a:pPr marL="914400" lvl="1" indent="-330200" algn="l" rtl="0">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Some discussion questions to bring to class</a:t>
            </a:r>
            <a:endParaRPr sz="1600">
              <a:solidFill>
                <a:schemeClr val="dk1"/>
              </a:solidFill>
              <a:latin typeface="Avenir"/>
              <a:ea typeface="Avenir"/>
              <a:cs typeface="Avenir"/>
              <a:sym typeface="Aveni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14"/>
        <p:cNvGrpSpPr/>
        <p:nvPr/>
      </p:nvGrpSpPr>
      <p:grpSpPr>
        <a:xfrm>
          <a:off x="0" y="0"/>
          <a:ext cx="0" cy="0"/>
          <a:chOff x="0" y="0"/>
          <a:chExt cx="0" cy="0"/>
        </a:xfrm>
      </p:grpSpPr>
      <p:sp>
        <p:nvSpPr>
          <p:cNvPr id="315" name="Google Shape;315;p5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Getting Started</a:t>
            </a:r>
            <a:r>
              <a:rPr lang="en" sz="1200">
                <a:latin typeface="Avenir"/>
                <a:ea typeface="Avenir"/>
                <a:cs typeface="Avenir"/>
                <a:sym typeface="Avenir"/>
              </a:rPr>
              <a:t> (20 m.)</a:t>
            </a:r>
            <a:endParaRPr sz="1200">
              <a:latin typeface="Avenir"/>
              <a:ea typeface="Avenir"/>
              <a:cs typeface="Avenir"/>
              <a:sym typeface="Avenir"/>
            </a:endParaRPr>
          </a:p>
        </p:txBody>
      </p:sp>
      <p:sp>
        <p:nvSpPr>
          <p:cNvPr id="316" name="Google Shape;316;p50"/>
          <p:cNvSpPr txBox="1">
            <a:spLocks noGrp="1"/>
          </p:cNvSpPr>
          <p:nvPr>
            <p:ph type="body" idx="1"/>
          </p:nvPr>
        </p:nvSpPr>
        <p:spPr>
          <a:xfrm>
            <a:off x="311700" y="1152475"/>
            <a:ext cx="5175300" cy="3416400"/>
          </a:xfrm>
          <a:prstGeom prst="rect">
            <a:avLst/>
          </a:prstGeom>
        </p:spPr>
        <p:txBody>
          <a:bodyPr spcFirstLastPara="1" wrap="square" lIns="91425" tIns="91425" rIns="91425" bIns="91425" anchor="t" anchorCtr="0">
            <a:noAutofit/>
          </a:bodyPr>
          <a:lstStyle/>
          <a:p>
            <a:pPr marL="457200" lvl="0" indent="-336550" algn="l" rtl="0">
              <a:spcBef>
                <a:spcPts val="0"/>
              </a:spcBef>
              <a:spcAft>
                <a:spcPts val="0"/>
              </a:spcAft>
              <a:buClr>
                <a:schemeClr val="dk1"/>
              </a:buClr>
              <a:buSzPts val="1700"/>
              <a:buFont typeface="Avenir"/>
              <a:buChar char="●"/>
            </a:pPr>
            <a:r>
              <a:rPr lang="en" sz="1700">
                <a:solidFill>
                  <a:schemeClr val="dk1"/>
                </a:solidFill>
                <a:latin typeface="Avenir"/>
                <a:ea typeface="Avenir"/>
                <a:cs typeface="Avenir"/>
                <a:sym typeface="Avenir"/>
              </a:rPr>
              <a:t>Take a few minutes to look back at homework notes (3 min.)</a:t>
            </a:r>
            <a:endParaRPr sz="1700">
              <a:solidFill>
                <a:schemeClr val="dk1"/>
              </a:solidFill>
              <a:latin typeface="Avenir"/>
              <a:ea typeface="Avenir"/>
              <a:cs typeface="Avenir"/>
              <a:sym typeface="Avenir"/>
            </a:endParaRPr>
          </a:p>
        </p:txBody>
      </p:sp>
      <p:pic>
        <p:nvPicPr>
          <p:cNvPr id="317" name="Google Shape;317;p50" title="Randell_Curley_Image.JPG"/>
          <p:cNvPicPr preferRelativeResize="0"/>
          <p:nvPr/>
        </p:nvPicPr>
        <p:blipFill>
          <a:blip r:embed="rId3">
            <a:alphaModFix/>
          </a:blip>
          <a:stretch>
            <a:fillRect/>
          </a:stretch>
        </p:blipFill>
        <p:spPr>
          <a:xfrm>
            <a:off x="5757194" y="0"/>
            <a:ext cx="3386811" cy="5143499"/>
          </a:xfrm>
          <a:prstGeom prst="rect">
            <a:avLst/>
          </a:prstGeom>
          <a:noFill/>
          <a:ln>
            <a:noFill/>
          </a:ln>
        </p:spPr>
      </p:pic>
      <p:sp>
        <p:nvSpPr>
          <p:cNvPr id="318" name="Google Shape;318;p50"/>
          <p:cNvSpPr txBox="1"/>
          <p:nvPr/>
        </p:nvSpPr>
        <p:spPr>
          <a:xfrm>
            <a:off x="2714000" y="4739575"/>
            <a:ext cx="2986200" cy="3297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200">
                <a:solidFill>
                  <a:schemeClr val="dk1"/>
                </a:solidFill>
                <a:latin typeface="Avenir"/>
                <a:ea typeface="Avenir"/>
                <a:cs typeface="Avenir"/>
                <a:sym typeface="Avenir"/>
              </a:rPr>
              <a:t>Credit: Randell and Curley (2023)</a:t>
            </a:r>
            <a:endParaRPr sz="1200">
              <a:solidFill>
                <a:schemeClr val="dk1"/>
              </a:solidFill>
              <a:latin typeface="Avenir"/>
              <a:ea typeface="Avenir"/>
              <a:cs typeface="Avenir"/>
              <a:sym typeface="Aveni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5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Getting Started</a:t>
            </a:r>
            <a:r>
              <a:rPr lang="en" sz="1200">
                <a:latin typeface="Avenir"/>
                <a:ea typeface="Avenir"/>
                <a:cs typeface="Avenir"/>
                <a:sym typeface="Avenir"/>
              </a:rPr>
              <a:t> (20 m.)</a:t>
            </a:r>
            <a:endParaRPr sz="1200">
              <a:latin typeface="Avenir"/>
              <a:ea typeface="Avenir"/>
              <a:cs typeface="Avenir"/>
              <a:sym typeface="Avenir"/>
            </a:endParaRPr>
          </a:p>
        </p:txBody>
      </p:sp>
      <p:sp>
        <p:nvSpPr>
          <p:cNvPr id="324" name="Google Shape;324;p51"/>
          <p:cNvSpPr txBox="1">
            <a:spLocks noGrp="1"/>
          </p:cNvSpPr>
          <p:nvPr>
            <p:ph type="body" idx="1"/>
          </p:nvPr>
        </p:nvSpPr>
        <p:spPr>
          <a:xfrm>
            <a:off x="311700" y="1152475"/>
            <a:ext cx="5154000" cy="3416400"/>
          </a:xfrm>
          <a:prstGeom prst="rect">
            <a:avLst/>
          </a:prstGeom>
        </p:spPr>
        <p:txBody>
          <a:bodyPr spcFirstLastPara="1" wrap="square" lIns="91425" tIns="91425" rIns="91425" bIns="91425" anchor="t" anchorCtr="0">
            <a:noAutofit/>
          </a:bodyPr>
          <a:lstStyle/>
          <a:p>
            <a:pPr marL="457200" lvl="0" indent="-336550" algn="l" rtl="0">
              <a:spcBef>
                <a:spcPts val="0"/>
              </a:spcBef>
              <a:spcAft>
                <a:spcPts val="0"/>
              </a:spcAft>
              <a:buSzPts val="1700"/>
              <a:buFont typeface="Avenir"/>
              <a:buChar char="●"/>
            </a:pPr>
            <a:r>
              <a:rPr lang="en" sz="1700">
                <a:latin typeface="Avenir"/>
                <a:ea typeface="Avenir"/>
                <a:cs typeface="Avenir"/>
                <a:sym typeface="Avenir"/>
              </a:rPr>
              <a:t>Take a few minutes to look back at homework notes (3 min.)</a:t>
            </a:r>
            <a:endParaRPr sz="1700">
              <a:latin typeface="Avenir"/>
              <a:ea typeface="Avenir"/>
              <a:cs typeface="Avenir"/>
              <a:sym typeface="Avenir"/>
            </a:endParaRPr>
          </a:p>
          <a:p>
            <a:pPr marL="457200" lvl="0" indent="-336550" algn="l" rtl="0">
              <a:spcBef>
                <a:spcPts val="0"/>
              </a:spcBef>
              <a:spcAft>
                <a:spcPts val="0"/>
              </a:spcAft>
              <a:buClr>
                <a:schemeClr val="dk1"/>
              </a:buClr>
              <a:buSzPts val="1700"/>
              <a:buFont typeface="Avenir"/>
              <a:buChar char="●"/>
            </a:pPr>
            <a:r>
              <a:rPr lang="en" sz="1700">
                <a:solidFill>
                  <a:schemeClr val="dk1"/>
                </a:solidFill>
                <a:latin typeface="Avenir"/>
                <a:ea typeface="Avenir"/>
                <a:cs typeface="Avenir"/>
                <a:sym typeface="Avenir"/>
              </a:rPr>
              <a:t>Get into small groups of three (7 min.)</a:t>
            </a:r>
            <a:endParaRPr sz="1700">
              <a:solidFill>
                <a:schemeClr val="dk1"/>
              </a:solidFill>
              <a:latin typeface="Avenir"/>
              <a:ea typeface="Avenir"/>
              <a:cs typeface="Avenir"/>
              <a:sym typeface="Avenir"/>
            </a:endParaRPr>
          </a:p>
          <a:p>
            <a:pPr marL="914400" lvl="1" indent="-336550" algn="l" rtl="0">
              <a:spcBef>
                <a:spcPts val="0"/>
              </a:spcBef>
              <a:spcAft>
                <a:spcPts val="0"/>
              </a:spcAft>
              <a:buClr>
                <a:schemeClr val="dk1"/>
              </a:buClr>
              <a:buSzPts val="1700"/>
              <a:buFont typeface="Avenir"/>
              <a:buChar char="○"/>
            </a:pPr>
            <a:r>
              <a:rPr lang="en" sz="1700">
                <a:solidFill>
                  <a:schemeClr val="dk1"/>
                </a:solidFill>
                <a:latin typeface="Avenir"/>
                <a:ea typeface="Avenir"/>
                <a:cs typeface="Avenir"/>
                <a:sym typeface="Avenir"/>
              </a:rPr>
              <a:t>compare notes and questions about the readings</a:t>
            </a:r>
            <a:endParaRPr sz="1700">
              <a:solidFill>
                <a:schemeClr val="dk1"/>
              </a:solidFill>
              <a:latin typeface="Avenir"/>
              <a:ea typeface="Avenir"/>
              <a:cs typeface="Avenir"/>
              <a:sym typeface="Avenir"/>
            </a:endParaRPr>
          </a:p>
          <a:p>
            <a:pPr marL="914400" lvl="1" indent="-336550" algn="l" rtl="0">
              <a:spcBef>
                <a:spcPts val="0"/>
              </a:spcBef>
              <a:spcAft>
                <a:spcPts val="0"/>
              </a:spcAft>
              <a:buClr>
                <a:schemeClr val="dk1"/>
              </a:buClr>
              <a:buSzPts val="1700"/>
              <a:buFont typeface="Avenir"/>
              <a:buChar char="○"/>
            </a:pPr>
            <a:r>
              <a:rPr lang="en" sz="1700">
                <a:solidFill>
                  <a:schemeClr val="dk1"/>
                </a:solidFill>
                <a:latin typeface="Avenir"/>
                <a:ea typeface="Avenir"/>
                <a:cs typeface="Avenir"/>
                <a:sym typeface="Avenir"/>
              </a:rPr>
              <a:t>prepare some big ideas to share with the group</a:t>
            </a:r>
            <a:endParaRPr sz="1700">
              <a:solidFill>
                <a:schemeClr val="dk1"/>
              </a:solidFill>
              <a:latin typeface="Avenir"/>
              <a:ea typeface="Avenir"/>
              <a:cs typeface="Avenir"/>
              <a:sym typeface="Avenir"/>
            </a:endParaRPr>
          </a:p>
        </p:txBody>
      </p:sp>
      <p:pic>
        <p:nvPicPr>
          <p:cNvPr id="325" name="Google Shape;325;p51" title="Randell_Curley_Image.JPG"/>
          <p:cNvPicPr preferRelativeResize="0"/>
          <p:nvPr/>
        </p:nvPicPr>
        <p:blipFill>
          <a:blip r:embed="rId3">
            <a:alphaModFix/>
          </a:blip>
          <a:stretch>
            <a:fillRect/>
          </a:stretch>
        </p:blipFill>
        <p:spPr>
          <a:xfrm>
            <a:off x="5757194" y="0"/>
            <a:ext cx="3386811" cy="5143499"/>
          </a:xfrm>
          <a:prstGeom prst="rect">
            <a:avLst/>
          </a:prstGeom>
          <a:noFill/>
          <a:ln>
            <a:noFill/>
          </a:ln>
        </p:spPr>
      </p:pic>
      <p:sp>
        <p:nvSpPr>
          <p:cNvPr id="326" name="Google Shape;326;p51"/>
          <p:cNvSpPr txBox="1"/>
          <p:nvPr/>
        </p:nvSpPr>
        <p:spPr>
          <a:xfrm>
            <a:off x="2714000" y="4739575"/>
            <a:ext cx="2986200" cy="3297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200">
                <a:solidFill>
                  <a:schemeClr val="dk1"/>
                </a:solidFill>
                <a:latin typeface="Avenir"/>
                <a:ea typeface="Avenir"/>
                <a:cs typeface="Avenir"/>
                <a:sym typeface="Avenir"/>
              </a:rPr>
              <a:t>Credit: Randell and Curley (2023)</a:t>
            </a:r>
            <a:endParaRPr sz="1200">
              <a:solidFill>
                <a:schemeClr val="dk1"/>
              </a:solidFill>
              <a:latin typeface="Avenir"/>
              <a:ea typeface="Avenir"/>
              <a:cs typeface="Avenir"/>
              <a:sym typeface="Aveni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5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Getting Started</a:t>
            </a:r>
            <a:r>
              <a:rPr lang="en" sz="1200">
                <a:latin typeface="Avenir"/>
                <a:ea typeface="Avenir"/>
                <a:cs typeface="Avenir"/>
                <a:sym typeface="Avenir"/>
              </a:rPr>
              <a:t> (20 m.)</a:t>
            </a:r>
            <a:endParaRPr sz="1200">
              <a:latin typeface="Avenir"/>
              <a:ea typeface="Avenir"/>
              <a:cs typeface="Avenir"/>
              <a:sym typeface="Avenir"/>
            </a:endParaRPr>
          </a:p>
        </p:txBody>
      </p:sp>
      <p:sp>
        <p:nvSpPr>
          <p:cNvPr id="332" name="Google Shape;332;p52"/>
          <p:cNvSpPr txBox="1">
            <a:spLocks noGrp="1"/>
          </p:cNvSpPr>
          <p:nvPr>
            <p:ph type="body" idx="1"/>
          </p:nvPr>
        </p:nvSpPr>
        <p:spPr>
          <a:xfrm>
            <a:off x="311700" y="1152475"/>
            <a:ext cx="5154000" cy="3416400"/>
          </a:xfrm>
          <a:prstGeom prst="rect">
            <a:avLst/>
          </a:prstGeom>
        </p:spPr>
        <p:txBody>
          <a:bodyPr spcFirstLastPara="1" wrap="square" lIns="91425" tIns="91425" rIns="91425" bIns="91425" anchor="t" anchorCtr="0">
            <a:noAutofit/>
          </a:bodyPr>
          <a:lstStyle/>
          <a:p>
            <a:pPr marL="457200" lvl="0" indent="-336550" algn="l" rtl="0">
              <a:spcBef>
                <a:spcPts val="0"/>
              </a:spcBef>
              <a:spcAft>
                <a:spcPts val="0"/>
              </a:spcAft>
              <a:buSzPts val="1700"/>
              <a:buFont typeface="Avenir"/>
              <a:buChar char="●"/>
            </a:pPr>
            <a:r>
              <a:rPr lang="en" sz="1700">
                <a:latin typeface="Avenir"/>
                <a:ea typeface="Avenir"/>
                <a:cs typeface="Avenir"/>
                <a:sym typeface="Avenir"/>
              </a:rPr>
              <a:t>Take a few minutes to look back at homework notes (3 min.)</a:t>
            </a:r>
            <a:endParaRPr sz="1700">
              <a:latin typeface="Avenir"/>
              <a:ea typeface="Avenir"/>
              <a:cs typeface="Avenir"/>
              <a:sym typeface="Avenir"/>
            </a:endParaRPr>
          </a:p>
          <a:p>
            <a:pPr marL="457200" lvl="0" indent="-336550" algn="l" rtl="0">
              <a:spcBef>
                <a:spcPts val="0"/>
              </a:spcBef>
              <a:spcAft>
                <a:spcPts val="0"/>
              </a:spcAft>
              <a:buSzPts val="1700"/>
              <a:buFont typeface="Avenir"/>
              <a:buChar char="●"/>
            </a:pPr>
            <a:r>
              <a:rPr lang="en" sz="1700">
                <a:latin typeface="Avenir"/>
                <a:ea typeface="Avenir"/>
                <a:cs typeface="Avenir"/>
                <a:sym typeface="Avenir"/>
              </a:rPr>
              <a:t>Get into small groups of three (7 min.)</a:t>
            </a:r>
            <a:endParaRPr sz="1700">
              <a:latin typeface="Avenir"/>
              <a:ea typeface="Avenir"/>
              <a:cs typeface="Avenir"/>
              <a:sym typeface="Avenir"/>
            </a:endParaRPr>
          </a:p>
          <a:p>
            <a:pPr marL="914400" lvl="1" indent="-336550" algn="l" rtl="0">
              <a:spcBef>
                <a:spcPts val="0"/>
              </a:spcBef>
              <a:spcAft>
                <a:spcPts val="0"/>
              </a:spcAft>
              <a:buSzPts val="1700"/>
              <a:buFont typeface="Avenir"/>
              <a:buChar char="○"/>
            </a:pPr>
            <a:r>
              <a:rPr lang="en" sz="1700">
                <a:latin typeface="Avenir"/>
                <a:ea typeface="Avenir"/>
                <a:cs typeface="Avenir"/>
                <a:sym typeface="Avenir"/>
              </a:rPr>
              <a:t>compare notes and questions about the readings</a:t>
            </a:r>
            <a:endParaRPr sz="1700">
              <a:latin typeface="Avenir"/>
              <a:ea typeface="Avenir"/>
              <a:cs typeface="Avenir"/>
              <a:sym typeface="Avenir"/>
            </a:endParaRPr>
          </a:p>
          <a:p>
            <a:pPr marL="457200" lvl="0" indent="-336550" algn="l" rtl="0">
              <a:spcBef>
                <a:spcPts val="0"/>
              </a:spcBef>
              <a:spcAft>
                <a:spcPts val="0"/>
              </a:spcAft>
              <a:buClr>
                <a:schemeClr val="dk1"/>
              </a:buClr>
              <a:buSzPts val="1700"/>
              <a:buFont typeface="Avenir"/>
              <a:buChar char="●"/>
            </a:pPr>
            <a:r>
              <a:rPr lang="en" sz="1700">
                <a:solidFill>
                  <a:schemeClr val="dk1"/>
                </a:solidFill>
                <a:latin typeface="Avenir"/>
                <a:ea typeface="Avenir"/>
                <a:cs typeface="Avenir"/>
                <a:sym typeface="Avenir"/>
              </a:rPr>
              <a:t>Large group discussion (7 min.)</a:t>
            </a:r>
            <a:endParaRPr sz="1700">
              <a:solidFill>
                <a:schemeClr val="dk1"/>
              </a:solidFill>
              <a:latin typeface="Avenir"/>
              <a:ea typeface="Avenir"/>
              <a:cs typeface="Avenir"/>
              <a:sym typeface="Avenir"/>
            </a:endParaRPr>
          </a:p>
          <a:p>
            <a:pPr marL="914400" lvl="1" indent="-336550" algn="l" rtl="0">
              <a:spcBef>
                <a:spcPts val="0"/>
              </a:spcBef>
              <a:spcAft>
                <a:spcPts val="0"/>
              </a:spcAft>
              <a:buClr>
                <a:schemeClr val="dk1"/>
              </a:buClr>
              <a:buSzPts val="1700"/>
              <a:buFont typeface="Avenir"/>
              <a:buChar char="○"/>
            </a:pPr>
            <a:r>
              <a:rPr lang="en" sz="1700">
                <a:solidFill>
                  <a:schemeClr val="dk1"/>
                </a:solidFill>
                <a:latin typeface="Avenir"/>
                <a:ea typeface="Avenir"/>
                <a:cs typeface="Avenir"/>
                <a:sym typeface="Avenir"/>
              </a:rPr>
              <a:t>First impressions? </a:t>
            </a:r>
            <a:endParaRPr sz="1700">
              <a:solidFill>
                <a:schemeClr val="dk1"/>
              </a:solidFill>
              <a:latin typeface="Avenir"/>
              <a:ea typeface="Avenir"/>
              <a:cs typeface="Avenir"/>
              <a:sym typeface="Avenir"/>
            </a:endParaRPr>
          </a:p>
          <a:p>
            <a:pPr marL="914400" lvl="1" indent="-336550" algn="l" rtl="0">
              <a:spcBef>
                <a:spcPts val="0"/>
              </a:spcBef>
              <a:spcAft>
                <a:spcPts val="0"/>
              </a:spcAft>
              <a:buClr>
                <a:schemeClr val="dk1"/>
              </a:buClr>
              <a:buSzPts val="1700"/>
              <a:buFont typeface="Avenir"/>
              <a:buChar char="○"/>
            </a:pPr>
            <a:r>
              <a:rPr lang="en" sz="1700">
                <a:solidFill>
                  <a:schemeClr val="dk1"/>
                </a:solidFill>
                <a:latin typeface="Avenir"/>
                <a:ea typeface="Avenir"/>
                <a:cs typeface="Avenir"/>
                <a:sym typeface="Avenir"/>
              </a:rPr>
              <a:t>What seems important to cover today?</a:t>
            </a:r>
            <a:endParaRPr sz="1700">
              <a:solidFill>
                <a:schemeClr val="dk1"/>
              </a:solidFill>
              <a:latin typeface="Avenir"/>
              <a:ea typeface="Avenir"/>
              <a:cs typeface="Avenir"/>
              <a:sym typeface="Avenir"/>
            </a:endParaRPr>
          </a:p>
        </p:txBody>
      </p:sp>
      <p:pic>
        <p:nvPicPr>
          <p:cNvPr id="333" name="Google Shape;333;p52" title="Randell_Curley_Image.JPG"/>
          <p:cNvPicPr preferRelativeResize="0"/>
          <p:nvPr/>
        </p:nvPicPr>
        <p:blipFill>
          <a:blip r:embed="rId3">
            <a:alphaModFix/>
          </a:blip>
          <a:stretch>
            <a:fillRect/>
          </a:stretch>
        </p:blipFill>
        <p:spPr>
          <a:xfrm>
            <a:off x="5757194" y="0"/>
            <a:ext cx="3386811" cy="5143499"/>
          </a:xfrm>
          <a:prstGeom prst="rect">
            <a:avLst/>
          </a:prstGeom>
          <a:noFill/>
          <a:ln>
            <a:noFill/>
          </a:ln>
        </p:spPr>
      </p:pic>
      <p:sp>
        <p:nvSpPr>
          <p:cNvPr id="334" name="Google Shape;334;p52"/>
          <p:cNvSpPr txBox="1"/>
          <p:nvPr/>
        </p:nvSpPr>
        <p:spPr>
          <a:xfrm>
            <a:off x="2714000" y="4739575"/>
            <a:ext cx="2986200" cy="3297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200">
                <a:solidFill>
                  <a:schemeClr val="dk1"/>
                </a:solidFill>
                <a:latin typeface="Avenir"/>
                <a:ea typeface="Avenir"/>
                <a:cs typeface="Avenir"/>
                <a:sym typeface="Avenir"/>
              </a:rPr>
              <a:t>Credit: Randell and Curley (2023)</a:t>
            </a:r>
            <a:endParaRPr sz="1200">
              <a:solidFill>
                <a:schemeClr val="dk1"/>
              </a:solidFill>
              <a:latin typeface="Avenir"/>
              <a:ea typeface="Avenir"/>
              <a:cs typeface="Avenir"/>
              <a:sym typeface="Aveni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pic>
        <p:nvPicPr>
          <p:cNvPr id="339" name="Google Shape;339;p53"/>
          <p:cNvPicPr preferRelativeResize="0"/>
          <p:nvPr/>
        </p:nvPicPr>
        <p:blipFill>
          <a:blip r:embed="rId3">
            <a:alphaModFix/>
          </a:blip>
          <a:stretch>
            <a:fillRect/>
          </a:stretch>
        </p:blipFill>
        <p:spPr>
          <a:xfrm>
            <a:off x="0" y="-1219212"/>
            <a:ext cx="9144000" cy="7019178"/>
          </a:xfrm>
          <a:prstGeom prst="rect">
            <a:avLst/>
          </a:prstGeom>
          <a:noFill/>
          <a:ln>
            <a:noFill/>
          </a:ln>
        </p:spPr>
      </p:pic>
      <p:sp>
        <p:nvSpPr>
          <p:cNvPr id="340" name="Google Shape;340;p5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FF0000"/>
                </a:solidFill>
                <a:highlight>
                  <a:schemeClr val="accent2"/>
                </a:highlight>
                <a:latin typeface="Avenir"/>
                <a:ea typeface="Avenir"/>
                <a:cs typeface="Avenir"/>
                <a:sym typeface="Avenir"/>
              </a:rPr>
              <a:t>Why Do Treaties Matter?</a:t>
            </a:r>
            <a:endParaRPr sz="1200">
              <a:solidFill>
                <a:srgbClr val="FF0000"/>
              </a:solidFill>
              <a:highlight>
                <a:schemeClr val="accent2"/>
              </a:highlight>
              <a:latin typeface="Avenir"/>
              <a:ea typeface="Avenir"/>
              <a:cs typeface="Avenir"/>
              <a:sym typeface="Avenir"/>
            </a:endParaRPr>
          </a:p>
        </p:txBody>
      </p:sp>
      <p:sp>
        <p:nvSpPr>
          <p:cNvPr id="341" name="Google Shape;341;p53"/>
          <p:cNvSpPr txBox="1"/>
          <p:nvPr/>
        </p:nvSpPr>
        <p:spPr>
          <a:xfrm>
            <a:off x="4403600" y="4802075"/>
            <a:ext cx="4487100" cy="7161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 sz="1200">
                <a:latin typeface="Avenir"/>
                <a:ea typeface="Avenir"/>
                <a:cs typeface="Avenir"/>
                <a:sym typeface="Avenir"/>
              </a:rPr>
              <a:t>Credit: Great Lakes Indian Fish and Wildlife Commission</a:t>
            </a:r>
            <a:endParaRPr sz="1200">
              <a:latin typeface="Avenir"/>
              <a:ea typeface="Avenir"/>
              <a:cs typeface="Avenir"/>
              <a:sym typeface="Aveni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Google Shape;346;p5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What is Tribal Sovereignty?</a:t>
            </a:r>
            <a:r>
              <a:rPr lang="en" sz="1200">
                <a:latin typeface="Avenir"/>
                <a:ea typeface="Avenir"/>
                <a:cs typeface="Avenir"/>
                <a:sym typeface="Avenir"/>
              </a:rPr>
              <a:t> (3 min.)</a:t>
            </a:r>
            <a:endParaRPr sz="1200">
              <a:latin typeface="Avenir"/>
              <a:ea typeface="Avenir"/>
              <a:cs typeface="Avenir"/>
              <a:sym typeface="Avenir"/>
            </a:endParaRPr>
          </a:p>
        </p:txBody>
      </p:sp>
      <p:pic>
        <p:nvPicPr>
          <p:cNvPr id="347" name="Google Shape;347;p54" descr="Tribal sovereignty is a phrase we often hear, but what does it really mean? In this video created by Native Governance Center and the Minnesota Humanities Center, you'll learn about how Tribes exert their sovereignty to govern their citizens and why sovereignty matters. &#10;&#10;Original artwork by Marlena Myles. Voiceover by Leah Lemm. Animation and video production by callsign51." title="What is Tribal Sovereignty?">
            <a:hlinkClick r:id="rId3"/>
          </p:cNvPr>
          <p:cNvPicPr preferRelativeResize="0"/>
          <p:nvPr/>
        </p:nvPicPr>
        <p:blipFill>
          <a:blip r:embed="rId4">
            <a:alphaModFix/>
          </a:blip>
          <a:stretch>
            <a:fillRect/>
          </a:stretch>
        </p:blipFill>
        <p:spPr>
          <a:xfrm>
            <a:off x="1371600" y="1170125"/>
            <a:ext cx="6569575" cy="3695375"/>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5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Why Do Treaties Matter?</a:t>
            </a:r>
            <a:r>
              <a:rPr lang="en" sz="1200">
                <a:latin typeface="Avenir"/>
                <a:ea typeface="Avenir"/>
                <a:cs typeface="Avenir"/>
                <a:sym typeface="Avenir"/>
              </a:rPr>
              <a:t> (3 min.)</a:t>
            </a:r>
            <a:endParaRPr sz="1200">
              <a:latin typeface="Avenir"/>
              <a:ea typeface="Avenir"/>
              <a:cs typeface="Avenir"/>
              <a:sym typeface="Avenir"/>
            </a:endParaRPr>
          </a:p>
        </p:txBody>
      </p:sp>
      <p:pic>
        <p:nvPicPr>
          <p:cNvPr id="353" name="Google Shape;353;p55" descr="Why do treaties matter? Treaties are living documents that are still important for both Native and non-Native people and nations today. In this video created by Native Governance Center and the Minnesota Humanities Center, you'll learn about the treaty signing process, the types of rights that treaties affirm, and why treaties are still relevant now.  &#10;&#10;Original artwork by Marlena Myles. Voiceover by Leah Lemm. Animation and video production by callsign51." title="Why Do Treaties Matter?">
            <a:hlinkClick r:id="rId3"/>
          </p:cNvPr>
          <p:cNvPicPr preferRelativeResize="0"/>
          <p:nvPr/>
        </p:nvPicPr>
        <p:blipFill>
          <a:blip r:embed="rId4">
            <a:alphaModFix/>
          </a:blip>
          <a:stretch>
            <a:fillRect/>
          </a:stretch>
        </p:blipFill>
        <p:spPr>
          <a:xfrm>
            <a:off x="1408598" y="1170125"/>
            <a:ext cx="6569575" cy="3695388"/>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57"/>
        <p:cNvGrpSpPr/>
        <p:nvPr/>
      </p:nvGrpSpPr>
      <p:grpSpPr>
        <a:xfrm>
          <a:off x="0" y="0"/>
          <a:ext cx="0" cy="0"/>
          <a:chOff x="0" y="0"/>
          <a:chExt cx="0" cy="0"/>
        </a:xfrm>
      </p:grpSpPr>
      <p:sp>
        <p:nvSpPr>
          <p:cNvPr id="358" name="Google Shape;358;p5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Treaties with the Chippewa</a:t>
            </a:r>
            <a:r>
              <a:rPr lang="en" sz="1200">
                <a:latin typeface="Avenir"/>
                <a:ea typeface="Avenir"/>
                <a:cs typeface="Avenir"/>
                <a:sym typeface="Avenir"/>
              </a:rPr>
              <a:t> (15 min.)</a:t>
            </a:r>
            <a:endParaRPr sz="1200">
              <a:latin typeface="Avenir"/>
              <a:ea typeface="Avenir"/>
              <a:cs typeface="Avenir"/>
              <a:sym typeface="Avenir"/>
            </a:endParaRPr>
          </a:p>
        </p:txBody>
      </p:sp>
      <p:sp>
        <p:nvSpPr>
          <p:cNvPr id="359" name="Google Shape;359;p56"/>
          <p:cNvSpPr txBox="1">
            <a:spLocks noGrp="1"/>
          </p:cNvSpPr>
          <p:nvPr>
            <p:ph type="body" idx="1"/>
          </p:nvPr>
        </p:nvSpPr>
        <p:spPr>
          <a:xfrm>
            <a:off x="311700" y="1152475"/>
            <a:ext cx="5347200" cy="3416400"/>
          </a:xfrm>
          <a:prstGeom prst="rect">
            <a:avLst/>
          </a:prstGeom>
        </p:spPr>
        <p:txBody>
          <a:bodyPr spcFirstLastPara="1" wrap="square" lIns="91425" tIns="91425" rIns="91425" bIns="91425" anchor="t" anchorCtr="0">
            <a:noAutofit/>
          </a:bodyPr>
          <a:lstStyle/>
          <a:p>
            <a:pPr marL="457200" lvl="0" indent="-361950" algn="l" rtl="0">
              <a:spcBef>
                <a:spcPts val="0"/>
              </a:spcBef>
              <a:spcAft>
                <a:spcPts val="0"/>
              </a:spcAft>
              <a:buClr>
                <a:schemeClr val="dk1"/>
              </a:buClr>
              <a:buSzPts val="2100"/>
              <a:buFont typeface="Avenir"/>
              <a:buChar char="●"/>
            </a:pPr>
            <a:r>
              <a:rPr lang="en" sz="2100">
                <a:solidFill>
                  <a:schemeClr val="dk1"/>
                </a:solidFill>
                <a:latin typeface="Avenir"/>
                <a:ea typeface="Avenir"/>
                <a:cs typeface="Avenir"/>
                <a:sym typeface="Avenir"/>
              </a:rPr>
              <a:t>The Chippewa Treaties:</a:t>
            </a:r>
            <a:endParaRPr sz="2100">
              <a:solidFill>
                <a:schemeClr val="dk1"/>
              </a:solidFill>
              <a:latin typeface="Avenir"/>
              <a:ea typeface="Avenir"/>
              <a:cs typeface="Avenir"/>
              <a:sym typeface="Avenir"/>
            </a:endParaRPr>
          </a:p>
          <a:p>
            <a:pPr marL="914400" lvl="1" indent="-361950" algn="l" rtl="0">
              <a:spcBef>
                <a:spcPts val="0"/>
              </a:spcBef>
              <a:spcAft>
                <a:spcPts val="0"/>
              </a:spcAft>
              <a:buClr>
                <a:schemeClr val="dk1"/>
              </a:buClr>
              <a:buSzPts val="2100"/>
              <a:buFont typeface="Avenir"/>
              <a:buChar char="○"/>
            </a:pPr>
            <a:r>
              <a:rPr lang="en" sz="2100">
                <a:solidFill>
                  <a:schemeClr val="dk1"/>
                </a:solidFill>
                <a:latin typeface="Avenir"/>
                <a:ea typeface="Avenir"/>
                <a:cs typeface="Avenir"/>
                <a:sym typeface="Avenir"/>
              </a:rPr>
              <a:t>Take a few minutes to look back at the text of the 1837 and 1842 Treaties. Highlight lines that seem important to you.</a:t>
            </a:r>
            <a:endParaRPr sz="2100">
              <a:solidFill>
                <a:schemeClr val="dk1"/>
              </a:solidFill>
              <a:latin typeface="Avenir"/>
              <a:ea typeface="Avenir"/>
              <a:cs typeface="Avenir"/>
              <a:sym typeface="Avenir"/>
            </a:endParaRPr>
          </a:p>
        </p:txBody>
      </p:sp>
      <p:pic>
        <p:nvPicPr>
          <p:cNvPr id="360" name="Google Shape;360;p56"/>
          <p:cNvPicPr preferRelativeResize="0"/>
          <p:nvPr/>
        </p:nvPicPr>
        <p:blipFill rotWithShape="1">
          <a:blip r:embed="rId3">
            <a:alphaModFix/>
          </a:blip>
          <a:srcRect l="12778" b="8349"/>
          <a:stretch/>
        </p:blipFill>
        <p:spPr>
          <a:xfrm>
            <a:off x="5821738" y="0"/>
            <a:ext cx="3322260" cy="5143501"/>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64"/>
        <p:cNvGrpSpPr/>
        <p:nvPr/>
      </p:nvGrpSpPr>
      <p:grpSpPr>
        <a:xfrm>
          <a:off x="0" y="0"/>
          <a:ext cx="0" cy="0"/>
          <a:chOff x="0" y="0"/>
          <a:chExt cx="0" cy="0"/>
        </a:xfrm>
      </p:grpSpPr>
      <p:sp>
        <p:nvSpPr>
          <p:cNvPr id="365" name="Google Shape;365;p5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Treaties with the Chippewa</a:t>
            </a:r>
            <a:r>
              <a:rPr lang="en" sz="1200">
                <a:latin typeface="Avenir"/>
                <a:ea typeface="Avenir"/>
                <a:cs typeface="Avenir"/>
                <a:sym typeface="Avenir"/>
              </a:rPr>
              <a:t> (15 min.)</a:t>
            </a:r>
            <a:endParaRPr sz="1200">
              <a:latin typeface="Avenir"/>
              <a:ea typeface="Avenir"/>
              <a:cs typeface="Avenir"/>
              <a:sym typeface="Avenir"/>
            </a:endParaRPr>
          </a:p>
        </p:txBody>
      </p:sp>
      <p:sp>
        <p:nvSpPr>
          <p:cNvPr id="366" name="Google Shape;366;p57"/>
          <p:cNvSpPr txBox="1">
            <a:spLocks noGrp="1"/>
          </p:cNvSpPr>
          <p:nvPr>
            <p:ph type="body" idx="1"/>
          </p:nvPr>
        </p:nvSpPr>
        <p:spPr>
          <a:xfrm>
            <a:off x="311700" y="1152475"/>
            <a:ext cx="5347200" cy="3416400"/>
          </a:xfrm>
          <a:prstGeom prst="rect">
            <a:avLst/>
          </a:prstGeom>
        </p:spPr>
        <p:txBody>
          <a:bodyPr spcFirstLastPara="1" wrap="square" lIns="91425" tIns="91425" rIns="91425" bIns="91425" anchor="t" anchorCtr="0">
            <a:noAutofit/>
          </a:bodyPr>
          <a:lstStyle/>
          <a:p>
            <a:pPr marL="457200" lvl="0" indent="-361950" algn="l" rtl="0">
              <a:spcBef>
                <a:spcPts val="0"/>
              </a:spcBef>
              <a:spcAft>
                <a:spcPts val="0"/>
              </a:spcAft>
              <a:buSzPts val="2100"/>
              <a:buFont typeface="Avenir"/>
              <a:buChar char="●"/>
            </a:pPr>
            <a:r>
              <a:rPr lang="en" sz="2100">
                <a:latin typeface="Avenir"/>
                <a:ea typeface="Avenir"/>
                <a:cs typeface="Avenir"/>
                <a:sym typeface="Avenir"/>
              </a:rPr>
              <a:t>The Chippewa Treaties:</a:t>
            </a:r>
            <a:endParaRPr sz="2100">
              <a:latin typeface="Avenir"/>
              <a:ea typeface="Avenir"/>
              <a:cs typeface="Avenir"/>
              <a:sym typeface="Avenir"/>
            </a:endParaRPr>
          </a:p>
          <a:p>
            <a:pPr marL="914400" lvl="1" indent="-361950" algn="l" rtl="0">
              <a:spcBef>
                <a:spcPts val="0"/>
              </a:spcBef>
              <a:spcAft>
                <a:spcPts val="0"/>
              </a:spcAft>
              <a:buSzPts val="2100"/>
              <a:buFont typeface="Avenir"/>
              <a:buChar char="○"/>
            </a:pPr>
            <a:r>
              <a:rPr lang="en" sz="2100">
                <a:latin typeface="Avenir"/>
                <a:ea typeface="Avenir"/>
                <a:cs typeface="Avenir"/>
                <a:sym typeface="Avenir"/>
              </a:rPr>
              <a:t>Take a few minutes to look back at the text of the 1837 and 1842 Treaties. Highlight lines that seem important to you.</a:t>
            </a:r>
            <a:endParaRPr sz="2100">
              <a:latin typeface="Avenir"/>
              <a:ea typeface="Avenir"/>
              <a:cs typeface="Avenir"/>
              <a:sym typeface="Avenir"/>
            </a:endParaRPr>
          </a:p>
          <a:p>
            <a:pPr marL="914400" lvl="1" indent="-361950" algn="l" rtl="0">
              <a:spcBef>
                <a:spcPts val="0"/>
              </a:spcBef>
              <a:spcAft>
                <a:spcPts val="0"/>
              </a:spcAft>
              <a:buClr>
                <a:schemeClr val="dk1"/>
              </a:buClr>
              <a:buSzPts val="2100"/>
              <a:buFont typeface="Avenir"/>
              <a:buChar char="○"/>
            </a:pPr>
            <a:r>
              <a:rPr lang="en" sz="2100">
                <a:solidFill>
                  <a:schemeClr val="dk1"/>
                </a:solidFill>
                <a:latin typeface="Avenir"/>
                <a:ea typeface="Avenir"/>
                <a:cs typeface="Avenir"/>
                <a:sym typeface="Avenir"/>
              </a:rPr>
              <a:t>As a large group at the board, try to gloss the texts</a:t>
            </a:r>
            <a:endParaRPr sz="2100">
              <a:solidFill>
                <a:schemeClr val="dk1"/>
              </a:solidFill>
              <a:latin typeface="Avenir"/>
              <a:ea typeface="Avenir"/>
              <a:cs typeface="Avenir"/>
              <a:sym typeface="Avenir"/>
            </a:endParaRPr>
          </a:p>
        </p:txBody>
      </p:sp>
      <p:pic>
        <p:nvPicPr>
          <p:cNvPr id="367" name="Google Shape;367;p57"/>
          <p:cNvPicPr preferRelativeResize="0"/>
          <p:nvPr/>
        </p:nvPicPr>
        <p:blipFill rotWithShape="1">
          <a:blip r:embed="rId3">
            <a:alphaModFix/>
          </a:blip>
          <a:srcRect l="12778" b="8349"/>
          <a:stretch/>
        </p:blipFill>
        <p:spPr>
          <a:xfrm>
            <a:off x="5821738" y="0"/>
            <a:ext cx="3322260" cy="5143501"/>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p5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Treaties with the Chippewa</a:t>
            </a:r>
            <a:r>
              <a:rPr lang="en" sz="1200">
                <a:latin typeface="Avenir"/>
                <a:ea typeface="Avenir"/>
                <a:cs typeface="Avenir"/>
                <a:sym typeface="Avenir"/>
              </a:rPr>
              <a:t> (15 min.)</a:t>
            </a:r>
            <a:endParaRPr sz="1200">
              <a:latin typeface="Avenir"/>
              <a:ea typeface="Avenir"/>
              <a:cs typeface="Avenir"/>
              <a:sym typeface="Avenir"/>
            </a:endParaRPr>
          </a:p>
        </p:txBody>
      </p:sp>
      <p:sp>
        <p:nvSpPr>
          <p:cNvPr id="373" name="Google Shape;373;p58"/>
          <p:cNvSpPr txBox="1">
            <a:spLocks noGrp="1"/>
          </p:cNvSpPr>
          <p:nvPr>
            <p:ph type="body" idx="1"/>
          </p:nvPr>
        </p:nvSpPr>
        <p:spPr>
          <a:xfrm>
            <a:off x="311700" y="1152475"/>
            <a:ext cx="5347200" cy="3416400"/>
          </a:xfrm>
          <a:prstGeom prst="rect">
            <a:avLst/>
          </a:prstGeom>
        </p:spPr>
        <p:txBody>
          <a:bodyPr spcFirstLastPara="1" wrap="square" lIns="91425" tIns="91425" rIns="91425" bIns="91425" anchor="t" anchorCtr="0">
            <a:noAutofit/>
          </a:bodyPr>
          <a:lstStyle/>
          <a:p>
            <a:pPr marL="457200" lvl="0" indent="-361950" algn="l" rtl="0">
              <a:spcBef>
                <a:spcPts val="0"/>
              </a:spcBef>
              <a:spcAft>
                <a:spcPts val="0"/>
              </a:spcAft>
              <a:buSzPts val="2100"/>
              <a:buFont typeface="Avenir"/>
              <a:buChar char="●"/>
            </a:pPr>
            <a:r>
              <a:rPr lang="en" sz="2100">
                <a:latin typeface="Avenir"/>
                <a:ea typeface="Avenir"/>
                <a:cs typeface="Avenir"/>
                <a:sym typeface="Avenir"/>
              </a:rPr>
              <a:t>The Chippewa Treaties:</a:t>
            </a:r>
            <a:endParaRPr sz="2100">
              <a:latin typeface="Avenir"/>
              <a:ea typeface="Avenir"/>
              <a:cs typeface="Avenir"/>
              <a:sym typeface="Avenir"/>
            </a:endParaRPr>
          </a:p>
          <a:p>
            <a:pPr marL="914400" lvl="1" indent="-361950" algn="l" rtl="0">
              <a:spcBef>
                <a:spcPts val="0"/>
              </a:spcBef>
              <a:spcAft>
                <a:spcPts val="0"/>
              </a:spcAft>
              <a:buSzPts val="2100"/>
              <a:buFont typeface="Avenir"/>
              <a:buChar char="○"/>
            </a:pPr>
            <a:r>
              <a:rPr lang="en" sz="2100">
                <a:latin typeface="Avenir"/>
                <a:ea typeface="Avenir"/>
                <a:cs typeface="Avenir"/>
                <a:sym typeface="Avenir"/>
              </a:rPr>
              <a:t>Take a few minutes to look back at the text of the 1837 and 1842 Treaties. Highlight lines that seem important to you.</a:t>
            </a:r>
            <a:endParaRPr sz="2100">
              <a:latin typeface="Avenir"/>
              <a:ea typeface="Avenir"/>
              <a:cs typeface="Avenir"/>
              <a:sym typeface="Avenir"/>
            </a:endParaRPr>
          </a:p>
          <a:p>
            <a:pPr marL="914400" lvl="1" indent="-361950" algn="l" rtl="0">
              <a:spcBef>
                <a:spcPts val="0"/>
              </a:spcBef>
              <a:spcAft>
                <a:spcPts val="0"/>
              </a:spcAft>
              <a:buSzPts val="2100"/>
              <a:buFont typeface="Avenir"/>
              <a:buChar char="○"/>
            </a:pPr>
            <a:r>
              <a:rPr lang="en" sz="2100">
                <a:latin typeface="Avenir"/>
                <a:ea typeface="Avenir"/>
                <a:cs typeface="Avenir"/>
                <a:sym typeface="Avenir"/>
              </a:rPr>
              <a:t>As a large group at the board, try to gloss the texts</a:t>
            </a:r>
            <a:endParaRPr sz="2100">
              <a:latin typeface="Avenir"/>
              <a:ea typeface="Avenir"/>
              <a:cs typeface="Avenir"/>
              <a:sym typeface="Avenir"/>
            </a:endParaRPr>
          </a:p>
          <a:p>
            <a:pPr marL="914400" lvl="1" indent="-361950" algn="l" rtl="0">
              <a:spcBef>
                <a:spcPts val="0"/>
              </a:spcBef>
              <a:spcAft>
                <a:spcPts val="0"/>
              </a:spcAft>
              <a:buClr>
                <a:schemeClr val="dk1"/>
              </a:buClr>
              <a:buSzPts val="2100"/>
              <a:buFont typeface="Avenir"/>
              <a:buChar char="○"/>
            </a:pPr>
            <a:r>
              <a:rPr lang="en" sz="2100">
                <a:solidFill>
                  <a:schemeClr val="dk1"/>
                </a:solidFill>
                <a:latin typeface="Avenir"/>
                <a:ea typeface="Avenir"/>
                <a:cs typeface="Avenir"/>
                <a:sym typeface="Avenir"/>
              </a:rPr>
              <a:t>Why do they matter for understanding logging, dams, land seizures, river access, fishing?</a:t>
            </a:r>
            <a:endParaRPr sz="2100">
              <a:solidFill>
                <a:schemeClr val="dk1"/>
              </a:solidFill>
              <a:latin typeface="Avenir"/>
              <a:ea typeface="Avenir"/>
              <a:cs typeface="Avenir"/>
              <a:sym typeface="Avenir"/>
            </a:endParaRPr>
          </a:p>
        </p:txBody>
      </p:sp>
      <p:pic>
        <p:nvPicPr>
          <p:cNvPr id="374" name="Google Shape;374;p58"/>
          <p:cNvPicPr preferRelativeResize="0"/>
          <p:nvPr/>
        </p:nvPicPr>
        <p:blipFill rotWithShape="1">
          <a:blip r:embed="rId3">
            <a:alphaModFix/>
          </a:blip>
          <a:srcRect l="12778" b="8349"/>
          <a:stretch/>
        </p:blipFill>
        <p:spPr>
          <a:xfrm>
            <a:off x="5821738" y="0"/>
            <a:ext cx="3322260" cy="5143501"/>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5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Treaties with the Chippewa</a:t>
            </a:r>
            <a:r>
              <a:rPr lang="en" sz="1200">
                <a:latin typeface="Avenir"/>
                <a:ea typeface="Avenir"/>
                <a:cs typeface="Avenir"/>
                <a:sym typeface="Avenir"/>
              </a:rPr>
              <a:t> (15 min.)</a:t>
            </a:r>
            <a:endParaRPr sz="1200">
              <a:latin typeface="Avenir"/>
              <a:ea typeface="Avenir"/>
              <a:cs typeface="Avenir"/>
              <a:sym typeface="Avenir"/>
            </a:endParaRPr>
          </a:p>
        </p:txBody>
      </p:sp>
      <p:sp>
        <p:nvSpPr>
          <p:cNvPr id="380" name="Google Shape;380;p59"/>
          <p:cNvSpPr txBox="1">
            <a:spLocks noGrp="1"/>
          </p:cNvSpPr>
          <p:nvPr>
            <p:ph type="body" idx="1"/>
          </p:nvPr>
        </p:nvSpPr>
        <p:spPr>
          <a:xfrm>
            <a:off x="311700" y="1457275"/>
            <a:ext cx="5347200" cy="3416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4000">
                <a:solidFill>
                  <a:schemeClr val="accent4"/>
                </a:solidFill>
                <a:latin typeface="Avenir"/>
                <a:ea typeface="Avenir"/>
                <a:cs typeface="Avenir"/>
                <a:sym typeface="Avenir"/>
              </a:rPr>
              <a:t>What were these treaties supposed to protect?</a:t>
            </a:r>
            <a:endParaRPr sz="4000">
              <a:solidFill>
                <a:schemeClr val="accent4"/>
              </a:solidFill>
              <a:latin typeface="Avenir"/>
              <a:ea typeface="Avenir"/>
              <a:cs typeface="Avenir"/>
              <a:sym typeface="Avenir"/>
            </a:endParaRPr>
          </a:p>
          <a:p>
            <a:pPr marL="0" lvl="0" indent="0" algn="l" rtl="0">
              <a:spcBef>
                <a:spcPts val="0"/>
              </a:spcBef>
              <a:spcAft>
                <a:spcPts val="0"/>
              </a:spcAft>
              <a:buNone/>
            </a:pPr>
            <a:r>
              <a:rPr lang="en" sz="4000">
                <a:solidFill>
                  <a:schemeClr val="accent4"/>
                </a:solidFill>
                <a:latin typeface="Avenir"/>
                <a:ea typeface="Avenir"/>
                <a:cs typeface="Avenir"/>
                <a:sym typeface="Avenir"/>
              </a:rPr>
              <a:t>Where have they failed?</a:t>
            </a:r>
            <a:endParaRPr sz="4000">
              <a:solidFill>
                <a:schemeClr val="accent4"/>
              </a:solidFill>
              <a:latin typeface="Avenir"/>
              <a:ea typeface="Avenir"/>
              <a:cs typeface="Avenir"/>
              <a:sym typeface="Avenir"/>
            </a:endParaRPr>
          </a:p>
        </p:txBody>
      </p:sp>
      <p:pic>
        <p:nvPicPr>
          <p:cNvPr id="381" name="Google Shape;381;p59"/>
          <p:cNvPicPr preferRelativeResize="0"/>
          <p:nvPr/>
        </p:nvPicPr>
        <p:blipFill rotWithShape="1">
          <a:blip r:embed="rId3">
            <a:alphaModFix/>
          </a:blip>
          <a:srcRect l="12778" b="8349"/>
          <a:stretch/>
        </p:blipFill>
        <p:spPr>
          <a:xfrm>
            <a:off x="5821738" y="0"/>
            <a:ext cx="3322260" cy="5143501"/>
          </a:xfrm>
          <a:prstGeom prst="rect">
            <a:avLst/>
          </a:prstGeom>
          <a:noFill/>
          <a:ln>
            <a:noFill/>
          </a:ln>
        </p:spPr>
      </p:pic>
      <p:sp>
        <p:nvSpPr>
          <p:cNvPr id="382" name="Google Shape;382;p59"/>
          <p:cNvSpPr txBox="1"/>
          <p:nvPr/>
        </p:nvSpPr>
        <p:spPr>
          <a:xfrm>
            <a:off x="1229200" y="1766225"/>
            <a:ext cx="6873900" cy="8019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lt2"/>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86"/>
        <p:cNvGrpSpPr/>
        <p:nvPr/>
      </p:nvGrpSpPr>
      <p:grpSpPr>
        <a:xfrm>
          <a:off x="0" y="0"/>
          <a:ext cx="0" cy="0"/>
          <a:chOff x="0" y="0"/>
          <a:chExt cx="0" cy="0"/>
        </a:xfrm>
      </p:grpSpPr>
      <p:sp>
        <p:nvSpPr>
          <p:cNvPr id="387" name="Google Shape;387;p6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Fighting for Treaty Rights in the Great Lakes</a:t>
            </a:r>
            <a:r>
              <a:rPr lang="en" sz="1200">
                <a:latin typeface="Avenir"/>
                <a:ea typeface="Avenir"/>
                <a:cs typeface="Avenir"/>
                <a:sym typeface="Avenir"/>
              </a:rPr>
              <a:t> (5 min.)</a:t>
            </a:r>
            <a:endParaRPr sz="1200">
              <a:latin typeface="Avenir"/>
              <a:ea typeface="Avenir"/>
              <a:cs typeface="Avenir"/>
              <a:sym typeface="Avenir"/>
            </a:endParaRPr>
          </a:p>
        </p:txBody>
      </p:sp>
      <p:pic>
        <p:nvPicPr>
          <p:cNvPr id="388" name="Google Shape;388;p60" descr="GLIFWC is pleased to present the first of a series of short videos called “Ogichidaa Storytellers.” This first video entitled “Crossing the Line” highlights Lac Courte Oreilles' very own Mike and Fred Tribble and the struggle for Anishinaabeg to retain treaty reserved harvesting rights throughout the ceded territory.&#10;&#10;Credits:&#10;Director and Producer: Finn Ryan&#10;Associate Producer: Dylan Jennings, Charlie Rasmussen&#10;Director of Photography: Lukas Korver, Hunter Hampton, Dusan Harminc&#10;&#10;Special Thanks:&#10;Mike Tribble&#10;Fred Tribble&#10;Jason Bisonette&#10;GLIFWC Wardens&#10;Lac Courte Oreilles Band of Lake Superior Chippewa" title="Crossing the Line: Tribble Brothers">
            <a:hlinkClick r:id="rId3"/>
          </p:cNvPr>
          <p:cNvPicPr preferRelativeResize="0"/>
          <p:nvPr/>
        </p:nvPicPr>
        <p:blipFill>
          <a:blip r:embed="rId4">
            <a:alphaModFix/>
          </a:blip>
          <a:stretch>
            <a:fillRect/>
          </a:stretch>
        </p:blipFill>
        <p:spPr>
          <a:xfrm>
            <a:off x="1465500" y="1237150"/>
            <a:ext cx="6244500" cy="351252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6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Fighting for Treaty Rights in the Great Lakes</a:t>
            </a:r>
            <a:r>
              <a:rPr lang="en" sz="1200">
                <a:latin typeface="Avenir"/>
                <a:ea typeface="Avenir"/>
                <a:cs typeface="Avenir"/>
                <a:sym typeface="Avenir"/>
              </a:rPr>
              <a:t> (4 min.)</a:t>
            </a:r>
            <a:endParaRPr sz="1200">
              <a:latin typeface="Avenir"/>
              <a:ea typeface="Avenir"/>
              <a:cs typeface="Avenir"/>
              <a:sym typeface="Avenir"/>
            </a:endParaRPr>
          </a:p>
        </p:txBody>
      </p:sp>
      <p:pic>
        <p:nvPicPr>
          <p:cNvPr id="394" name="Google Shape;394;p61">
            <a:hlinkClick r:id="rId3"/>
          </p:cNvPr>
          <p:cNvPicPr preferRelativeResize="0"/>
          <p:nvPr/>
        </p:nvPicPr>
        <p:blipFill>
          <a:blip r:embed="rId4">
            <a:alphaModFix/>
          </a:blip>
          <a:stretch>
            <a:fillRect/>
          </a:stretch>
        </p:blipFill>
        <p:spPr>
          <a:xfrm>
            <a:off x="1314600" y="1165991"/>
            <a:ext cx="6439674" cy="3598926"/>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p6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Pulling the Threads Together</a:t>
            </a:r>
            <a:r>
              <a:rPr lang="en" sz="1200">
                <a:latin typeface="Avenir"/>
                <a:ea typeface="Avenir"/>
                <a:cs typeface="Avenir"/>
                <a:sym typeface="Avenir"/>
              </a:rPr>
              <a:t> (8 min.)</a:t>
            </a:r>
            <a:endParaRPr sz="1200">
              <a:latin typeface="Avenir"/>
              <a:ea typeface="Avenir"/>
              <a:cs typeface="Avenir"/>
              <a:sym typeface="Avenir"/>
            </a:endParaRPr>
          </a:p>
        </p:txBody>
      </p:sp>
      <p:sp>
        <p:nvSpPr>
          <p:cNvPr id="400" name="Google Shape;400;p62"/>
          <p:cNvSpPr txBox="1">
            <a:spLocks noGrp="1"/>
          </p:cNvSpPr>
          <p:nvPr>
            <p:ph type="body" idx="1"/>
          </p:nvPr>
        </p:nvSpPr>
        <p:spPr>
          <a:xfrm>
            <a:off x="311700" y="1228675"/>
            <a:ext cx="8328300" cy="34164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chemeClr val="dk1"/>
              </a:buClr>
              <a:buSzPts val="2400"/>
              <a:buFont typeface="Avenir"/>
              <a:buChar char="●"/>
            </a:pPr>
            <a:r>
              <a:rPr lang="en" sz="2400">
                <a:solidFill>
                  <a:schemeClr val="dk1"/>
                </a:solidFill>
                <a:latin typeface="Avenir"/>
                <a:ea typeface="Avenir"/>
                <a:cs typeface="Avenir"/>
                <a:sym typeface="Avenir"/>
              </a:rPr>
              <a:t>Students individually take some time to write some reflections on the question: </a:t>
            </a:r>
            <a:r>
              <a:rPr lang="en" sz="2400">
                <a:solidFill>
                  <a:schemeClr val="accent4"/>
                </a:solidFill>
                <a:latin typeface="Avenir"/>
                <a:ea typeface="Avenir"/>
                <a:cs typeface="Avenir"/>
                <a:sym typeface="Avenir"/>
              </a:rPr>
              <a:t>what has it taken to fight for guaranteed Treaty rights in Wisconsin and across the Great Lakes?</a:t>
            </a:r>
            <a:endParaRPr sz="2400">
              <a:solidFill>
                <a:schemeClr val="accent4"/>
              </a:solidFill>
              <a:latin typeface="Avenir"/>
              <a:ea typeface="Avenir"/>
              <a:cs typeface="Avenir"/>
              <a:sym typeface="Avenir"/>
            </a:endParaRPr>
          </a:p>
          <a:p>
            <a:pPr marL="457200" lvl="0" indent="-381000" algn="l" rtl="0">
              <a:spcBef>
                <a:spcPts val="0"/>
              </a:spcBef>
              <a:spcAft>
                <a:spcPts val="0"/>
              </a:spcAft>
              <a:buClr>
                <a:schemeClr val="dk1"/>
              </a:buClr>
              <a:buSzPts val="2400"/>
              <a:buFont typeface="Avenir"/>
              <a:buChar char="●"/>
            </a:pPr>
            <a:r>
              <a:rPr lang="en" sz="2400">
                <a:solidFill>
                  <a:schemeClr val="dk1"/>
                </a:solidFill>
                <a:latin typeface="Avenir"/>
                <a:ea typeface="Avenir"/>
                <a:cs typeface="Avenir"/>
                <a:sym typeface="Avenir"/>
              </a:rPr>
              <a:t>Come back to the large group to offer final reflections</a:t>
            </a:r>
            <a:endParaRPr sz="2400">
              <a:solidFill>
                <a:schemeClr val="dk1"/>
              </a:solidFill>
              <a:latin typeface="Avenir"/>
              <a:ea typeface="Avenir"/>
              <a:cs typeface="Avenir"/>
              <a:sym typeface="Aveni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p6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Homework for next time</a:t>
            </a:r>
            <a:r>
              <a:rPr lang="en" sz="1200">
                <a:latin typeface="Avenir"/>
                <a:ea typeface="Avenir"/>
                <a:cs typeface="Avenir"/>
                <a:sym typeface="Avenir"/>
              </a:rPr>
              <a:t> (2 m.)</a:t>
            </a:r>
            <a:endParaRPr sz="1200">
              <a:latin typeface="Avenir"/>
              <a:ea typeface="Avenir"/>
              <a:cs typeface="Avenir"/>
              <a:sym typeface="Avenir"/>
            </a:endParaRPr>
          </a:p>
        </p:txBody>
      </p:sp>
      <p:sp>
        <p:nvSpPr>
          <p:cNvPr id="406" name="Google Shape;406;p63"/>
          <p:cNvSpPr txBox="1">
            <a:spLocks noGrp="1"/>
          </p:cNvSpPr>
          <p:nvPr>
            <p:ph type="body" idx="1"/>
          </p:nvPr>
        </p:nvSpPr>
        <p:spPr>
          <a:xfrm>
            <a:off x="311700" y="1152475"/>
            <a:ext cx="8328300" cy="3416400"/>
          </a:xfrm>
          <a:prstGeom prst="rect">
            <a:avLst/>
          </a:prstGeom>
        </p:spPr>
        <p:txBody>
          <a:bodyPr spcFirstLastPara="1" wrap="square" lIns="91425" tIns="91425" rIns="91425" bIns="91425" anchor="t" anchorCtr="0">
            <a:noAutofit/>
          </a:bodyPr>
          <a:lstStyle/>
          <a:p>
            <a:pPr marL="457200" lvl="0" indent="-330200" algn="l" rtl="0">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Review:</a:t>
            </a:r>
            <a:endParaRPr sz="1600">
              <a:solidFill>
                <a:schemeClr val="dk1"/>
              </a:solidFill>
              <a:latin typeface="Avenir"/>
              <a:ea typeface="Avenir"/>
              <a:cs typeface="Avenir"/>
              <a:sym typeface="Avenir"/>
            </a:endParaRPr>
          </a:p>
          <a:p>
            <a:pPr marL="914400" lvl="1" indent="-330200" algn="l" rtl="0">
              <a:spcBef>
                <a:spcPts val="0"/>
              </a:spcBef>
              <a:spcAft>
                <a:spcPts val="0"/>
              </a:spcAft>
              <a:buClr>
                <a:schemeClr val="dk1"/>
              </a:buClr>
              <a:buSzPts val="1600"/>
              <a:buFont typeface="Avenir"/>
              <a:buChar char="○"/>
            </a:pPr>
            <a:r>
              <a:rPr lang="en" sz="1600" u="sng">
                <a:solidFill>
                  <a:schemeClr val="hlink"/>
                </a:solidFill>
                <a:latin typeface="Avenir"/>
                <a:ea typeface="Avenir"/>
                <a:cs typeface="Avenir"/>
                <a:sym typeface="Avenir"/>
                <a:hlinkClick r:id="rId3"/>
              </a:rPr>
              <a:t>1836 Treaty of Washington</a:t>
            </a:r>
            <a:endParaRPr sz="1600">
              <a:solidFill>
                <a:schemeClr val="dk1"/>
              </a:solidFill>
              <a:latin typeface="Avenir"/>
              <a:ea typeface="Avenir"/>
              <a:cs typeface="Avenir"/>
              <a:sym typeface="Avenir"/>
            </a:endParaRPr>
          </a:p>
          <a:p>
            <a:pPr marL="914400" lvl="1" indent="-330200" algn="l" rtl="0">
              <a:spcBef>
                <a:spcPts val="0"/>
              </a:spcBef>
              <a:spcAft>
                <a:spcPts val="0"/>
              </a:spcAft>
              <a:buClr>
                <a:schemeClr val="dk1"/>
              </a:buClr>
              <a:buSzPts val="1600"/>
              <a:buFont typeface="Avenir"/>
              <a:buChar char="○"/>
            </a:pPr>
            <a:r>
              <a:rPr lang="en" sz="1600" u="sng">
                <a:solidFill>
                  <a:schemeClr val="hlink"/>
                </a:solidFill>
                <a:latin typeface="Avenir"/>
                <a:ea typeface="Avenir"/>
                <a:cs typeface="Avenir"/>
                <a:sym typeface="Avenir"/>
                <a:hlinkClick r:id="rId4"/>
              </a:rPr>
              <a:t>2007 Inland Consent Decree (FAQ)</a:t>
            </a:r>
            <a:endParaRPr sz="1600">
              <a:solidFill>
                <a:schemeClr val="dk1"/>
              </a:solidFill>
              <a:latin typeface="Avenir"/>
              <a:ea typeface="Avenir"/>
              <a:cs typeface="Avenir"/>
              <a:sym typeface="Avenir"/>
            </a:endParaRPr>
          </a:p>
          <a:p>
            <a:pPr marL="457200" lvl="0" indent="-330200" algn="l" rtl="0">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Read:</a:t>
            </a:r>
            <a:endParaRPr sz="1600">
              <a:solidFill>
                <a:schemeClr val="dk1"/>
              </a:solidFill>
              <a:latin typeface="Avenir"/>
              <a:ea typeface="Avenir"/>
              <a:cs typeface="Avenir"/>
              <a:sym typeface="Avenir"/>
            </a:endParaRPr>
          </a:p>
          <a:p>
            <a:pPr marL="914400" lvl="1" indent="-330200" algn="l" rtl="0">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Fox, C. A., Reo, N. J., Fessell, B., &amp; Dituri, F. (2022). "</a:t>
            </a:r>
            <a:r>
              <a:rPr lang="en" sz="1600" u="sng">
                <a:solidFill>
                  <a:schemeClr val="accent5"/>
                </a:solidFill>
                <a:latin typeface="Avenir"/>
                <a:ea typeface="Avenir"/>
                <a:cs typeface="Avenir"/>
                <a:sym typeface="Avenir"/>
                <a:hlinkClick r:id="rId5">
                  <a:extLst>
                    <a:ext uri="{A12FA001-AC4F-418D-AE19-62706E023703}">
                      <ahyp:hlinkClr xmlns:ahyp="http://schemas.microsoft.com/office/drawing/2018/hyperlinkcolor" val="tx"/>
                    </a:ext>
                  </a:extLst>
                </a:hlinkClick>
              </a:rPr>
              <a:t>Native American tribes and dam removal: restoring the Ottaway, Penobscot and Elwha Rivers</a:t>
            </a:r>
            <a:r>
              <a:rPr lang="en" sz="1600">
                <a:solidFill>
                  <a:schemeClr val="dk1"/>
                </a:solidFill>
                <a:latin typeface="Avenir"/>
                <a:ea typeface="Avenir"/>
                <a:cs typeface="Avenir"/>
                <a:sym typeface="Avenir"/>
              </a:rPr>
              <a:t>." </a:t>
            </a:r>
            <a:r>
              <a:rPr lang="en" sz="1600" i="1">
                <a:solidFill>
                  <a:schemeClr val="dk1"/>
                </a:solidFill>
                <a:latin typeface="Avenir"/>
                <a:ea typeface="Avenir"/>
                <a:cs typeface="Avenir"/>
                <a:sym typeface="Avenir"/>
              </a:rPr>
              <a:t>Water Alternatives</a:t>
            </a:r>
            <a:r>
              <a:rPr lang="en" sz="1600">
                <a:solidFill>
                  <a:schemeClr val="dk1"/>
                </a:solidFill>
                <a:latin typeface="Avenir"/>
                <a:ea typeface="Avenir"/>
                <a:cs typeface="Avenir"/>
                <a:sym typeface="Avenir"/>
              </a:rPr>
              <a:t>, 15(1), 31-55.</a:t>
            </a:r>
            <a:endParaRPr sz="1600">
              <a:solidFill>
                <a:schemeClr val="dk1"/>
              </a:solidFill>
              <a:latin typeface="Avenir"/>
              <a:ea typeface="Avenir"/>
              <a:cs typeface="Avenir"/>
              <a:sym typeface="Avenir"/>
            </a:endParaRPr>
          </a:p>
          <a:p>
            <a:pPr marL="914400" lvl="1" indent="-330200" algn="l" rtl="0">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Gottschalk, C. and Holtgren, J. M. (forthcoming)."The Island that Isn't an Island" in </a:t>
            </a:r>
            <a:r>
              <a:rPr lang="en" sz="1600" i="1">
                <a:solidFill>
                  <a:schemeClr val="dk1"/>
                </a:solidFill>
                <a:latin typeface="Avenir"/>
                <a:ea typeface="Avenir"/>
                <a:cs typeface="Avenir"/>
                <a:sym typeface="Avenir"/>
              </a:rPr>
              <a:t>Rivers on the Move</a:t>
            </a:r>
            <a:r>
              <a:rPr lang="en" sz="1600">
                <a:solidFill>
                  <a:schemeClr val="dk1"/>
                </a:solidFill>
                <a:latin typeface="Avenir"/>
                <a:ea typeface="Avenir"/>
                <a:cs typeface="Avenir"/>
                <a:sym typeface="Avenir"/>
              </a:rPr>
              <a:t>, ed. Demuth, Healey, Parrinello, Smith, Duke University Press.</a:t>
            </a:r>
            <a:endParaRPr sz="1600">
              <a:solidFill>
                <a:schemeClr val="dk1"/>
              </a:solidFill>
              <a:latin typeface="Avenir"/>
              <a:ea typeface="Avenir"/>
              <a:cs typeface="Avenir"/>
              <a:sym typeface="Avenir"/>
            </a:endParaRPr>
          </a:p>
          <a:p>
            <a:pPr marL="457200" lvl="0" indent="-330200" algn="l" rtl="0">
              <a:spcBef>
                <a:spcPts val="0"/>
              </a:spcBef>
              <a:spcAft>
                <a:spcPts val="0"/>
              </a:spcAft>
              <a:buClr>
                <a:schemeClr val="dk1"/>
              </a:buClr>
              <a:buSzPts val="1600"/>
              <a:buFont typeface="Avenir"/>
              <a:buChar char="●"/>
            </a:pPr>
            <a:r>
              <a:rPr lang="en" sz="1600" b="1">
                <a:solidFill>
                  <a:schemeClr val="dk1"/>
                </a:solidFill>
                <a:latin typeface="Avenir"/>
                <a:ea typeface="Avenir"/>
                <a:cs typeface="Avenir"/>
                <a:sym typeface="Avenir"/>
              </a:rPr>
              <a:t>Write</a:t>
            </a:r>
            <a:r>
              <a:rPr lang="en" sz="1600">
                <a:solidFill>
                  <a:schemeClr val="dk1"/>
                </a:solidFill>
                <a:latin typeface="Avenir"/>
                <a:ea typeface="Avenir"/>
                <a:cs typeface="Avenir"/>
                <a:sym typeface="Avenir"/>
              </a:rPr>
              <a:t>:</a:t>
            </a:r>
            <a:endParaRPr sz="1600">
              <a:solidFill>
                <a:schemeClr val="dk1"/>
              </a:solidFill>
              <a:latin typeface="Avenir"/>
              <a:ea typeface="Avenir"/>
              <a:cs typeface="Avenir"/>
              <a:sym typeface="Avenir"/>
            </a:endParaRPr>
          </a:p>
          <a:p>
            <a:pPr marL="914400" lvl="1" indent="-330200" algn="l" rtl="0">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Major points from each text</a:t>
            </a:r>
            <a:endParaRPr sz="1600">
              <a:solidFill>
                <a:schemeClr val="dk1"/>
              </a:solidFill>
              <a:latin typeface="Avenir"/>
              <a:ea typeface="Avenir"/>
              <a:cs typeface="Avenir"/>
              <a:sym typeface="Avenir"/>
            </a:endParaRPr>
          </a:p>
          <a:p>
            <a:pPr marL="914400" lvl="1" indent="-330200" algn="l" rtl="0">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Some discussion questions to bring to class</a:t>
            </a:r>
            <a:endParaRPr sz="1600">
              <a:solidFill>
                <a:schemeClr val="dk1"/>
              </a:solidFill>
              <a:latin typeface="Avenir"/>
              <a:ea typeface="Avenir"/>
              <a:cs typeface="Avenir"/>
              <a:sym typeface="Aveni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pic>
        <p:nvPicPr>
          <p:cNvPr id="411" name="Google Shape;411;p64" title="PlatMap_1880.png"/>
          <p:cNvPicPr preferRelativeResize="0"/>
          <p:nvPr/>
        </p:nvPicPr>
        <p:blipFill>
          <a:blip r:embed="rId3">
            <a:alphaModFix/>
          </a:blip>
          <a:stretch>
            <a:fillRect/>
          </a:stretch>
        </p:blipFill>
        <p:spPr>
          <a:xfrm>
            <a:off x="-2215658" y="-16700"/>
            <a:ext cx="11347703" cy="6572633"/>
          </a:xfrm>
          <a:prstGeom prst="rect">
            <a:avLst/>
          </a:prstGeom>
          <a:noFill/>
          <a:ln>
            <a:noFill/>
          </a:ln>
        </p:spPr>
      </p:pic>
      <p:sp>
        <p:nvSpPr>
          <p:cNvPr id="412" name="Google Shape;412;p64"/>
          <p:cNvSpPr txBox="1">
            <a:spLocks noGrp="1"/>
          </p:cNvSpPr>
          <p:nvPr>
            <p:ph type="ctrTitle"/>
          </p:nvPr>
        </p:nvSpPr>
        <p:spPr>
          <a:xfrm>
            <a:off x="159300" y="135700"/>
            <a:ext cx="8520600" cy="16947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a:solidFill>
                <a:srgbClr val="000000"/>
              </a:solidFill>
              <a:highlight>
                <a:schemeClr val="accent2"/>
              </a:highlight>
              <a:latin typeface="Avenir"/>
              <a:ea typeface="Avenir"/>
              <a:cs typeface="Avenir"/>
              <a:sym typeface="Avenir"/>
            </a:endParaRPr>
          </a:p>
          <a:p>
            <a:pPr marL="0" lvl="0" indent="0" algn="l" rtl="0">
              <a:spcBef>
                <a:spcPts val="0"/>
              </a:spcBef>
              <a:spcAft>
                <a:spcPts val="0"/>
              </a:spcAft>
              <a:buNone/>
            </a:pPr>
            <a:endParaRPr>
              <a:solidFill>
                <a:srgbClr val="000000"/>
              </a:solidFill>
              <a:highlight>
                <a:schemeClr val="accent2"/>
              </a:highlight>
              <a:latin typeface="Avenir"/>
              <a:ea typeface="Avenir"/>
              <a:cs typeface="Avenir"/>
              <a:sym typeface="Avenir"/>
            </a:endParaRPr>
          </a:p>
          <a:p>
            <a:pPr marL="0" lvl="0" indent="0" algn="l" rtl="0">
              <a:spcBef>
                <a:spcPts val="0"/>
              </a:spcBef>
              <a:spcAft>
                <a:spcPts val="0"/>
              </a:spcAft>
              <a:buNone/>
            </a:pPr>
            <a:r>
              <a:rPr lang="en">
                <a:solidFill>
                  <a:srgbClr val="000000"/>
                </a:solidFill>
                <a:highlight>
                  <a:schemeClr val="accent2"/>
                </a:highlight>
                <a:latin typeface="Avenir"/>
                <a:ea typeface="Avenir"/>
                <a:cs typeface="Avenir"/>
                <a:sym typeface="Avenir"/>
              </a:rPr>
              <a:t>Week Two, Day Two:</a:t>
            </a:r>
            <a:endParaRPr>
              <a:solidFill>
                <a:srgbClr val="000000"/>
              </a:solidFill>
              <a:highlight>
                <a:schemeClr val="accent2"/>
              </a:highlight>
              <a:latin typeface="Avenir"/>
              <a:ea typeface="Avenir"/>
              <a:cs typeface="Avenir"/>
              <a:sym typeface="Avenir"/>
            </a:endParaRPr>
          </a:p>
          <a:p>
            <a:pPr marL="0" lvl="0" indent="0" algn="l" rtl="0">
              <a:spcBef>
                <a:spcPts val="0"/>
              </a:spcBef>
              <a:spcAft>
                <a:spcPts val="0"/>
              </a:spcAft>
              <a:buNone/>
            </a:pPr>
            <a:r>
              <a:rPr lang="en" sz="4600">
                <a:solidFill>
                  <a:srgbClr val="000000"/>
                </a:solidFill>
                <a:highlight>
                  <a:schemeClr val="accent2"/>
                </a:highlight>
                <a:latin typeface="Avenir"/>
                <a:ea typeface="Avenir"/>
                <a:cs typeface="Avenir"/>
                <a:sym typeface="Avenir"/>
              </a:rPr>
              <a:t>Exercising Treaty Rights in Place</a:t>
            </a:r>
            <a:endParaRPr sz="4600">
              <a:solidFill>
                <a:srgbClr val="000000"/>
              </a:solidFill>
              <a:highlight>
                <a:schemeClr val="accent2"/>
              </a:highlight>
              <a:latin typeface="Avenir"/>
              <a:ea typeface="Avenir"/>
              <a:cs typeface="Avenir"/>
              <a:sym typeface="Avenir"/>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6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Prep for class today:</a:t>
            </a:r>
            <a:endParaRPr sz="1200">
              <a:latin typeface="Avenir"/>
              <a:ea typeface="Avenir"/>
              <a:cs typeface="Avenir"/>
              <a:sym typeface="Avenir"/>
            </a:endParaRPr>
          </a:p>
        </p:txBody>
      </p:sp>
      <p:sp>
        <p:nvSpPr>
          <p:cNvPr id="418" name="Google Shape;418;p65"/>
          <p:cNvSpPr txBox="1">
            <a:spLocks noGrp="1"/>
          </p:cNvSpPr>
          <p:nvPr>
            <p:ph type="body" idx="1"/>
          </p:nvPr>
        </p:nvSpPr>
        <p:spPr>
          <a:xfrm>
            <a:off x="311700" y="1152475"/>
            <a:ext cx="8328300" cy="3416400"/>
          </a:xfrm>
          <a:prstGeom prst="rect">
            <a:avLst/>
          </a:prstGeom>
        </p:spPr>
        <p:txBody>
          <a:bodyPr spcFirstLastPara="1" wrap="square" lIns="91425" tIns="91425" rIns="91425" bIns="91425" anchor="t" anchorCtr="0">
            <a:noAutofit/>
          </a:bodyPr>
          <a:lstStyle/>
          <a:p>
            <a:pPr marL="457200" lvl="0" indent="-330200" algn="l" rtl="0">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Review:</a:t>
            </a:r>
            <a:endParaRPr sz="1600">
              <a:solidFill>
                <a:schemeClr val="dk1"/>
              </a:solidFill>
              <a:latin typeface="Avenir"/>
              <a:ea typeface="Avenir"/>
              <a:cs typeface="Avenir"/>
              <a:sym typeface="Avenir"/>
            </a:endParaRPr>
          </a:p>
          <a:p>
            <a:pPr marL="914400" lvl="1" indent="-330200" algn="l" rtl="0">
              <a:spcBef>
                <a:spcPts val="0"/>
              </a:spcBef>
              <a:spcAft>
                <a:spcPts val="0"/>
              </a:spcAft>
              <a:buClr>
                <a:schemeClr val="dk1"/>
              </a:buClr>
              <a:buSzPts val="1600"/>
              <a:buFont typeface="Avenir"/>
              <a:buChar char="○"/>
            </a:pPr>
            <a:r>
              <a:rPr lang="en" sz="1600" u="sng">
                <a:solidFill>
                  <a:schemeClr val="hlink"/>
                </a:solidFill>
                <a:latin typeface="Avenir"/>
                <a:ea typeface="Avenir"/>
                <a:cs typeface="Avenir"/>
                <a:sym typeface="Avenir"/>
                <a:hlinkClick r:id="rId3"/>
              </a:rPr>
              <a:t>1836 Treaty of Washington</a:t>
            </a:r>
            <a:endParaRPr sz="1600">
              <a:solidFill>
                <a:schemeClr val="dk1"/>
              </a:solidFill>
              <a:latin typeface="Avenir"/>
              <a:ea typeface="Avenir"/>
              <a:cs typeface="Avenir"/>
              <a:sym typeface="Avenir"/>
            </a:endParaRPr>
          </a:p>
          <a:p>
            <a:pPr marL="914400" lvl="1" indent="-330200" algn="l" rtl="0">
              <a:spcBef>
                <a:spcPts val="0"/>
              </a:spcBef>
              <a:spcAft>
                <a:spcPts val="0"/>
              </a:spcAft>
              <a:buClr>
                <a:schemeClr val="dk1"/>
              </a:buClr>
              <a:buSzPts val="1600"/>
              <a:buFont typeface="Avenir"/>
              <a:buChar char="○"/>
            </a:pPr>
            <a:r>
              <a:rPr lang="en" sz="1600" u="sng">
                <a:solidFill>
                  <a:schemeClr val="hlink"/>
                </a:solidFill>
                <a:latin typeface="Avenir"/>
                <a:ea typeface="Avenir"/>
                <a:cs typeface="Avenir"/>
                <a:sym typeface="Avenir"/>
                <a:hlinkClick r:id="rId4"/>
              </a:rPr>
              <a:t>2007 Inland Consent Decree (FAQ)</a:t>
            </a:r>
            <a:endParaRPr sz="1600">
              <a:solidFill>
                <a:schemeClr val="dk1"/>
              </a:solidFill>
              <a:latin typeface="Avenir"/>
              <a:ea typeface="Avenir"/>
              <a:cs typeface="Avenir"/>
              <a:sym typeface="Avenir"/>
            </a:endParaRPr>
          </a:p>
          <a:p>
            <a:pPr marL="457200" lvl="0" indent="-330200" algn="l" rtl="0">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Read:</a:t>
            </a:r>
            <a:endParaRPr sz="1600">
              <a:solidFill>
                <a:schemeClr val="dk1"/>
              </a:solidFill>
              <a:latin typeface="Avenir"/>
              <a:ea typeface="Avenir"/>
              <a:cs typeface="Avenir"/>
              <a:sym typeface="Avenir"/>
            </a:endParaRPr>
          </a:p>
          <a:p>
            <a:pPr marL="914400" lvl="1" indent="-330200" algn="l" rtl="0">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Fox, C. A., Reo, N. J., Fessell, B., &amp; Dituri, F. (2022). </a:t>
            </a:r>
            <a:r>
              <a:rPr lang="en" sz="1600" u="sng">
                <a:solidFill>
                  <a:schemeClr val="hlink"/>
                </a:solidFill>
                <a:latin typeface="Avenir"/>
                <a:ea typeface="Avenir"/>
                <a:cs typeface="Avenir"/>
                <a:sym typeface="Avenir"/>
                <a:hlinkClick r:id="rId5"/>
              </a:rPr>
              <a:t>Native American tribes and dam removal: restoring the Ottaway, Penobscot and Elwha Rivers</a:t>
            </a:r>
            <a:r>
              <a:rPr lang="en" sz="1600">
                <a:solidFill>
                  <a:schemeClr val="dk1"/>
                </a:solidFill>
                <a:latin typeface="Avenir"/>
                <a:ea typeface="Avenir"/>
                <a:cs typeface="Avenir"/>
                <a:sym typeface="Avenir"/>
              </a:rPr>
              <a:t>. </a:t>
            </a:r>
            <a:r>
              <a:rPr lang="en" sz="1600" i="1">
                <a:solidFill>
                  <a:schemeClr val="dk1"/>
                </a:solidFill>
                <a:latin typeface="Avenir"/>
                <a:ea typeface="Avenir"/>
                <a:cs typeface="Avenir"/>
                <a:sym typeface="Avenir"/>
              </a:rPr>
              <a:t>Water Alternatives</a:t>
            </a:r>
            <a:r>
              <a:rPr lang="en" sz="1600">
                <a:solidFill>
                  <a:schemeClr val="dk1"/>
                </a:solidFill>
                <a:latin typeface="Avenir"/>
                <a:ea typeface="Avenir"/>
                <a:cs typeface="Avenir"/>
                <a:sym typeface="Avenir"/>
              </a:rPr>
              <a:t>, 15(1), 31-55.</a:t>
            </a:r>
            <a:endParaRPr sz="1600">
              <a:solidFill>
                <a:schemeClr val="dk1"/>
              </a:solidFill>
              <a:latin typeface="Avenir"/>
              <a:ea typeface="Avenir"/>
              <a:cs typeface="Avenir"/>
              <a:sym typeface="Avenir"/>
            </a:endParaRPr>
          </a:p>
          <a:p>
            <a:pPr marL="914400" lvl="1" indent="-330200" algn="l" rtl="0">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Gottschalk, C. and Holtgren, J. M. (forthcoming)."The Island that Isn't an Island" in </a:t>
            </a:r>
            <a:r>
              <a:rPr lang="en" sz="1600" i="1">
                <a:solidFill>
                  <a:schemeClr val="dk1"/>
                </a:solidFill>
                <a:latin typeface="Avenir"/>
                <a:ea typeface="Avenir"/>
                <a:cs typeface="Avenir"/>
                <a:sym typeface="Avenir"/>
              </a:rPr>
              <a:t>Rivers on the Move</a:t>
            </a:r>
            <a:r>
              <a:rPr lang="en" sz="1600">
                <a:solidFill>
                  <a:schemeClr val="dk1"/>
                </a:solidFill>
                <a:latin typeface="Avenir"/>
                <a:ea typeface="Avenir"/>
                <a:cs typeface="Avenir"/>
                <a:sym typeface="Avenir"/>
              </a:rPr>
              <a:t>, ed. Demuth, Healey, Parrinello, Smith, Duke University Press. </a:t>
            </a:r>
            <a:endParaRPr sz="1600">
              <a:solidFill>
                <a:schemeClr val="dk1"/>
              </a:solidFill>
              <a:latin typeface="Avenir"/>
              <a:ea typeface="Avenir"/>
              <a:cs typeface="Avenir"/>
              <a:sym typeface="Avenir"/>
            </a:endParaRPr>
          </a:p>
          <a:p>
            <a:pPr marL="457200" lvl="0" indent="-330200" algn="l" rtl="0">
              <a:spcBef>
                <a:spcPts val="0"/>
              </a:spcBef>
              <a:spcAft>
                <a:spcPts val="0"/>
              </a:spcAft>
              <a:buClr>
                <a:schemeClr val="dk1"/>
              </a:buClr>
              <a:buSzPts val="1600"/>
              <a:buFont typeface="Avenir"/>
              <a:buChar char="●"/>
            </a:pPr>
            <a:r>
              <a:rPr lang="en" sz="1600" b="1">
                <a:solidFill>
                  <a:schemeClr val="dk1"/>
                </a:solidFill>
                <a:latin typeface="Avenir"/>
                <a:ea typeface="Avenir"/>
                <a:cs typeface="Avenir"/>
                <a:sym typeface="Avenir"/>
              </a:rPr>
              <a:t>Write</a:t>
            </a:r>
            <a:r>
              <a:rPr lang="en" sz="1600">
                <a:solidFill>
                  <a:schemeClr val="dk1"/>
                </a:solidFill>
                <a:latin typeface="Avenir"/>
                <a:ea typeface="Avenir"/>
                <a:cs typeface="Avenir"/>
                <a:sym typeface="Avenir"/>
              </a:rPr>
              <a:t>:</a:t>
            </a:r>
            <a:endParaRPr sz="1600">
              <a:solidFill>
                <a:schemeClr val="dk1"/>
              </a:solidFill>
              <a:latin typeface="Avenir"/>
              <a:ea typeface="Avenir"/>
              <a:cs typeface="Avenir"/>
              <a:sym typeface="Avenir"/>
            </a:endParaRPr>
          </a:p>
          <a:p>
            <a:pPr marL="914400" lvl="1" indent="-330200" algn="l" rtl="0">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Major points from each text</a:t>
            </a:r>
            <a:endParaRPr sz="1600">
              <a:solidFill>
                <a:schemeClr val="dk1"/>
              </a:solidFill>
              <a:latin typeface="Avenir"/>
              <a:ea typeface="Avenir"/>
              <a:cs typeface="Avenir"/>
              <a:sym typeface="Avenir"/>
            </a:endParaRPr>
          </a:p>
          <a:p>
            <a:pPr marL="914400" lvl="1" indent="-330200" algn="l" rtl="0">
              <a:spcBef>
                <a:spcPts val="0"/>
              </a:spcBef>
              <a:spcAft>
                <a:spcPts val="0"/>
              </a:spcAft>
              <a:buClr>
                <a:schemeClr val="dk1"/>
              </a:buClr>
              <a:buSzPts val="1600"/>
              <a:buFont typeface="Avenir"/>
              <a:buChar char="○"/>
            </a:pPr>
            <a:r>
              <a:rPr lang="en" sz="1600">
                <a:solidFill>
                  <a:schemeClr val="dk1"/>
                </a:solidFill>
                <a:latin typeface="Avenir"/>
                <a:ea typeface="Avenir"/>
                <a:cs typeface="Avenir"/>
                <a:sym typeface="Avenir"/>
              </a:rPr>
              <a:t>Some discussion questions to bring to class</a:t>
            </a:r>
            <a:endParaRPr sz="1600">
              <a:solidFill>
                <a:schemeClr val="dk1"/>
              </a:solidFill>
              <a:latin typeface="Avenir"/>
              <a:ea typeface="Avenir"/>
              <a:cs typeface="Avenir"/>
              <a:sym typeface="Avenir"/>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Google Shape;423;p6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Getting Started</a:t>
            </a:r>
            <a:r>
              <a:rPr lang="en" sz="1200">
                <a:latin typeface="Avenir"/>
                <a:ea typeface="Avenir"/>
                <a:cs typeface="Avenir"/>
                <a:sym typeface="Avenir"/>
              </a:rPr>
              <a:t> (20 m.)</a:t>
            </a:r>
            <a:endParaRPr sz="1200">
              <a:latin typeface="Avenir"/>
              <a:ea typeface="Avenir"/>
              <a:cs typeface="Avenir"/>
              <a:sym typeface="Avenir"/>
            </a:endParaRPr>
          </a:p>
        </p:txBody>
      </p:sp>
      <p:sp>
        <p:nvSpPr>
          <p:cNvPr id="424" name="Google Shape;424;p66"/>
          <p:cNvSpPr txBox="1">
            <a:spLocks noGrp="1"/>
          </p:cNvSpPr>
          <p:nvPr>
            <p:ph type="body" idx="1"/>
          </p:nvPr>
        </p:nvSpPr>
        <p:spPr>
          <a:xfrm>
            <a:off x="311700" y="1152475"/>
            <a:ext cx="4581300" cy="34164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Clr>
                <a:schemeClr val="dk1"/>
              </a:buClr>
              <a:buSzPts val="2000"/>
              <a:buFont typeface="Avenir"/>
              <a:buChar char="●"/>
            </a:pPr>
            <a:r>
              <a:rPr lang="en" sz="2000">
                <a:solidFill>
                  <a:schemeClr val="dk1"/>
                </a:solidFill>
                <a:latin typeface="Avenir"/>
                <a:ea typeface="Avenir"/>
                <a:cs typeface="Avenir"/>
                <a:sym typeface="Avenir"/>
              </a:rPr>
              <a:t>Take a few minutes to look back at homework notes (3 min.)</a:t>
            </a:r>
            <a:endParaRPr sz="2000">
              <a:solidFill>
                <a:schemeClr val="dk1"/>
              </a:solidFill>
              <a:latin typeface="Avenir"/>
              <a:ea typeface="Avenir"/>
              <a:cs typeface="Avenir"/>
              <a:sym typeface="Avenir"/>
            </a:endParaRPr>
          </a:p>
        </p:txBody>
      </p:sp>
      <p:pic>
        <p:nvPicPr>
          <p:cNvPr id="425" name="Google Shape;425;p66" title="The-Boardman-Report_Page_01.jpg"/>
          <p:cNvPicPr preferRelativeResize="0"/>
          <p:nvPr/>
        </p:nvPicPr>
        <p:blipFill>
          <a:blip r:embed="rId3">
            <a:alphaModFix/>
          </a:blip>
          <a:stretch>
            <a:fillRect/>
          </a:stretch>
        </p:blipFill>
        <p:spPr>
          <a:xfrm>
            <a:off x="5169474" y="0"/>
            <a:ext cx="3974529" cy="514350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6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Getting Started</a:t>
            </a:r>
            <a:r>
              <a:rPr lang="en" sz="1200">
                <a:latin typeface="Avenir"/>
                <a:ea typeface="Avenir"/>
                <a:cs typeface="Avenir"/>
                <a:sym typeface="Avenir"/>
              </a:rPr>
              <a:t> (20 m.)</a:t>
            </a:r>
            <a:endParaRPr sz="1200">
              <a:latin typeface="Avenir"/>
              <a:ea typeface="Avenir"/>
              <a:cs typeface="Avenir"/>
              <a:sym typeface="Avenir"/>
            </a:endParaRPr>
          </a:p>
        </p:txBody>
      </p:sp>
      <p:sp>
        <p:nvSpPr>
          <p:cNvPr id="431" name="Google Shape;431;p67"/>
          <p:cNvSpPr txBox="1">
            <a:spLocks noGrp="1"/>
          </p:cNvSpPr>
          <p:nvPr>
            <p:ph type="body" idx="1"/>
          </p:nvPr>
        </p:nvSpPr>
        <p:spPr>
          <a:xfrm>
            <a:off x="311700" y="1152475"/>
            <a:ext cx="4581300" cy="34164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SzPts val="2000"/>
              <a:buFont typeface="Avenir"/>
              <a:buChar char="●"/>
            </a:pPr>
            <a:r>
              <a:rPr lang="en" sz="2000">
                <a:latin typeface="Avenir"/>
                <a:ea typeface="Avenir"/>
                <a:cs typeface="Avenir"/>
                <a:sym typeface="Avenir"/>
              </a:rPr>
              <a:t>Take a few minutes to look back at homework notes (3 min.)</a:t>
            </a:r>
            <a:endParaRPr sz="2000">
              <a:latin typeface="Avenir"/>
              <a:ea typeface="Avenir"/>
              <a:cs typeface="Avenir"/>
              <a:sym typeface="Avenir"/>
            </a:endParaRPr>
          </a:p>
          <a:p>
            <a:pPr marL="457200" lvl="0" indent="-355600" algn="l" rtl="0">
              <a:spcBef>
                <a:spcPts val="0"/>
              </a:spcBef>
              <a:spcAft>
                <a:spcPts val="0"/>
              </a:spcAft>
              <a:buClr>
                <a:schemeClr val="dk1"/>
              </a:buClr>
              <a:buSzPts val="2000"/>
              <a:buFont typeface="Avenir"/>
              <a:buChar char="●"/>
            </a:pPr>
            <a:r>
              <a:rPr lang="en" sz="2000">
                <a:solidFill>
                  <a:schemeClr val="dk1"/>
                </a:solidFill>
                <a:latin typeface="Avenir"/>
                <a:ea typeface="Avenir"/>
                <a:cs typeface="Avenir"/>
                <a:sym typeface="Avenir"/>
              </a:rPr>
              <a:t>Get into small groups of three (7 min.)</a:t>
            </a:r>
            <a:endParaRPr sz="2000">
              <a:solidFill>
                <a:schemeClr val="dk1"/>
              </a:solidFill>
              <a:latin typeface="Avenir"/>
              <a:ea typeface="Avenir"/>
              <a:cs typeface="Avenir"/>
              <a:sym typeface="Avenir"/>
            </a:endParaRPr>
          </a:p>
          <a:p>
            <a:pPr marL="914400" lvl="1" indent="-355600" algn="l" rtl="0">
              <a:spcBef>
                <a:spcPts val="0"/>
              </a:spcBef>
              <a:spcAft>
                <a:spcPts val="0"/>
              </a:spcAft>
              <a:buClr>
                <a:schemeClr val="dk1"/>
              </a:buClr>
              <a:buSzPts val="2000"/>
              <a:buFont typeface="Avenir"/>
              <a:buChar char="○"/>
            </a:pPr>
            <a:r>
              <a:rPr lang="en" sz="2000">
                <a:solidFill>
                  <a:schemeClr val="dk1"/>
                </a:solidFill>
                <a:latin typeface="Avenir"/>
                <a:ea typeface="Avenir"/>
                <a:cs typeface="Avenir"/>
                <a:sym typeface="Avenir"/>
              </a:rPr>
              <a:t>compare notes and questions about the readings</a:t>
            </a:r>
            <a:endParaRPr sz="2000">
              <a:solidFill>
                <a:schemeClr val="dk1"/>
              </a:solidFill>
              <a:latin typeface="Avenir"/>
              <a:ea typeface="Avenir"/>
              <a:cs typeface="Avenir"/>
              <a:sym typeface="Avenir"/>
            </a:endParaRPr>
          </a:p>
        </p:txBody>
      </p:sp>
      <p:pic>
        <p:nvPicPr>
          <p:cNvPr id="432" name="Google Shape;432;p67" title="The-Boardman-Report_Page_01.jpg"/>
          <p:cNvPicPr preferRelativeResize="0"/>
          <p:nvPr/>
        </p:nvPicPr>
        <p:blipFill>
          <a:blip r:embed="rId3">
            <a:alphaModFix/>
          </a:blip>
          <a:stretch>
            <a:fillRect/>
          </a:stretch>
        </p:blipFill>
        <p:spPr>
          <a:xfrm>
            <a:off x="5169474" y="0"/>
            <a:ext cx="3974529" cy="51435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Google Shape;437;p6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Getting Started</a:t>
            </a:r>
            <a:r>
              <a:rPr lang="en" sz="1200">
                <a:latin typeface="Avenir"/>
                <a:ea typeface="Avenir"/>
                <a:cs typeface="Avenir"/>
                <a:sym typeface="Avenir"/>
              </a:rPr>
              <a:t> (20 m.)</a:t>
            </a:r>
            <a:endParaRPr sz="1200">
              <a:latin typeface="Avenir"/>
              <a:ea typeface="Avenir"/>
              <a:cs typeface="Avenir"/>
              <a:sym typeface="Avenir"/>
            </a:endParaRPr>
          </a:p>
        </p:txBody>
      </p:sp>
      <p:sp>
        <p:nvSpPr>
          <p:cNvPr id="438" name="Google Shape;438;p68"/>
          <p:cNvSpPr txBox="1">
            <a:spLocks noGrp="1"/>
          </p:cNvSpPr>
          <p:nvPr>
            <p:ph type="body" idx="1"/>
          </p:nvPr>
        </p:nvSpPr>
        <p:spPr>
          <a:xfrm>
            <a:off x="311700" y="1152475"/>
            <a:ext cx="4581300" cy="3416400"/>
          </a:xfrm>
          <a:prstGeom prst="rect">
            <a:avLst/>
          </a:prstGeom>
        </p:spPr>
        <p:txBody>
          <a:bodyPr spcFirstLastPara="1" wrap="square" lIns="91425" tIns="91425" rIns="91425" bIns="91425" anchor="t" anchorCtr="0">
            <a:noAutofit/>
          </a:bodyPr>
          <a:lstStyle/>
          <a:p>
            <a:pPr marL="457200" lvl="0" indent="-355600" algn="l" rtl="0">
              <a:spcBef>
                <a:spcPts val="0"/>
              </a:spcBef>
              <a:spcAft>
                <a:spcPts val="0"/>
              </a:spcAft>
              <a:buSzPts val="2000"/>
              <a:buFont typeface="Avenir"/>
              <a:buChar char="●"/>
            </a:pPr>
            <a:r>
              <a:rPr lang="en" sz="2000">
                <a:latin typeface="Avenir"/>
                <a:ea typeface="Avenir"/>
                <a:cs typeface="Avenir"/>
                <a:sym typeface="Avenir"/>
              </a:rPr>
              <a:t>Take a few minutes to look back at homework notes (3 min.)</a:t>
            </a:r>
            <a:endParaRPr sz="2000">
              <a:latin typeface="Avenir"/>
              <a:ea typeface="Avenir"/>
              <a:cs typeface="Avenir"/>
              <a:sym typeface="Avenir"/>
            </a:endParaRPr>
          </a:p>
          <a:p>
            <a:pPr marL="457200" lvl="0" indent="-355600" algn="l" rtl="0">
              <a:spcBef>
                <a:spcPts val="0"/>
              </a:spcBef>
              <a:spcAft>
                <a:spcPts val="0"/>
              </a:spcAft>
              <a:buSzPts val="2000"/>
              <a:buFont typeface="Avenir"/>
              <a:buChar char="●"/>
            </a:pPr>
            <a:r>
              <a:rPr lang="en" sz="2000">
                <a:latin typeface="Avenir"/>
                <a:ea typeface="Avenir"/>
                <a:cs typeface="Avenir"/>
                <a:sym typeface="Avenir"/>
              </a:rPr>
              <a:t>Get into small groups of three (7 min.)</a:t>
            </a:r>
            <a:endParaRPr sz="2000">
              <a:latin typeface="Avenir"/>
              <a:ea typeface="Avenir"/>
              <a:cs typeface="Avenir"/>
              <a:sym typeface="Avenir"/>
            </a:endParaRPr>
          </a:p>
          <a:p>
            <a:pPr marL="914400" lvl="1" indent="-355600" algn="l" rtl="0">
              <a:spcBef>
                <a:spcPts val="0"/>
              </a:spcBef>
              <a:spcAft>
                <a:spcPts val="0"/>
              </a:spcAft>
              <a:buSzPts val="2000"/>
              <a:buFont typeface="Avenir"/>
              <a:buChar char="○"/>
            </a:pPr>
            <a:r>
              <a:rPr lang="en" sz="2000">
                <a:latin typeface="Avenir"/>
                <a:ea typeface="Avenir"/>
                <a:cs typeface="Avenir"/>
                <a:sym typeface="Avenir"/>
              </a:rPr>
              <a:t>compare notes and questions about the readings</a:t>
            </a:r>
            <a:endParaRPr sz="2000">
              <a:latin typeface="Avenir"/>
              <a:ea typeface="Avenir"/>
              <a:cs typeface="Avenir"/>
              <a:sym typeface="Avenir"/>
            </a:endParaRPr>
          </a:p>
          <a:p>
            <a:pPr marL="457200" lvl="0" indent="-355600" algn="l" rtl="0">
              <a:spcBef>
                <a:spcPts val="0"/>
              </a:spcBef>
              <a:spcAft>
                <a:spcPts val="0"/>
              </a:spcAft>
              <a:buClr>
                <a:schemeClr val="dk1"/>
              </a:buClr>
              <a:buSzPts val="2000"/>
              <a:buFont typeface="Avenir"/>
              <a:buChar char="●"/>
            </a:pPr>
            <a:r>
              <a:rPr lang="en" sz="2000">
                <a:solidFill>
                  <a:schemeClr val="dk1"/>
                </a:solidFill>
                <a:latin typeface="Avenir"/>
                <a:ea typeface="Avenir"/>
                <a:cs typeface="Avenir"/>
                <a:sym typeface="Avenir"/>
              </a:rPr>
              <a:t>Large group discussion (7 min.)</a:t>
            </a:r>
            <a:endParaRPr sz="2000">
              <a:solidFill>
                <a:schemeClr val="dk1"/>
              </a:solidFill>
              <a:latin typeface="Avenir"/>
              <a:ea typeface="Avenir"/>
              <a:cs typeface="Avenir"/>
              <a:sym typeface="Avenir"/>
            </a:endParaRPr>
          </a:p>
          <a:p>
            <a:pPr marL="914400" lvl="1" indent="-355600" algn="l" rtl="0">
              <a:spcBef>
                <a:spcPts val="0"/>
              </a:spcBef>
              <a:spcAft>
                <a:spcPts val="0"/>
              </a:spcAft>
              <a:buClr>
                <a:schemeClr val="dk1"/>
              </a:buClr>
              <a:buSzPts val="2000"/>
              <a:buFont typeface="Avenir"/>
              <a:buChar char="○"/>
            </a:pPr>
            <a:r>
              <a:rPr lang="en" sz="2000">
                <a:solidFill>
                  <a:schemeClr val="dk1"/>
                </a:solidFill>
                <a:latin typeface="Avenir"/>
                <a:ea typeface="Avenir"/>
                <a:cs typeface="Avenir"/>
                <a:sym typeface="Avenir"/>
              </a:rPr>
              <a:t>First impressions? </a:t>
            </a:r>
            <a:endParaRPr sz="2000">
              <a:solidFill>
                <a:schemeClr val="dk1"/>
              </a:solidFill>
              <a:latin typeface="Avenir"/>
              <a:ea typeface="Avenir"/>
              <a:cs typeface="Avenir"/>
              <a:sym typeface="Avenir"/>
            </a:endParaRPr>
          </a:p>
          <a:p>
            <a:pPr marL="914400" lvl="1" indent="-355600" algn="l" rtl="0">
              <a:spcBef>
                <a:spcPts val="0"/>
              </a:spcBef>
              <a:spcAft>
                <a:spcPts val="0"/>
              </a:spcAft>
              <a:buClr>
                <a:schemeClr val="dk1"/>
              </a:buClr>
              <a:buSzPts val="2000"/>
              <a:buFont typeface="Avenir"/>
              <a:buChar char="○"/>
            </a:pPr>
            <a:r>
              <a:rPr lang="en" sz="2000">
                <a:solidFill>
                  <a:schemeClr val="dk1"/>
                </a:solidFill>
                <a:latin typeface="Avenir"/>
                <a:ea typeface="Avenir"/>
                <a:cs typeface="Avenir"/>
                <a:sym typeface="Avenir"/>
              </a:rPr>
              <a:t>What seems important to cover today?</a:t>
            </a:r>
            <a:endParaRPr sz="2000">
              <a:solidFill>
                <a:schemeClr val="dk1"/>
              </a:solidFill>
              <a:latin typeface="Avenir"/>
              <a:ea typeface="Avenir"/>
              <a:cs typeface="Avenir"/>
              <a:sym typeface="Avenir"/>
            </a:endParaRPr>
          </a:p>
        </p:txBody>
      </p:sp>
      <p:pic>
        <p:nvPicPr>
          <p:cNvPr id="439" name="Google Shape;439;p68" title="The-Boardman-Report_Page_01.jpg"/>
          <p:cNvPicPr preferRelativeResize="0"/>
          <p:nvPr/>
        </p:nvPicPr>
        <p:blipFill>
          <a:blip r:embed="rId3">
            <a:alphaModFix/>
          </a:blip>
          <a:stretch>
            <a:fillRect/>
          </a:stretch>
        </p:blipFill>
        <p:spPr>
          <a:xfrm>
            <a:off x="5169474" y="0"/>
            <a:ext cx="3974529" cy="5143500"/>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43"/>
        <p:cNvGrpSpPr/>
        <p:nvPr/>
      </p:nvGrpSpPr>
      <p:grpSpPr>
        <a:xfrm>
          <a:off x="0" y="0"/>
          <a:ext cx="0" cy="0"/>
          <a:chOff x="0" y="0"/>
          <a:chExt cx="0" cy="0"/>
        </a:xfrm>
      </p:grpSpPr>
      <p:sp>
        <p:nvSpPr>
          <p:cNvPr id="444" name="Google Shape;444;p6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Lessons from the Boardman/Ottaway (MI)</a:t>
            </a:r>
            <a:r>
              <a:rPr lang="en" sz="1200">
                <a:latin typeface="Avenir"/>
                <a:ea typeface="Avenir"/>
                <a:cs typeface="Avenir"/>
                <a:sym typeface="Avenir"/>
              </a:rPr>
              <a:t> (5 min.)</a:t>
            </a:r>
            <a:endParaRPr sz="1200">
              <a:latin typeface="Avenir"/>
              <a:ea typeface="Avenir"/>
              <a:cs typeface="Avenir"/>
              <a:sym typeface="Avenir"/>
            </a:endParaRPr>
          </a:p>
        </p:txBody>
      </p:sp>
      <p:pic>
        <p:nvPicPr>
          <p:cNvPr id="445" name="Google Shape;445;p69" descr="The Boardman River Dams Removal Project was featured in a student video shown at The Grand Vision Your Action event in Traverse City. The video was produced for The Grand Vision Natural Resource Network by Miles Chisholm from the Grand Traverse Band of Ottawa and Chippewa Indians." title="Boardman River Dams Grand Vision Student Video">
            <a:hlinkClick r:id="rId3"/>
          </p:cNvPr>
          <p:cNvPicPr preferRelativeResize="0"/>
          <p:nvPr/>
        </p:nvPicPr>
        <p:blipFill>
          <a:blip r:embed="rId4">
            <a:alphaModFix/>
          </a:blip>
          <a:stretch>
            <a:fillRect/>
          </a:stretch>
        </p:blipFill>
        <p:spPr>
          <a:xfrm>
            <a:off x="1295400" y="1170125"/>
            <a:ext cx="6482750" cy="364655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49"/>
        <p:cNvGrpSpPr/>
        <p:nvPr/>
      </p:nvGrpSpPr>
      <p:grpSpPr>
        <a:xfrm>
          <a:off x="0" y="0"/>
          <a:ext cx="0" cy="0"/>
          <a:chOff x="0" y="0"/>
          <a:chExt cx="0" cy="0"/>
        </a:xfrm>
      </p:grpSpPr>
      <p:sp>
        <p:nvSpPr>
          <p:cNvPr id="450" name="Google Shape;450;p7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Lessons from the Boardman/Ottaway (MI)</a:t>
            </a:r>
            <a:r>
              <a:rPr lang="en" sz="1200">
                <a:latin typeface="Avenir"/>
                <a:ea typeface="Avenir"/>
                <a:cs typeface="Avenir"/>
                <a:sym typeface="Avenir"/>
              </a:rPr>
              <a:t> (15 min.)</a:t>
            </a:r>
            <a:endParaRPr sz="1200">
              <a:latin typeface="Avenir"/>
              <a:ea typeface="Avenir"/>
              <a:cs typeface="Avenir"/>
              <a:sym typeface="Avenir"/>
            </a:endParaRPr>
          </a:p>
        </p:txBody>
      </p:sp>
      <p:sp>
        <p:nvSpPr>
          <p:cNvPr id="451" name="Google Shape;451;p70"/>
          <p:cNvSpPr txBox="1"/>
          <p:nvPr/>
        </p:nvSpPr>
        <p:spPr>
          <a:xfrm>
            <a:off x="405750" y="1396275"/>
            <a:ext cx="3377400" cy="3150600"/>
          </a:xfrm>
          <a:prstGeom prst="rect">
            <a:avLst/>
          </a:prstGeom>
          <a:noFill/>
          <a:ln>
            <a:noFill/>
          </a:ln>
        </p:spPr>
        <p:txBody>
          <a:bodyPr spcFirstLastPara="1" wrap="square" lIns="91425" tIns="91425" rIns="91425" bIns="91425" anchor="t" anchorCtr="0">
            <a:noAutofit/>
          </a:bodyPr>
          <a:lstStyle/>
          <a:p>
            <a:pPr marL="457200" lvl="0" indent="-361950" algn="l" rtl="0">
              <a:spcBef>
                <a:spcPts val="0"/>
              </a:spcBef>
              <a:spcAft>
                <a:spcPts val="0"/>
              </a:spcAft>
              <a:buClr>
                <a:schemeClr val="dk1"/>
              </a:buClr>
              <a:buSzPts val="2100"/>
              <a:buFont typeface="Avenir"/>
              <a:buChar char="●"/>
            </a:pPr>
            <a:r>
              <a:rPr lang="en" sz="2100">
                <a:solidFill>
                  <a:schemeClr val="dk1"/>
                </a:solidFill>
                <a:latin typeface="Avenir"/>
                <a:ea typeface="Avenir"/>
                <a:cs typeface="Avenir"/>
                <a:sym typeface="Avenir"/>
              </a:rPr>
              <a:t>Get into small groups and look back at the Fox et al. article. Identify some of the features of a Tribal dam removal (7 min.)</a:t>
            </a:r>
            <a:endParaRPr sz="2100">
              <a:solidFill>
                <a:schemeClr val="dk1"/>
              </a:solidFill>
              <a:latin typeface="Avenir"/>
              <a:ea typeface="Avenir"/>
              <a:cs typeface="Avenir"/>
              <a:sym typeface="Avenir"/>
            </a:endParaRPr>
          </a:p>
          <a:p>
            <a:pPr marL="457200" lvl="0" indent="-361950" algn="l" rtl="0">
              <a:spcBef>
                <a:spcPts val="0"/>
              </a:spcBef>
              <a:spcAft>
                <a:spcPts val="0"/>
              </a:spcAft>
              <a:buClr>
                <a:schemeClr val="dk1"/>
              </a:buClr>
              <a:buSzPts val="2100"/>
              <a:buFont typeface="Avenir"/>
              <a:buChar char="●"/>
            </a:pPr>
            <a:r>
              <a:rPr lang="en" sz="2100">
                <a:solidFill>
                  <a:schemeClr val="dk1"/>
                </a:solidFill>
                <a:latin typeface="Avenir"/>
                <a:ea typeface="Avenir"/>
                <a:cs typeface="Avenir"/>
                <a:sym typeface="Avenir"/>
              </a:rPr>
              <a:t>Come back to the large group to map responses on the board (3 min.)</a:t>
            </a:r>
            <a:endParaRPr sz="2100">
              <a:solidFill>
                <a:schemeClr val="dk1"/>
              </a:solidFill>
              <a:latin typeface="Avenir"/>
              <a:ea typeface="Avenir"/>
              <a:cs typeface="Avenir"/>
              <a:sym typeface="Avenir"/>
            </a:endParaRPr>
          </a:p>
        </p:txBody>
      </p:sp>
      <p:pic>
        <p:nvPicPr>
          <p:cNvPr id="452" name="Google Shape;452;p70" title="Boardman-Aerial-scaled.jpg"/>
          <p:cNvPicPr preferRelativeResize="0"/>
          <p:nvPr/>
        </p:nvPicPr>
        <p:blipFill>
          <a:blip r:embed="rId3">
            <a:alphaModFix/>
          </a:blip>
          <a:stretch>
            <a:fillRect/>
          </a:stretch>
        </p:blipFill>
        <p:spPr>
          <a:xfrm>
            <a:off x="4060571" y="1219200"/>
            <a:ext cx="7728456" cy="5143499"/>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456"/>
        <p:cNvGrpSpPr/>
        <p:nvPr/>
      </p:nvGrpSpPr>
      <p:grpSpPr>
        <a:xfrm>
          <a:off x="0" y="0"/>
          <a:ext cx="0" cy="0"/>
          <a:chOff x="0" y="0"/>
          <a:chExt cx="0" cy="0"/>
        </a:xfrm>
      </p:grpSpPr>
      <p:sp>
        <p:nvSpPr>
          <p:cNvPr id="457" name="Google Shape;457;p7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Dam removal and Treaty rights?</a:t>
            </a:r>
            <a:r>
              <a:rPr lang="en" sz="1200">
                <a:latin typeface="Avenir"/>
                <a:ea typeface="Avenir"/>
                <a:cs typeface="Avenir"/>
                <a:sym typeface="Avenir"/>
              </a:rPr>
              <a:t> (5 min.)</a:t>
            </a:r>
            <a:endParaRPr sz="1200">
              <a:latin typeface="Avenir"/>
              <a:ea typeface="Avenir"/>
              <a:cs typeface="Avenir"/>
              <a:sym typeface="Avenir"/>
            </a:endParaRPr>
          </a:p>
        </p:txBody>
      </p:sp>
      <p:sp>
        <p:nvSpPr>
          <p:cNvPr id="458" name="Google Shape;458;p71"/>
          <p:cNvSpPr txBox="1"/>
          <p:nvPr/>
        </p:nvSpPr>
        <p:spPr>
          <a:xfrm>
            <a:off x="405750" y="1396275"/>
            <a:ext cx="8115000" cy="3150600"/>
          </a:xfrm>
          <a:prstGeom prst="rect">
            <a:avLst/>
          </a:prstGeom>
          <a:noFill/>
          <a:ln>
            <a:noFill/>
          </a:ln>
        </p:spPr>
        <p:txBody>
          <a:bodyPr spcFirstLastPara="1" wrap="square" lIns="91425" tIns="91425" rIns="91425" bIns="91425" anchor="t" anchorCtr="0">
            <a:noAutofit/>
          </a:bodyPr>
          <a:lstStyle/>
          <a:p>
            <a:pPr marL="457200" lvl="0" indent="-361950" algn="l" rtl="0">
              <a:spcBef>
                <a:spcPts val="0"/>
              </a:spcBef>
              <a:spcAft>
                <a:spcPts val="0"/>
              </a:spcAft>
              <a:buClr>
                <a:schemeClr val="dk1"/>
              </a:buClr>
              <a:buSzPts val="2100"/>
              <a:buFont typeface="Avenir"/>
              <a:buChar char="●"/>
            </a:pPr>
            <a:r>
              <a:rPr lang="en" sz="2100">
                <a:solidFill>
                  <a:schemeClr val="dk1"/>
                </a:solidFill>
                <a:latin typeface="Avenir"/>
                <a:ea typeface="Avenir"/>
                <a:cs typeface="Avenir"/>
                <a:sym typeface="Avenir"/>
              </a:rPr>
              <a:t>Brainstorm as a class (think of previous readings!):</a:t>
            </a:r>
            <a:endParaRPr sz="2100">
              <a:solidFill>
                <a:schemeClr val="dk1"/>
              </a:solidFill>
              <a:latin typeface="Avenir"/>
              <a:ea typeface="Avenir"/>
              <a:cs typeface="Avenir"/>
              <a:sym typeface="Avenir"/>
            </a:endParaRPr>
          </a:p>
          <a:p>
            <a:pPr marL="0" lvl="0" indent="0" algn="l" rtl="0">
              <a:spcBef>
                <a:spcPts val="0"/>
              </a:spcBef>
              <a:spcAft>
                <a:spcPts val="0"/>
              </a:spcAft>
              <a:buNone/>
            </a:pPr>
            <a:endParaRPr sz="2100">
              <a:solidFill>
                <a:schemeClr val="dk1"/>
              </a:solidFill>
              <a:latin typeface="Avenir"/>
              <a:ea typeface="Avenir"/>
              <a:cs typeface="Avenir"/>
              <a:sym typeface="Avenir"/>
            </a:endParaRPr>
          </a:p>
          <a:p>
            <a:pPr marL="914400" lvl="0" indent="0" algn="l" rtl="0">
              <a:spcBef>
                <a:spcPts val="0"/>
              </a:spcBef>
              <a:spcAft>
                <a:spcPts val="0"/>
              </a:spcAft>
              <a:buNone/>
            </a:pPr>
            <a:r>
              <a:rPr lang="en" sz="4500">
                <a:solidFill>
                  <a:schemeClr val="accent4"/>
                </a:solidFill>
                <a:latin typeface="Avenir"/>
                <a:ea typeface="Avenir"/>
                <a:cs typeface="Avenir"/>
                <a:sym typeface="Avenir"/>
              </a:rPr>
              <a:t>What might dam removal have to do with Treaty rights? </a:t>
            </a:r>
            <a:endParaRPr sz="4500">
              <a:solidFill>
                <a:schemeClr val="accent4"/>
              </a:solidFill>
              <a:latin typeface="Avenir"/>
              <a:ea typeface="Avenir"/>
              <a:cs typeface="Avenir"/>
              <a:sym typeface="Avenir"/>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p72"/>
          <p:cNvSpPr txBox="1">
            <a:spLocks noGrp="1"/>
          </p:cNvSpPr>
          <p:nvPr>
            <p:ph type="title"/>
          </p:nvPr>
        </p:nvSpPr>
        <p:spPr>
          <a:xfrm>
            <a:off x="311700" y="445025"/>
            <a:ext cx="87699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Rights Preserved in the 1836 Treaty of Washington</a:t>
            </a:r>
            <a:r>
              <a:rPr lang="en" sz="1200">
                <a:latin typeface="Avenir"/>
                <a:ea typeface="Avenir"/>
                <a:cs typeface="Avenir"/>
                <a:sym typeface="Avenir"/>
              </a:rPr>
              <a:t> (1 min.)</a:t>
            </a:r>
            <a:r>
              <a:rPr lang="en">
                <a:latin typeface="Avenir"/>
                <a:ea typeface="Avenir"/>
                <a:cs typeface="Avenir"/>
                <a:sym typeface="Avenir"/>
              </a:rPr>
              <a:t> </a:t>
            </a:r>
            <a:r>
              <a:rPr lang="en" sz="2000">
                <a:latin typeface="Avenir"/>
                <a:ea typeface="Avenir"/>
                <a:cs typeface="Avenir"/>
                <a:sym typeface="Avenir"/>
              </a:rPr>
              <a:t>U.S., Ottawa, and Chippewa Nations</a:t>
            </a:r>
            <a:endParaRPr sz="400">
              <a:latin typeface="Avenir"/>
              <a:ea typeface="Avenir"/>
              <a:cs typeface="Avenir"/>
              <a:sym typeface="Avenir"/>
            </a:endParaRPr>
          </a:p>
        </p:txBody>
      </p:sp>
      <p:sp>
        <p:nvSpPr>
          <p:cNvPr id="464" name="Google Shape;464;p72"/>
          <p:cNvSpPr txBox="1">
            <a:spLocks noGrp="1"/>
          </p:cNvSpPr>
          <p:nvPr>
            <p:ph type="body" idx="1"/>
          </p:nvPr>
        </p:nvSpPr>
        <p:spPr>
          <a:xfrm>
            <a:off x="311700" y="1557675"/>
            <a:ext cx="6240000" cy="1410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Avenir"/>
                <a:ea typeface="Avenir"/>
                <a:cs typeface="Avenir"/>
                <a:sym typeface="Avenir"/>
              </a:rPr>
              <a:t>Article Thirteenth. </a:t>
            </a:r>
            <a:r>
              <a:rPr lang="en">
                <a:solidFill>
                  <a:schemeClr val="accent4"/>
                </a:solidFill>
                <a:latin typeface="Avenir"/>
                <a:ea typeface="Avenir"/>
                <a:cs typeface="Avenir"/>
                <a:sym typeface="Avenir"/>
              </a:rPr>
              <a:t>The Indians stipulate for the right of hunting on the lands ceded, with the other usual privileges of occupancy</a:t>
            </a:r>
            <a:r>
              <a:rPr lang="en">
                <a:solidFill>
                  <a:schemeClr val="dk1"/>
                </a:solidFill>
                <a:latin typeface="Avenir"/>
                <a:ea typeface="Avenir"/>
                <a:cs typeface="Avenir"/>
                <a:sym typeface="Avenir"/>
              </a:rPr>
              <a:t>, until the land is required for settlement. In testimony whereof, the said Henry R. Schoolcraft, commissioner on the part of the United States, and the chiefs and delegates of the Ottawa and Chippewa nation of Indians, have hereunto set their hands, at Washington the seat of Government, this twenty-eight day of March, in the year one thousand eight hundred and thirty-six.</a:t>
            </a:r>
            <a:endParaRPr>
              <a:solidFill>
                <a:schemeClr val="dk1"/>
              </a:solidFill>
              <a:latin typeface="Avenir"/>
              <a:ea typeface="Avenir"/>
              <a:cs typeface="Avenir"/>
              <a:sym typeface="Avenir"/>
            </a:endParaRPr>
          </a:p>
        </p:txBody>
      </p:sp>
      <p:pic>
        <p:nvPicPr>
          <p:cNvPr id="465" name="Google Shape;465;p72" title="Treaty-of-1836_GreatLakesNow.png"/>
          <p:cNvPicPr preferRelativeResize="0"/>
          <p:nvPr/>
        </p:nvPicPr>
        <p:blipFill>
          <a:blip r:embed="rId3">
            <a:alphaModFix/>
          </a:blip>
          <a:stretch>
            <a:fillRect/>
          </a:stretch>
        </p:blipFill>
        <p:spPr>
          <a:xfrm>
            <a:off x="6671800" y="1633875"/>
            <a:ext cx="2319799" cy="3001075"/>
          </a:xfrm>
          <a:prstGeom prst="rect">
            <a:avLst/>
          </a:prstGeom>
          <a:noFill/>
          <a:ln>
            <a:noFill/>
          </a:ln>
        </p:spPr>
      </p:pic>
      <p:sp>
        <p:nvSpPr>
          <p:cNvPr id="466" name="Google Shape;466;p72"/>
          <p:cNvSpPr txBox="1"/>
          <p:nvPr/>
        </p:nvSpPr>
        <p:spPr>
          <a:xfrm>
            <a:off x="6629750" y="4625750"/>
            <a:ext cx="2507400" cy="250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Avenir"/>
                <a:ea typeface="Avenir"/>
                <a:cs typeface="Avenir"/>
                <a:sym typeface="Avenir"/>
              </a:rPr>
              <a:t>Credit: GreatLakesNow.org</a:t>
            </a:r>
            <a:endParaRPr sz="1200">
              <a:solidFill>
                <a:schemeClr val="dk1"/>
              </a:solidFill>
              <a:latin typeface="Avenir"/>
              <a:ea typeface="Avenir"/>
              <a:cs typeface="Avenir"/>
              <a:sym typeface="Avenir"/>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470"/>
        <p:cNvGrpSpPr/>
        <p:nvPr/>
      </p:nvGrpSpPr>
      <p:grpSpPr>
        <a:xfrm>
          <a:off x="0" y="0"/>
          <a:ext cx="0" cy="0"/>
          <a:chOff x="0" y="0"/>
          <a:chExt cx="0" cy="0"/>
        </a:xfrm>
      </p:grpSpPr>
      <p:sp>
        <p:nvSpPr>
          <p:cNvPr id="471" name="Google Shape;471;p73"/>
          <p:cNvSpPr txBox="1">
            <a:spLocks noGrp="1"/>
          </p:cNvSpPr>
          <p:nvPr>
            <p:ph type="title"/>
          </p:nvPr>
        </p:nvSpPr>
        <p:spPr>
          <a:xfrm>
            <a:off x="311700" y="445025"/>
            <a:ext cx="86799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Rights Re-affirmed in 2007 Inland Consent Decree</a:t>
            </a:r>
            <a:r>
              <a:rPr lang="en" sz="1200">
                <a:latin typeface="Avenir"/>
                <a:ea typeface="Avenir"/>
                <a:cs typeface="Avenir"/>
                <a:sym typeface="Avenir"/>
              </a:rPr>
              <a:t> (1 min.)</a:t>
            </a:r>
            <a:endParaRPr sz="1200">
              <a:latin typeface="Avenir"/>
              <a:ea typeface="Avenir"/>
              <a:cs typeface="Avenir"/>
              <a:sym typeface="Avenir"/>
            </a:endParaRPr>
          </a:p>
          <a:p>
            <a:pPr marL="0" lvl="0" indent="0" algn="l" rtl="0">
              <a:spcBef>
                <a:spcPts val="0"/>
              </a:spcBef>
              <a:spcAft>
                <a:spcPts val="0"/>
              </a:spcAft>
              <a:buNone/>
            </a:pPr>
            <a:r>
              <a:rPr lang="en" sz="1400">
                <a:latin typeface="Avenir"/>
                <a:ea typeface="Avenir"/>
                <a:cs typeface="Avenir"/>
                <a:sym typeface="Avenir"/>
              </a:rPr>
              <a:t>Bay Mills Indian Community, Sault Ste. Marie Tribe of Chippewa Indians, Grand Traverse Band of Ottawa and Chippewa Indians, Little River Band of Ottawa Indians, Little Traverse Bay Bands of Odawa Indians</a:t>
            </a:r>
            <a:endParaRPr sz="1400">
              <a:latin typeface="Avenir"/>
              <a:ea typeface="Avenir"/>
              <a:cs typeface="Avenir"/>
              <a:sym typeface="Avenir"/>
            </a:endParaRPr>
          </a:p>
        </p:txBody>
      </p:sp>
      <p:pic>
        <p:nvPicPr>
          <p:cNvPr id="472" name="Google Shape;472;p73" title="Treaty-of-1836_GreatLakesNow.png"/>
          <p:cNvPicPr preferRelativeResize="0"/>
          <p:nvPr/>
        </p:nvPicPr>
        <p:blipFill>
          <a:blip r:embed="rId3">
            <a:alphaModFix/>
          </a:blip>
          <a:stretch>
            <a:fillRect/>
          </a:stretch>
        </p:blipFill>
        <p:spPr>
          <a:xfrm>
            <a:off x="6671800" y="1633875"/>
            <a:ext cx="2319799" cy="3001075"/>
          </a:xfrm>
          <a:prstGeom prst="rect">
            <a:avLst/>
          </a:prstGeom>
          <a:noFill/>
          <a:ln>
            <a:noFill/>
          </a:ln>
        </p:spPr>
      </p:pic>
      <p:sp>
        <p:nvSpPr>
          <p:cNvPr id="473" name="Google Shape;473;p73"/>
          <p:cNvSpPr txBox="1"/>
          <p:nvPr/>
        </p:nvSpPr>
        <p:spPr>
          <a:xfrm>
            <a:off x="6629750" y="4625750"/>
            <a:ext cx="2507400" cy="250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Avenir"/>
                <a:ea typeface="Avenir"/>
                <a:cs typeface="Avenir"/>
                <a:sym typeface="Avenir"/>
              </a:rPr>
              <a:t>Credit: GreatLakesNow.org</a:t>
            </a:r>
            <a:endParaRPr sz="1200">
              <a:solidFill>
                <a:schemeClr val="dk1"/>
              </a:solidFill>
              <a:latin typeface="Avenir"/>
              <a:ea typeface="Avenir"/>
              <a:cs typeface="Avenir"/>
              <a:sym typeface="Avenir"/>
            </a:endParaRPr>
          </a:p>
        </p:txBody>
      </p:sp>
      <p:sp>
        <p:nvSpPr>
          <p:cNvPr id="474" name="Google Shape;474;p73"/>
          <p:cNvSpPr txBox="1">
            <a:spLocks noGrp="1"/>
          </p:cNvSpPr>
          <p:nvPr>
            <p:ph type="body" idx="1"/>
          </p:nvPr>
        </p:nvSpPr>
        <p:spPr>
          <a:xfrm>
            <a:off x="311700" y="1557675"/>
            <a:ext cx="6240000" cy="1410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Avenir"/>
                <a:ea typeface="Avenir"/>
                <a:cs typeface="Avenir"/>
                <a:sym typeface="Avenir"/>
              </a:rPr>
              <a:t>Article Thirteenth. </a:t>
            </a:r>
            <a:r>
              <a:rPr lang="en">
                <a:solidFill>
                  <a:schemeClr val="accent4"/>
                </a:solidFill>
                <a:latin typeface="Avenir"/>
                <a:ea typeface="Avenir"/>
                <a:cs typeface="Avenir"/>
                <a:sym typeface="Avenir"/>
              </a:rPr>
              <a:t>The Indians stipulate for the right of hunting on the lands ceded, with the other usual privileges of occupancy</a:t>
            </a:r>
            <a:r>
              <a:rPr lang="en">
                <a:solidFill>
                  <a:schemeClr val="dk1"/>
                </a:solidFill>
                <a:latin typeface="Avenir"/>
                <a:ea typeface="Avenir"/>
                <a:cs typeface="Avenir"/>
                <a:sym typeface="Avenir"/>
              </a:rPr>
              <a:t>, until the land is required for settlement. In testimony whereof, the said Henry R. Schoolcraft, commissioner on the part of the United States, and the chiefs and delegates of the Ottawa and Chippewa nation of Indians, have hereunto set their hands, at Washington the seat of Government, this twenty-eight day of March, in the year one thousand eight hundred and thirty-six.</a:t>
            </a:r>
            <a:endParaRPr>
              <a:solidFill>
                <a:schemeClr val="dk1"/>
              </a:solidFill>
              <a:latin typeface="Avenir"/>
              <a:ea typeface="Avenir"/>
              <a:cs typeface="Avenir"/>
              <a:sym typeface="Avenir"/>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478"/>
        <p:cNvGrpSpPr/>
        <p:nvPr/>
      </p:nvGrpSpPr>
      <p:grpSpPr>
        <a:xfrm>
          <a:off x="0" y="0"/>
          <a:ext cx="0" cy="0"/>
          <a:chOff x="0" y="0"/>
          <a:chExt cx="0" cy="0"/>
        </a:xfrm>
      </p:grpSpPr>
      <p:sp>
        <p:nvSpPr>
          <p:cNvPr id="479" name="Google Shape;479;p74"/>
          <p:cNvSpPr txBox="1">
            <a:spLocks noGrp="1"/>
          </p:cNvSpPr>
          <p:nvPr>
            <p:ph type="title"/>
          </p:nvPr>
        </p:nvSpPr>
        <p:spPr>
          <a:xfrm>
            <a:off x="311700" y="445025"/>
            <a:ext cx="86799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Rights Confirmed in 2007 Inland Consent Decree</a:t>
            </a:r>
            <a:r>
              <a:rPr lang="en" sz="1200">
                <a:latin typeface="Avenir"/>
                <a:ea typeface="Avenir"/>
                <a:cs typeface="Avenir"/>
                <a:sym typeface="Avenir"/>
              </a:rPr>
              <a:t> (1 min.)</a:t>
            </a:r>
            <a:endParaRPr sz="1200">
              <a:latin typeface="Avenir"/>
              <a:ea typeface="Avenir"/>
              <a:cs typeface="Avenir"/>
              <a:sym typeface="Avenir"/>
            </a:endParaRPr>
          </a:p>
          <a:p>
            <a:pPr marL="0" lvl="0" indent="0" algn="l" rtl="0">
              <a:spcBef>
                <a:spcPts val="0"/>
              </a:spcBef>
              <a:spcAft>
                <a:spcPts val="0"/>
              </a:spcAft>
              <a:buNone/>
            </a:pPr>
            <a:r>
              <a:rPr lang="en" sz="1400">
                <a:latin typeface="Avenir"/>
                <a:ea typeface="Avenir"/>
                <a:cs typeface="Avenir"/>
                <a:sym typeface="Avenir"/>
              </a:rPr>
              <a:t>Bay Mills Indian Community, Sault Ste. Marie Tribe of Chippewa Indians, Grand Traverse Band of Ottawa and Chippewa Indians, Little River Band of Ottawa Indians, Little Traverse Bay Bands of Odawa Indians</a:t>
            </a:r>
            <a:endParaRPr sz="1400">
              <a:latin typeface="Avenir"/>
              <a:ea typeface="Avenir"/>
              <a:cs typeface="Avenir"/>
              <a:sym typeface="Avenir"/>
            </a:endParaRPr>
          </a:p>
        </p:txBody>
      </p:sp>
      <p:sp>
        <p:nvSpPr>
          <p:cNvPr id="480" name="Google Shape;480;p74"/>
          <p:cNvSpPr txBox="1">
            <a:spLocks noGrp="1"/>
          </p:cNvSpPr>
          <p:nvPr>
            <p:ph type="body" idx="1"/>
          </p:nvPr>
        </p:nvSpPr>
        <p:spPr>
          <a:xfrm>
            <a:off x="311700" y="1557675"/>
            <a:ext cx="6252000" cy="1410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a:solidFill>
                  <a:schemeClr val="dk1"/>
                </a:solidFill>
                <a:latin typeface="Avenir"/>
                <a:ea typeface="Avenir"/>
                <a:cs typeface="Avenir"/>
                <a:sym typeface="Avenir"/>
              </a:rPr>
              <a:t>“</a:t>
            </a:r>
            <a:r>
              <a:rPr lang="en" sz="2200">
                <a:solidFill>
                  <a:schemeClr val="accent4"/>
                </a:solidFill>
                <a:latin typeface="Avenir"/>
                <a:ea typeface="Avenir"/>
                <a:cs typeface="Avenir"/>
                <a:sym typeface="Avenir"/>
              </a:rPr>
              <a:t>Each of the Tribes may regulate the foregoing treaty-right activities of its members and enforce regulations pertaining to such activities. The Tribes may also engage in natural resources assessment, enhancement, and restoration activities</a:t>
            </a:r>
            <a:r>
              <a:rPr lang="en" sz="2200">
                <a:solidFill>
                  <a:schemeClr val="dk1"/>
                </a:solidFill>
                <a:latin typeface="Avenir"/>
                <a:ea typeface="Avenir"/>
                <a:cs typeface="Avenir"/>
                <a:sym typeface="Avenir"/>
              </a:rPr>
              <a:t> as provided in Section XXI (Assessment Activities) and Section XXII (Restoration, Reclamation, and Enhancement Projects).” </a:t>
            </a:r>
            <a:endParaRPr sz="2200">
              <a:solidFill>
                <a:schemeClr val="dk1"/>
              </a:solidFill>
              <a:latin typeface="Avenir"/>
              <a:ea typeface="Avenir"/>
              <a:cs typeface="Avenir"/>
              <a:sym typeface="Avenir"/>
            </a:endParaRPr>
          </a:p>
        </p:txBody>
      </p:sp>
      <p:pic>
        <p:nvPicPr>
          <p:cNvPr id="481" name="Google Shape;481;p74" title="Treaty-of-1836_GreatLakesNow.png"/>
          <p:cNvPicPr preferRelativeResize="0"/>
          <p:nvPr/>
        </p:nvPicPr>
        <p:blipFill>
          <a:blip r:embed="rId3">
            <a:alphaModFix/>
          </a:blip>
          <a:stretch>
            <a:fillRect/>
          </a:stretch>
        </p:blipFill>
        <p:spPr>
          <a:xfrm>
            <a:off x="6671800" y="1633875"/>
            <a:ext cx="2319799" cy="3001075"/>
          </a:xfrm>
          <a:prstGeom prst="rect">
            <a:avLst/>
          </a:prstGeom>
          <a:noFill/>
          <a:ln>
            <a:noFill/>
          </a:ln>
        </p:spPr>
      </p:pic>
      <p:sp>
        <p:nvSpPr>
          <p:cNvPr id="482" name="Google Shape;482;p74"/>
          <p:cNvSpPr txBox="1"/>
          <p:nvPr/>
        </p:nvSpPr>
        <p:spPr>
          <a:xfrm>
            <a:off x="6629750" y="4625750"/>
            <a:ext cx="2507400" cy="250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Avenir"/>
                <a:ea typeface="Avenir"/>
                <a:cs typeface="Avenir"/>
                <a:sym typeface="Avenir"/>
              </a:rPr>
              <a:t>Credit: GreatLakesNow.org</a:t>
            </a:r>
            <a:endParaRPr sz="1200">
              <a:solidFill>
                <a:schemeClr val="dk1"/>
              </a:solidFill>
              <a:latin typeface="Avenir"/>
              <a:ea typeface="Avenir"/>
              <a:cs typeface="Avenir"/>
              <a:sym typeface="Avenir"/>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p7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What does that mean in practice?</a:t>
            </a:r>
            <a:endParaRPr sz="1400">
              <a:latin typeface="Avenir"/>
              <a:ea typeface="Avenir"/>
              <a:cs typeface="Avenir"/>
              <a:sym typeface="Avenir"/>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491"/>
        <p:cNvGrpSpPr/>
        <p:nvPr/>
      </p:nvGrpSpPr>
      <p:grpSpPr>
        <a:xfrm>
          <a:off x="0" y="0"/>
          <a:ext cx="0" cy="0"/>
          <a:chOff x="0" y="0"/>
          <a:chExt cx="0" cy="0"/>
        </a:xfrm>
      </p:grpSpPr>
      <p:pic>
        <p:nvPicPr>
          <p:cNvPr id="492" name="Google Shape;492;p76" descr="A path through a forest&#10;&#10;Description automatically generated"/>
          <p:cNvPicPr preferRelativeResize="0"/>
          <p:nvPr/>
        </p:nvPicPr>
        <p:blipFill>
          <a:blip r:embed="rId3">
            <a:alphaModFix/>
          </a:blip>
          <a:stretch>
            <a:fillRect/>
          </a:stretch>
        </p:blipFill>
        <p:spPr>
          <a:xfrm rot="5400000">
            <a:off x="-1525550" y="-1291400"/>
            <a:ext cx="12204374" cy="9153275"/>
          </a:xfrm>
          <a:prstGeom prst="rect">
            <a:avLst/>
          </a:prstGeom>
          <a:noFill/>
          <a:ln>
            <a:noFill/>
          </a:ln>
        </p:spPr>
      </p:pic>
      <p:sp>
        <p:nvSpPr>
          <p:cNvPr id="493" name="Google Shape;493;p7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accent5"/>
                </a:solidFill>
                <a:highlight>
                  <a:schemeClr val="dk1"/>
                </a:highlight>
                <a:latin typeface="Avenir"/>
                <a:ea typeface="Avenir"/>
                <a:cs typeface="Avenir"/>
                <a:sym typeface="Avenir"/>
              </a:rPr>
              <a:t>Learning from Practice:</a:t>
            </a:r>
            <a:endParaRPr>
              <a:solidFill>
                <a:schemeClr val="accent5"/>
              </a:solidFill>
              <a:highlight>
                <a:schemeClr val="dk1"/>
              </a:highlight>
              <a:latin typeface="Avenir"/>
              <a:ea typeface="Avenir"/>
              <a:cs typeface="Avenir"/>
              <a:sym typeface="Avenir"/>
            </a:endParaRPr>
          </a:p>
          <a:p>
            <a:pPr marL="0" lvl="0" indent="0" algn="l" rtl="0">
              <a:spcBef>
                <a:spcPts val="0"/>
              </a:spcBef>
              <a:spcAft>
                <a:spcPts val="0"/>
              </a:spcAft>
              <a:buNone/>
            </a:pPr>
            <a:r>
              <a:rPr lang="en">
                <a:solidFill>
                  <a:schemeClr val="accent5"/>
                </a:solidFill>
                <a:highlight>
                  <a:schemeClr val="dk1"/>
                </a:highlight>
                <a:latin typeface="Avenir"/>
                <a:ea typeface="Avenir"/>
                <a:cs typeface="Avenir"/>
                <a:sym typeface="Avenir"/>
              </a:rPr>
              <a:t>Maple River, Michigan</a:t>
            </a:r>
            <a:r>
              <a:rPr lang="en" sz="1200">
                <a:solidFill>
                  <a:schemeClr val="accent5"/>
                </a:solidFill>
                <a:highlight>
                  <a:schemeClr val="dk1"/>
                </a:highlight>
                <a:latin typeface="Avenir"/>
                <a:ea typeface="Avenir"/>
                <a:cs typeface="Avenir"/>
                <a:sym typeface="Avenir"/>
              </a:rPr>
              <a:t> (20 min.)</a:t>
            </a:r>
            <a:endParaRPr sz="1200">
              <a:solidFill>
                <a:schemeClr val="accent5"/>
              </a:solidFill>
              <a:highlight>
                <a:schemeClr val="dk1"/>
              </a:highlight>
              <a:latin typeface="Avenir"/>
              <a:ea typeface="Avenir"/>
              <a:cs typeface="Avenir"/>
              <a:sym typeface="Avenir"/>
            </a:endParaRPr>
          </a:p>
        </p:txBody>
      </p:sp>
      <p:sp>
        <p:nvSpPr>
          <p:cNvPr id="494" name="Google Shape;494;p76"/>
          <p:cNvSpPr txBox="1"/>
          <p:nvPr/>
        </p:nvSpPr>
        <p:spPr>
          <a:xfrm>
            <a:off x="6802300" y="4680825"/>
            <a:ext cx="2124300" cy="3102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a:solidFill>
                  <a:schemeClr val="dk1"/>
                </a:solidFill>
                <a:latin typeface="Avenir"/>
                <a:ea typeface="Avenir"/>
                <a:cs typeface="Avenir"/>
                <a:sym typeface="Avenir"/>
              </a:rPr>
              <a:t>Credit: Marty Holtgren</a:t>
            </a:r>
            <a:endParaRPr sz="1500">
              <a:solidFill>
                <a:schemeClr val="dk1"/>
              </a:solidFill>
              <a:latin typeface="Avenir"/>
              <a:ea typeface="Avenir"/>
              <a:cs typeface="Avenir"/>
              <a:sym typeface="Avenir"/>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498"/>
        <p:cNvGrpSpPr/>
        <p:nvPr/>
      </p:nvGrpSpPr>
      <p:grpSpPr>
        <a:xfrm>
          <a:off x="0" y="0"/>
          <a:ext cx="0" cy="0"/>
          <a:chOff x="0" y="0"/>
          <a:chExt cx="0" cy="0"/>
        </a:xfrm>
      </p:grpSpPr>
      <p:pic>
        <p:nvPicPr>
          <p:cNvPr id="499" name="Google Shape;499;p77" title="maple_island_human_activity_v5.png"/>
          <p:cNvPicPr preferRelativeResize="0"/>
          <p:nvPr/>
        </p:nvPicPr>
        <p:blipFill>
          <a:blip r:embed="rId3">
            <a:alphaModFix/>
          </a:blip>
          <a:stretch>
            <a:fillRect/>
          </a:stretch>
        </p:blipFill>
        <p:spPr>
          <a:xfrm>
            <a:off x="2524757" y="0"/>
            <a:ext cx="6654367" cy="5143499"/>
          </a:xfrm>
          <a:prstGeom prst="rect">
            <a:avLst/>
          </a:prstGeom>
          <a:noFill/>
          <a:ln>
            <a:noFill/>
          </a:ln>
        </p:spPr>
      </p:pic>
      <p:sp>
        <p:nvSpPr>
          <p:cNvPr id="500" name="Google Shape;500;p77"/>
          <p:cNvSpPr txBox="1"/>
          <p:nvPr/>
        </p:nvSpPr>
        <p:spPr>
          <a:xfrm>
            <a:off x="250600" y="398425"/>
            <a:ext cx="2040600" cy="446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400">
                <a:solidFill>
                  <a:schemeClr val="dk1"/>
                </a:solidFill>
                <a:latin typeface="Avenir"/>
                <a:ea typeface="Avenir"/>
                <a:cs typeface="Avenir"/>
                <a:sym typeface="Avenir"/>
              </a:rPr>
              <a:t>Maple Island, in the Lower Muskegon River Watershed (Michigan), was a long-time home for the Ottawa People</a:t>
            </a:r>
            <a:endParaRPr sz="2400">
              <a:solidFill>
                <a:schemeClr val="dk1"/>
              </a:solidFill>
              <a:latin typeface="Avenir"/>
              <a:ea typeface="Avenir"/>
              <a:cs typeface="Avenir"/>
              <a:sym typeface="Avenir"/>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sp>
        <p:nvSpPr>
          <p:cNvPr id="505" name="Google Shape;505;p78"/>
          <p:cNvSpPr txBox="1"/>
          <p:nvPr/>
        </p:nvSpPr>
        <p:spPr>
          <a:xfrm>
            <a:off x="250600" y="322225"/>
            <a:ext cx="8604300" cy="446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b="1">
                <a:solidFill>
                  <a:schemeClr val="accent5"/>
                </a:solidFill>
                <a:latin typeface="Avenir"/>
                <a:ea typeface="Avenir"/>
                <a:cs typeface="Avenir"/>
                <a:sym typeface="Avenir"/>
              </a:rPr>
              <a:t>Pre-1830s</a:t>
            </a:r>
            <a:br>
              <a:rPr lang="en" sz="2200" b="1">
                <a:solidFill>
                  <a:schemeClr val="dk1"/>
                </a:solidFill>
                <a:latin typeface="Avenir"/>
                <a:ea typeface="Avenir"/>
                <a:cs typeface="Avenir"/>
                <a:sym typeface="Avenir"/>
              </a:rPr>
            </a:br>
            <a:r>
              <a:rPr lang="en" sz="2200">
                <a:solidFill>
                  <a:schemeClr val="dk1"/>
                </a:solidFill>
                <a:latin typeface="Avenir"/>
                <a:ea typeface="Avenir"/>
                <a:cs typeface="Avenir"/>
                <a:sym typeface="Avenir"/>
              </a:rPr>
              <a:t>fur traders moved into the area, setting up a lucrative trade with the Ottawa people</a:t>
            </a:r>
            <a:endParaRPr sz="2200">
              <a:solidFill>
                <a:schemeClr val="dk1"/>
              </a:solidFill>
              <a:latin typeface="Avenir"/>
              <a:ea typeface="Avenir"/>
              <a:cs typeface="Avenir"/>
              <a:sym typeface="Avenir"/>
            </a:endParaRPr>
          </a:p>
          <a:p>
            <a:pPr marL="0" lvl="0" indent="0" algn="l" rtl="0">
              <a:spcBef>
                <a:spcPts val="0"/>
              </a:spcBef>
              <a:spcAft>
                <a:spcPts val="0"/>
              </a:spcAft>
              <a:buNone/>
            </a:pPr>
            <a:endParaRPr sz="2200">
              <a:solidFill>
                <a:schemeClr val="dk1"/>
              </a:solidFill>
              <a:latin typeface="Avenir"/>
              <a:ea typeface="Avenir"/>
              <a:cs typeface="Avenir"/>
              <a:sym typeface="Avenir"/>
            </a:endParaRPr>
          </a:p>
          <a:p>
            <a:pPr marL="0" lvl="0" indent="0" algn="l" rtl="0">
              <a:spcBef>
                <a:spcPts val="0"/>
              </a:spcBef>
              <a:spcAft>
                <a:spcPts val="0"/>
              </a:spcAft>
              <a:buNone/>
            </a:pPr>
            <a:r>
              <a:rPr lang="en" sz="2200" b="1">
                <a:solidFill>
                  <a:schemeClr val="accent5"/>
                </a:solidFill>
                <a:latin typeface="Avenir"/>
                <a:ea typeface="Avenir"/>
                <a:cs typeface="Avenir"/>
                <a:sym typeface="Avenir"/>
              </a:rPr>
              <a:t>1836</a:t>
            </a:r>
            <a:endParaRPr sz="2200" b="1">
              <a:solidFill>
                <a:schemeClr val="accent5"/>
              </a:solidFill>
              <a:latin typeface="Avenir"/>
              <a:ea typeface="Avenir"/>
              <a:cs typeface="Avenir"/>
              <a:sym typeface="Avenir"/>
            </a:endParaRPr>
          </a:p>
          <a:p>
            <a:pPr marL="0" lvl="0" indent="0" algn="l" rtl="0">
              <a:spcBef>
                <a:spcPts val="0"/>
              </a:spcBef>
              <a:spcAft>
                <a:spcPts val="0"/>
              </a:spcAft>
              <a:buNone/>
            </a:pPr>
            <a:r>
              <a:rPr lang="en" sz="2200">
                <a:solidFill>
                  <a:schemeClr val="dk1"/>
                </a:solidFill>
                <a:latin typeface="Avenir"/>
                <a:ea typeface="Avenir"/>
                <a:cs typeface="Avenir"/>
                <a:sym typeface="Avenir"/>
              </a:rPr>
              <a:t>Treaty of Washington "opens" the area to white settlement</a:t>
            </a:r>
            <a:endParaRPr sz="2200">
              <a:solidFill>
                <a:schemeClr val="dk1"/>
              </a:solidFill>
              <a:latin typeface="Avenir"/>
              <a:ea typeface="Avenir"/>
              <a:cs typeface="Avenir"/>
              <a:sym typeface="Avenir"/>
            </a:endParaRPr>
          </a:p>
          <a:p>
            <a:pPr marL="0" lvl="0" indent="0" algn="l" rtl="0">
              <a:spcBef>
                <a:spcPts val="0"/>
              </a:spcBef>
              <a:spcAft>
                <a:spcPts val="0"/>
              </a:spcAft>
              <a:buNone/>
            </a:pPr>
            <a:endParaRPr sz="2200">
              <a:solidFill>
                <a:schemeClr val="dk1"/>
              </a:solidFill>
              <a:latin typeface="Avenir"/>
              <a:ea typeface="Avenir"/>
              <a:cs typeface="Avenir"/>
              <a:sym typeface="Avenir"/>
            </a:endParaRPr>
          </a:p>
          <a:p>
            <a:pPr marL="0" lvl="0" indent="0" algn="l" rtl="0">
              <a:spcBef>
                <a:spcPts val="0"/>
              </a:spcBef>
              <a:spcAft>
                <a:spcPts val="0"/>
              </a:spcAft>
              <a:buNone/>
            </a:pPr>
            <a:r>
              <a:rPr lang="en" sz="2200" b="1">
                <a:solidFill>
                  <a:schemeClr val="accent5"/>
                </a:solidFill>
                <a:latin typeface="Avenir"/>
                <a:ea typeface="Avenir"/>
                <a:cs typeface="Avenir"/>
                <a:sym typeface="Avenir"/>
              </a:rPr>
              <a:t>1837</a:t>
            </a:r>
            <a:endParaRPr sz="2200">
              <a:solidFill>
                <a:schemeClr val="accent5"/>
              </a:solidFill>
              <a:latin typeface="Avenir"/>
              <a:ea typeface="Avenir"/>
              <a:cs typeface="Avenir"/>
              <a:sym typeface="Avenir"/>
            </a:endParaRPr>
          </a:p>
          <a:p>
            <a:pPr marL="0" lvl="0" indent="0" algn="l" rtl="0">
              <a:spcBef>
                <a:spcPts val="0"/>
              </a:spcBef>
              <a:spcAft>
                <a:spcPts val="0"/>
              </a:spcAft>
              <a:buNone/>
            </a:pPr>
            <a:r>
              <a:rPr lang="en" sz="2200">
                <a:solidFill>
                  <a:schemeClr val="dk1"/>
                </a:solidFill>
                <a:latin typeface="Avenir"/>
                <a:ea typeface="Avenir"/>
                <a:cs typeface="Avenir"/>
                <a:sym typeface="Avenir"/>
              </a:rPr>
              <a:t>Maple Island is surveyed by the U.S. Federal government for sale</a:t>
            </a:r>
            <a:endParaRPr sz="2200">
              <a:solidFill>
                <a:schemeClr val="dk1"/>
              </a:solidFill>
              <a:latin typeface="Avenir"/>
              <a:ea typeface="Avenir"/>
              <a:cs typeface="Avenir"/>
              <a:sym typeface="Avenir"/>
            </a:endParaRPr>
          </a:p>
          <a:p>
            <a:pPr marL="0" lvl="0" indent="0" algn="l" rtl="0">
              <a:spcBef>
                <a:spcPts val="0"/>
              </a:spcBef>
              <a:spcAft>
                <a:spcPts val="0"/>
              </a:spcAft>
              <a:buNone/>
            </a:pPr>
            <a:endParaRPr sz="2200">
              <a:solidFill>
                <a:schemeClr val="dk1"/>
              </a:solidFill>
              <a:latin typeface="Avenir"/>
              <a:ea typeface="Avenir"/>
              <a:cs typeface="Avenir"/>
              <a:sym typeface="Avenir"/>
            </a:endParaRPr>
          </a:p>
          <a:p>
            <a:pPr marL="0" lvl="0" indent="0" algn="l" rtl="0">
              <a:spcBef>
                <a:spcPts val="0"/>
              </a:spcBef>
              <a:spcAft>
                <a:spcPts val="0"/>
              </a:spcAft>
              <a:buNone/>
            </a:pPr>
            <a:r>
              <a:rPr lang="en" sz="2200" b="1">
                <a:solidFill>
                  <a:schemeClr val="accent5"/>
                </a:solidFill>
                <a:latin typeface="Avenir"/>
                <a:ea typeface="Avenir"/>
                <a:cs typeface="Avenir"/>
                <a:sym typeface="Avenir"/>
              </a:rPr>
              <a:t>1841</a:t>
            </a:r>
            <a:endParaRPr sz="2200" b="1">
              <a:solidFill>
                <a:schemeClr val="accent5"/>
              </a:solidFill>
              <a:latin typeface="Avenir"/>
              <a:ea typeface="Avenir"/>
              <a:cs typeface="Avenir"/>
              <a:sym typeface="Avenir"/>
            </a:endParaRPr>
          </a:p>
          <a:p>
            <a:pPr marL="0" lvl="0" indent="0" algn="l" rtl="0">
              <a:spcBef>
                <a:spcPts val="0"/>
              </a:spcBef>
              <a:spcAft>
                <a:spcPts val="0"/>
              </a:spcAft>
              <a:buNone/>
            </a:pPr>
            <a:r>
              <a:rPr lang="en" sz="2200">
                <a:solidFill>
                  <a:schemeClr val="dk1"/>
                </a:solidFill>
                <a:latin typeface="Avenir"/>
                <a:ea typeface="Avenir"/>
                <a:cs typeface="Avenir"/>
                <a:sym typeface="Avenir"/>
              </a:rPr>
              <a:t>Martin Ryerson obtains land patents at the head of Maple Island to begin farming and logging</a:t>
            </a:r>
            <a:endParaRPr sz="2200">
              <a:solidFill>
                <a:schemeClr val="dk1"/>
              </a:solidFill>
              <a:latin typeface="Avenir"/>
              <a:ea typeface="Avenir"/>
              <a:cs typeface="Avenir"/>
              <a:sym typeface="Avenir"/>
            </a:endParaRPr>
          </a:p>
          <a:p>
            <a:pPr marL="0" lvl="0" indent="0" algn="l" rtl="0">
              <a:spcBef>
                <a:spcPts val="0"/>
              </a:spcBef>
              <a:spcAft>
                <a:spcPts val="0"/>
              </a:spcAft>
              <a:buNone/>
            </a:pPr>
            <a:endParaRPr sz="2200">
              <a:solidFill>
                <a:schemeClr val="dk1"/>
              </a:solidFill>
              <a:latin typeface="Avenir"/>
              <a:ea typeface="Avenir"/>
              <a:cs typeface="Avenir"/>
              <a:sym typeface="Avenir"/>
            </a:endParaRPr>
          </a:p>
          <a:p>
            <a:pPr marL="0" lvl="0" indent="0" algn="l" rtl="0">
              <a:spcBef>
                <a:spcPts val="0"/>
              </a:spcBef>
              <a:spcAft>
                <a:spcPts val="0"/>
              </a:spcAft>
              <a:buNone/>
            </a:pPr>
            <a:endParaRPr sz="2200">
              <a:solidFill>
                <a:schemeClr val="dk1"/>
              </a:solidFill>
              <a:latin typeface="Avenir"/>
              <a:ea typeface="Avenir"/>
              <a:cs typeface="Avenir"/>
              <a:sym typeface="Avenir"/>
            </a:endParaRP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sp>
        <p:nvSpPr>
          <p:cNvPr id="510" name="Google Shape;510;p79"/>
          <p:cNvSpPr txBox="1"/>
          <p:nvPr/>
        </p:nvSpPr>
        <p:spPr>
          <a:xfrm>
            <a:off x="7109825" y="424150"/>
            <a:ext cx="1980900" cy="473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a:solidFill>
                  <a:schemeClr val="accent5"/>
                </a:solidFill>
                <a:latin typeface="Avenir"/>
                <a:ea typeface="Avenir"/>
                <a:cs typeface="Avenir"/>
                <a:sym typeface="Avenir"/>
              </a:rPr>
              <a:t>Martin Ryerson's</a:t>
            </a:r>
            <a:r>
              <a:rPr lang="en" sz="2200">
                <a:solidFill>
                  <a:schemeClr val="dk1"/>
                </a:solidFill>
                <a:latin typeface="Avenir"/>
                <a:ea typeface="Avenir"/>
                <a:cs typeface="Avenir"/>
                <a:sym typeface="Avenir"/>
              </a:rPr>
              <a:t> property sat at the point where the Muskegon River split in two around Maple Island </a:t>
            </a:r>
            <a:endParaRPr sz="2200">
              <a:solidFill>
                <a:schemeClr val="dk1"/>
              </a:solidFill>
              <a:latin typeface="Avenir"/>
              <a:ea typeface="Avenir"/>
              <a:cs typeface="Avenir"/>
              <a:sym typeface="Avenir"/>
            </a:endParaRPr>
          </a:p>
        </p:txBody>
      </p:sp>
      <p:pic>
        <p:nvPicPr>
          <p:cNvPr id="511" name="Google Shape;511;p79" title="CG_JMH_Figure.jpg"/>
          <p:cNvPicPr preferRelativeResize="0"/>
          <p:nvPr/>
        </p:nvPicPr>
        <p:blipFill>
          <a:blip r:embed="rId3">
            <a:alphaModFix/>
          </a:blip>
          <a:stretch>
            <a:fillRect/>
          </a:stretch>
        </p:blipFill>
        <p:spPr>
          <a:xfrm>
            <a:off x="152400" y="609600"/>
            <a:ext cx="6728827" cy="3786087"/>
          </a:xfrm>
          <a:prstGeom prst="rect">
            <a:avLst/>
          </a:prstGeom>
          <a:noFill/>
          <a:ln>
            <a:noFill/>
          </a:ln>
        </p:spPr>
      </p:pic>
      <p:sp>
        <p:nvSpPr>
          <p:cNvPr id="512" name="Google Shape;512;p79"/>
          <p:cNvSpPr/>
          <p:nvPr/>
        </p:nvSpPr>
        <p:spPr>
          <a:xfrm>
            <a:off x="727975" y="1694600"/>
            <a:ext cx="2100300" cy="1575300"/>
          </a:xfrm>
          <a:prstGeom prst="ellipse">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513" name="Google Shape;513;p79"/>
          <p:cNvCxnSpPr/>
          <p:nvPr/>
        </p:nvCxnSpPr>
        <p:spPr>
          <a:xfrm flipH="1">
            <a:off x="3007375" y="1730450"/>
            <a:ext cx="4045500" cy="716100"/>
          </a:xfrm>
          <a:prstGeom prst="straightConnector1">
            <a:avLst/>
          </a:prstGeom>
          <a:noFill/>
          <a:ln w="76200" cap="flat" cmpd="sng">
            <a:solidFill>
              <a:schemeClr val="dk2"/>
            </a:solidFill>
            <a:prstDash val="solid"/>
            <a:round/>
            <a:headEnd type="none" w="med" len="med"/>
            <a:tailEnd type="triangle" w="med" len="med"/>
          </a:ln>
        </p:spPr>
      </p:cxn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517"/>
        <p:cNvGrpSpPr/>
        <p:nvPr/>
      </p:nvGrpSpPr>
      <p:grpSpPr>
        <a:xfrm>
          <a:off x="0" y="0"/>
          <a:ext cx="0" cy="0"/>
          <a:chOff x="0" y="0"/>
          <a:chExt cx="0" cy="0"/>
        </a:xfrm>
      </p:grpSpPr>
      <p:sp>
        <p:nvSpPr>
          <p:cNvPr id="518" name="Google Shape;518;p80"/>
          <p:cNvSpPr txBox="1"/>
          <p:nvPr/>
        </p:nvSpPr>
        <p:spPr>
          <a:xfrm>
            <a:off x="7109825" y="195550"/>
            <a:ext cx="1980900" cy="473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a:solidFill>
                  <a:schemeClr val="dk1"/>
                </a:solidFill>
                <a:latin typeface="Avenir"/>
                <a:ea typeface="Avenir"/>
                <a:cs typeface="Avenir"/>
                <a:sym typeface="Avenir"/>
              </a:rPr>
              <a:t>This split was inconvenient for floating logs quickly downstream to the mills at Muskegon Lake on Lake Michigan</a:t>
            </a:r>
            <a:endParaRPr sz="2200">
              <a:solidFill>
                <a:schemeClr val="accent5"/>
              </a:solidFill>
              <a:latin typeface="Avenir"/>
              <a:ea typeface="Avenir"/>
              <a:cs typeface="Avenir"/>
              <a:sym typeface="Avenir"/>
            </a:endParaRPr>
          </a:p>
        </p:txBody>
      </p:sp>
      <p:pic>
        <p:nvPicPr>
          <p:cNvPr id="519" name="Google Shape;519;p80" title="CG_JMH_Figure.jpg"/>
          <p:cNvPicPr preferRelativeResize="0"/>
          <p:nvPr/>
        </p:nvPicPr>
        <p:blipFill>
          <a:blip r:embed="rId3">
            <a:alphaModFix/>
          </a:blip>
          <a:stretch>
            <a:fillRect/>
          </a:stretch>
        </p:blipFill>
        <p:spPr>
          <a:xfrm>
            <a:off x="152400" y="609600"/>
            <a:ext cx="6728827" cy="3786087"/>
          </a:xfrm>
          <a:prstGeom prst="rect">
            <a:avLst/>
          </a:prstGeom>
          <a:noFill/>
          <a:ln>
            <a:noFill/>
          </a:ln>
        </p:spPr>
      </p:pic>
      <p:sp>
        <p:nvSpPr>
          <p:cNvPr id="520" name="Google Shape;520;p80"/>
          <p:cNvSpPr/>
          <p:nvPr/>
        </p:nvSpPr>
        <p:spPr>
          <a:xfrm>
            <a:off x="727975" y="1694600"/>
            <a:ext cx="2100300" cy="1575300"/>
          </a:xfrm>
          <a:prstGeom prst="ellipse">
            <a:avLst/>
          </a:prstGeom>
          <a:noFill/>
          <a:ln w="38100"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cxnSp>
        <p:nvCxnSpPr>
          <p:cNvPr id="521" name="Google Shape;521;p80"/>
          <p:cNvCxnSpPr/>
          <p:nvPr/>
        </p:nvCxnSpPr>
        <p:spPr>
          <a:xfrm flipH="1">
            <a:off x="3007375" y="1730450"/>
            <a:ext cx="4045500" cy="716100"/>
          </a:xfrm>
          <a:prstGeom prst="straightConnector1">
            <a:avLst/>
          </a:prstGeom>
          <a:noFill/>
          <a:ln w="76200" cap="flat" cmpd="sng">
            <a:solidFill>
              <a:schemeClr val="dk2"/>
            </a:solidFill>
            <a:prstDash val="solid"/>
            <a:round/>
            <a:headEnd type="none" w="med" len="med"/>
            <a:tailEnd type="triangle" w="med" len="med"/>
          </a:ln>
        </p:spPr>
      </p:cxn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81"/>
          <p:cNvSpPr txBox="1"/>
          <p:nvPr/>
        </p:nvSpPr>
        <p:spPr>
          <a:xfrm>
            <a:off x="7109825" y="195550"/>
            <a:ext cx="1980900" cy="473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a:solidFill>
                  <a:schemeClr val="dk1"/>
                </a:solidFill>
                <a:latin typeface="Avenir"/>
                <a:ea typeface="Avenir"/>
                <a:cs typeface="Avenir"/>
                <a:sym typeface="Avenir"/>
              </a:rPr>
              <a:t>This split was inconvenient for floating logs quickly downstream to the mills at Muskegon Lake on Lake Michigan…so they </a:t>
            </a:r>
            <a:r>
              <a:rPr lang="en" sz="2200">
                <a:solidFill>
                  <a:schemeClr val="accent5"/>
                </a:solidFill>
                <a:latin typeface="Avenir"/>
                <a:ea typeface="Avenir"/>
                <a:cs typeface="Avenir"/>
                <a:sym typeface="Avenir"/>
              </a:rPr>
              <a:t>blocked the inlets and stopped the flow into the Maple River</a:t>
            </a:r>
            <a:endParaRPr sz="2200">
              <a:solidFill>
                <a:schemeClr val="accent5"/>
              </a:solidFill>
              <a:latin typeface="Avenir"/>
              <a:ea typeface="Avenir"/>
              <a:cs typeface="Avenir"/>
              <a:sym typeface="Avenir"/>
            </a:endParaRPr>
          </a:p>
        </p:txBody>
      </p:sp>
      <p:pic>
        <p:nvPicPr>
          <p:cNvPr id="527" name="Google Shape;527;p81" title="Spiles_MapleRiver.jpg"/>
          <p:cNvPicPr preferRelativeResize="0"/>
          <p:nvPr/>
        </p:nvPicPr>
        <p:blipFill rotWithShape="1">
          <a:blip r:embed="rId3">
            <a:alphaModFix/>
          </a:blip>
          <a:srcRect l="6459" t="14490" r="4190" b="14441"/>
          <a:stretch/>
        </p:blipFill>
        <p:spPr>
          <a:xfrm>
            <a:off x="334000" y="371150"/>
            <a:ext cx="6259277" cy="3734051"/>
          </a:xfrm>
          <a:prstGeom prst="rect">
            <a:avLst/>
          </a:prstGeom>
          <a:noFill/>
          <a:ln>
            <a:noFill/>
          </a:ln>
        </p:spPr>
      </p:pic>
      <p:sp>
        <p:nvSpPr>
          <p:cNvPr id="528" name="Google Shape;528;p81"/>
          <p:cNvSpPr txBox="1"/>
          <p:nvPr/>
        </p:nvSpPr>
        <p:spPr>
          <a:xfrm>
            <a:off x="371100" y="4329550"/>
            <a:ext cx="6259200" cy="358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500">
                <a:solidFill>
                  <a:schemeClr val="dk1"/>
                </a:solidFill>
                <a:latin typeface="Avenir"/>
                <a:ea typeface="Avenir"/>
                <a:cs typeface="Avenir"/>
                <a:sym typeface="Avenir"/>
              </a:rPr>
              <a:t>Credit: Harry Spooner Collection, Fremont Area District LIbrary, Fremont, Michigan</a:t>
            </a:r>
            <a:endParaRPr sz="1500">
              <a:solidFill>
                <a:schemeClr val="dk1"/>
              </a:solidFill>
              <a:latin typeface="Avenir"/>
              <a:ea typeface="Avenir"/>
              <a:cs typeface="Avenir"/>
              <a:sym typeface="Avenir"/>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532"/>
        <p:cNvGrpSpPr/>
        <p:nvPr/>
      </p:nvGrpSpPr>
      <p:grpSpPr>
        <a:xfrm>
          <a:off x="0" y="0"/>
          <a:ext cx="0" cy="0"/>
          <a:chOff x="0" y="0"/>
          <a:chExt cx="0" cy="0"/>
        </a:xfrm>
      </p:grpSpPr>
      <p:pic>
        <p:nvPicPr>
          <p:cNvPr id="533" name="Google Shape;533;p82" title="Video_FloatingPastDamRemnants_Kayak.MOV">
            <a:hlinkClick r:id="rId3"/>
          </p:cNvPr>
          <p:cNvPicPr preferRelativeResize="0"/>
          <p:nvPr/>
        </p:nvPicPr>
        <p:blipFill>
          <a:blip r:embed="rId4">
            <a:alphaModFix/>
          </a:blip>
          <a:stretch>
            <a:fillRect/>
          </a:stretch>
        </p:blipFill>
        <p:spPr>
          <a:xfrm>
            <a:off x="0" y="38100"/>
            <a:ext cx="6807200" cy="5105400"/>
          </a:xfrm>
          <a:prstGeom prst="rect">
            <a:avLst/>
          </a:prstGeom>
          <a:noFill/>
          <a:ln>
            <a:noFill/>
          </a:ln>
        </p:spPr>
      </p:pic>
      <p:sp>
        <p:nvSpPr>
          <p:cNvPr id="534" name="Google Shape;534;p82"/>
          <p:cNvSpPr txBox="1"/>
          <p:nvPr/>
        </p:nvSpPr>
        <p:spPr>
          <a:xfrm>
            <a:off x="7033625" y="347950"/>
            <a:ext cx="1980900" cy="4733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200">
                <a:solidFill>
                  <a:schemeClr val="dk1"/>
                </a:solidFill>
                <a:latin typeface="Avenir"/>
                <a:ea typeface="Avenir"/>
                <a:cs typeface="Avenir"/>
                <a:sym typeface="Avenir"/>
              </a:rPr>
              <a:t>1880s</a:t>
            </a:r>
            <a:endParaRPr sz="2200">
              <a:solidFill>
                <a:schemeClr val="dk1"/>
              </a:solidFill>
              <a:latin typeface="Avenir"/>
              <a:ea typeface="Avenir"/>
              <a:cs typeface="Avenir"/>
              <a:sym typeface="Avenir"/>
            </a:endParaRPr>
          </a:p>
          <a:p>
            <a:pPr marL="0" lvl="0" indent="0" algn="l" rtl="0">
              <a:spcBef>
                <a:spcPts val="0"/>
              </a:spcBef>
              <a:spcAft>
                <a:spcPts val="0"/>
              </a:spcAft>
              <a:buNone/>
            </a:pPr>
            <a:endParaRPr sz="2200">
              <a:solidFill>
                <a:schemeClr val="dk1"/>
              </a:solidFill>
              <a:latin typeface="Avenir"/>
              <a:ea typeface="Avenir"/>
              <a:cs typeface="Avenir"/>
              <a:sym typeface="Avenir"/>
            </a:endParaRPr>
          </a:p>
          <a:p>
            <a:pPr marL="0" lvl="0" indent="0" algn="l" rtl="0">
              <a:spcBef>
                <a:spcPts val="0"/>
              </a:spcBef>
              <a:spcAft>
                <a:spcPts val="0"/>
              </a:spcAft>
              <a:buNone/>
            </a:pPr>
            <a:r>
              <a:rPr lang="en" sz="1800">
                <a:solidFill>
                  <a:schemeClr val="dk1"/>
                </a:solidFill>
                <a:latin typeface="Avenir"/>
                <a:ea typeface="Avenir"/>
                <a:cs typeface="Avenir"/>
                <a:sym typeface="Avenir"/>
              </a:rPr>
              <a:t>Both inlets to the Maple River are blocked by the Muskegon River Booming Company, owned by Martin Ryerson</a:t>
            </a:r>
            <a:endParaRPr sz="1800">
              <a:solidFill>
                <a:schemeClr val="dk1"/>
              </a:solidFill>
              <a:latin typeface="Avenir"/>
              <a:ea typeface="Avenir"/>
              <a:cs typeface="Avenir"/>
              <a:sym typeface="Avenir"/>
            </a:endParaRPr>
          </a:p>
          <a:p>
            <a:pPr marL="0" lvl="0" indent="0" algn="l" rtl="0">
              <a:spcBef>
                <a:spcPts val="0"/>
              </a:spcBef>
              <a:spcAft>
                <a:spcPts val="0"/>
              </a:spcAft>
              <a:buNone/>
            </a:pPr>
            <a:endParaRPr sz="1800">
              <a:solidFill>
                <a:schemeClr val="dk1"/>
              </a:solidFill>
              <a:latin typeface="Avenir"/>
              <a:ea typeface="Avenir"/>
              <a:cs typeface="Avenir"/>
              <a:sym typeface="Avenir"/>
            </a:endParaRPr>
          </a:p>
          <a:p>
            <a:pPr marL="0" lvl="0" indent="0" algn="l" rtl="0">
              <a:spcBef>
                <a:spcPts val="0"/>
              </a:spcBef>
              <a:spcAft>
                <a:spcPts val="0"/>
              </a:spcAft>
              <a:buNone/>
            </a:pPr>
            <a:r>
              <a:rPr lang="en" sz="1800">
                <a:solidFill>
                  <a:schemeClr val="accent5"/>
                </a:solidFill>
                <a:latin typeface="Avenir"/>
                <a:ea typeface="Avenir"/>
                <a:cs typeface="Avenir"/>
                <a:sym typeface="Avenir"/>
              </a:rPr>
              <a:t>Remnants of those original timber crib dams are still there today</a:t>
            </a:r>
            <a:endParaRPr sz="1800">
              <a:solidFill>
                <a:schemeClr val="accent5"/>
              </a:solidFill>
              <a:latin typeface="Avenir"/>
              <a:ea typeface="Avenir"/>
              <a:cs typeface="Avenir"/>
              <a:sym typeface="Aveni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33"/>
                                        </p:tgtEl>
                                        <p:attrNameLst>
                                          <p:attrName>style.visibility</p:attrName>
                                        </p:attrNameLst>
                                      </p:cBhvr>
                                      <p:to>
                                        <p:strVal val="visible"/>
                                      </p:to>
                                    </p:set>
                                    <p:animEffect transition="in" filter="fade">
                                      <p:cBhvr>
                                        <p:cTn id="7" dur="1000"/>
                                        <p:tgtEl>
                                          <p:spTgt spid="5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pic>
        <p:nvPicPr>
          <p:cNvPr id="539" name="Google Shape;539;p83" title="IsntAnIsland.JPEG"/>
          <p:cNvPicPr preferRelativeResize="0"/>
          <p:nvPr/>
        </p:nvPicPr>
        <p:blipFill>
          <a:blip r:embed="rId3">
            <a:alphaModFix/>
          </a:blip>
          <a:stretch>
            <a:fillRect/>
          </a:stretch>
        </p:blipFill>
        <p:spPr>
          <a:xfrm>
            <a:off x="152400" y="1447800"/>
            <a:ext cx="8839204" cy="3275857"/>
          </a:xfrm>
          <a:prstGeom prst="rect">
            <a:avLst/>
          </a:prstGeom>
          <a:noFill/>
          <a:ln>
            <a:noFill/>
          </a:ln>
        </p:spPr>
      </p:pic>
      <p:sp>
        <p:nvSpPr>
          <p:cNvPr id="540" name="Google Shape;540;p83"/>
          <p:cNvSpPr txBox="1"/>
          <p:nvPr/>
        </p:nvSpPr>
        <p:spPr>
          <a:xfrm>
            <a:off x="152400" y="228600"/>
            <a:ext cx="8839200" cy="3000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4000" b="1">
                <a:solidFill>
                  <a:schemeClr val="dk1"/>
                </a:solidFill>
                <a:latin typeface="Avenir"/>
                <a:ea typeface="Avenir"/>
                <a:cs typeface="Avenir"/>
                <a:sym typeface="Avenir"/>
              </a:rPr>
              <a:t>1880 to present</a:t>
            </a:r>
            <a:endParaRPr sz="4000" b="1">
              <a:solidFill>
                <a:schemeClr val="dk1"/>
              </a:solidFill>
              <a:latin typeface="Avenir"/>
              <a:ea typeface="Avenir"/>
              <a:cs typeface="Avenir"/>
              <a:sym typeface="Avenir"/>
            </a:endParaRPr>
          </a:p>
          <a:p>
            <a:pPr marL="0" lvl="0" indent="0" algn="l" rtl="0">
              <a:spcBef>
                <a:spcPts val="0"/>
              </a:spcBef>
              <a:spcAft>
                <a:spcPts val="0"/>
              </a:spcAft>
              <a:buNone/>
            </a:pPr>
            <a:r>
              <a:rPr lang="en" sz="2200" b="1">
                <a:solidFill>
                  <a:schemeClr val="dk1"/>
                </a:solidFill>
                <a:latin typeface="Avenir"/>
                <a:ea typeface="Avenir"/>
                <a:cs typeface="Avenir"/>
                <a:sym typeface="Avenir"/>
              </a:rPr>
              <a:t>The 4.5-mile Maple River has been mostly dry ever since</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544"/>
        <p:cNvGrpSpPr/>
        <p:nvPr/>
      </p:nvGrpSpPr>
      <p:grpSpPr>
        <a:xfrm>
          <a:off x="0" y="0"/>
          <a:ext cx="0" cy="0"/>
          <a:chOff x="0" y="0"/>
          <a:chExt cx="0" cy="0"/>
        </a:xfrm>
      </p:grpSpPr>
      <p:sp>
        <p:nvSpPr>
          <p:cNvPr id="545" name="Google Shape;545;p84"/>
          <p:cNvSpPr txBox="1">
            <a:spLocks noGrp="1"/>
          </p:cNvSpPr>
          <p:nvPr>
            <p:ph type="title"/>
          </p:nvPr>
        </p:nvSpPr>
        <p:spPr>
          <a:xfrm>
            <a:off x="311700" y="2926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100">
                <a:latin typeface="Avenir"/>
                <a:ea typeface="Avenir"/>
                <a:cs typeface="Avenir"/>
                <a:sym typeface="Avenir"/>
              </a:rPr>
              <a:t>Closure has caused </a:t>
            </a:r>
            <a:r>
              <a:rPr lang="en" sz="2100">
                <a:solidFill>
                  <a:schemeClr val="accent5"/>
                </a:solidFill>
                <a:latin typeface="Avenir"/>
                <a:ea typeface="Avenir"/>
                <a:cs typeface="Avenir"/>
                <a:sym typeface="Avenir"/>
              </a:rPr>
              <a:t>chronic flooding</a:t>
            </a:r>
            <a:r>
              <a:rPr lang="en" sz="2100">
                <a:latin typeface="Avenir"/>
                <a:ea typeface="Avenir"/>
                <a:cs typeface="Avenir"/>
                <a:sym typeface="Avenir"/>
              </a:rPr>
              <a:t> across Maple Island, as water overflows the Muskegon River banks and drains across the island</a:t>
            </a:r>
            <a:r>
              <a:rPr lang="en" sz="1200">
                <a:latin typeface="Avenir"/>
                <a:ea typeface="Avenir"/>
                <a:cs typeface="Avenir"/>
                <a:sym typeface="Avenir"/>
              </a:rPr>
              <a:t>  </a:t>
            </a:r>
            <a:r>
              <a:rPr lang="en" sz="1200"/>
              <a:t>(2 min.)</a:t>
            </a:r>
            <a:endParaRPr sz="1200"/>
          </a:p>
        </p:txBody>
      </p:sp>
      <p:pic>
        <p:nvPicPr>
          <p:cNvPr id="546" name="Google Shape;546;p84" title="MapleRiverRestoration.JPG">
            <a:hlinkClick r:id="rId3"/>
          </p:cNvPr>
          <p:cNvPicPr preferRelativeResize="0"/>
          <p:nvPr/>
        </p:nvPicPr>
        <p:blipFill>
          <a:blip r:embed="rId4">
            <a:alphaModFix/>
          </a:blip>
          <a:stretch>
            <a:fillRect/>
          </a:stretch>
        </p:blipFill>
        <p:spPr>
          <a:xfrm>
            <a:off x="1524000" y="1170125"/>
            <a:ext cx="6186710" cy="3820974"/>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pic>
        <p:nvPicPr>
          <p:cNvPr id="551" name="Google Shape;551;p85" title="maple_island_modern_v5.png"/>
          <p:cNvPicPr preferRelativeResize="0"/>
          <p:nvPr/>
        </p:nvPicPr>
        <p:blipFill>
          <a:blip r:embed="rId3">
            <a:alphaModFix/>
          </a:blip>
          <a:stretch>
            <a:fillRect/>
          </a:stretch>
        </p:blipFill>
        <p:spPr>
          <a:xfrm>
            <a:off x="0" y="0"/>
            <a:ext cx="7259730" cy="5143501"/>
          </a:xfrm>
          <a:prstGeom prst="rect">
            <a:avLst/>
          </a:prstGeom>
          <a:noFill/>
          <a:ln>
            <a:noFill/>
          </a:ln>
        </p:spPr>
      </p:pic>
      <p:sp>
        <p:nvSpPr>
          <p:cNvPr id="552" name="Google Shape;552;p85"/>
          <p:cNvSpPr txBox="1"/>
          <p:nvPr/>
        </p:nvSpPr>
        <p:spPr>
          <a:xfrm>
            <a:off x="7399000" y="293750"/>
            <a:ext cx="1635000" cy="435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chemeClr val="dk1"/>
                </a:solidFill>
                <a:latin typeface="Avenir"/>
                <a:ea typeface="Avenir"/>
                <a:cs typeface="Avenir"/>
                <a:sym typeface="Avenir"/>
              </a:rPr>
              <a:t>As well as a complete </a:t>
            </a:r>
            <a:r>
              <a:rPr lang="en" sz="2100">
                <a:solidFill>
                  <a:schemeClr val="accent5"/>
                </a:solidFill>
                <a:latin typeface="Avenir"/>
                <a:ea typeface="Avenir"/>
                <a:cs typeface="Avenir"/>
                <a:sym typeface="Avenir"/>
              </a:rPr>
              <a:t>loss of habitat for manoomin</a:t>
            </a:r>
            <a:r>
              <a:rPr lang="en" sz="2100">
                <a:solidFill>
                  <a:schemeClr val="dk1"/>
                </a:solidFill>
                <a:latin typeface="Avenir"/>
                <a:ea typeface="Avenir"/>
                <a:cs typeface="Avenir"/>
                <a:sym typeface="Avenir"/>
              </a:rPr>
              <a:t> (wild rice) and </a:t>
            </a:r>
            <a:r>
              <a:rPr lang="en" sz="2100">
                <a:solidFill>
                  <a:schemeClr val="accent5"/>
                </a:solidFill>
                <a:latin typeface="Avenir"/>
                <a:ea typeface="Avenir"/>
                <a:cs typeface="Avenir"/>
                <a:sym typeface="Avenir"/>
              </a:rPr>
              <a:t>nmé</a:t>
            </a:r>
            <a:r>
              <a:rPr lang="en" sz="2100">
                <a:solidFill>
                  <a:schemeClr val="dk1"/>
                </a:solidFill>
                <a:latin typeface="Avenir"/>
                <a:ea typeface="Avenir"/>
                <a:cs typeface="Avenir"/>
                <a:sym typeface="Avenir"/>
              </a:rPr>
              <a:t> (lake sturgeon)</a:t>
            </a:r>
            <a:endParaRPr sz="2100">
              <a:solidFill>
                <a:schemeClr val="dk1"/>
              </a:solidFill>
              <a:latin typeface="Avenir"/>
              <a:ea typeface="Avenir"/>
              <a:cs typeface="Avenir"/>
              <a:sym typeface="Avenir"/>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556"/>
        <p:cNvGrpSpPr/>
        <p:nvPr/>
      </p:nvGrpSpPr>
      <p:grpSpPr>
        <a:xfrm>
          <a:off x="0" y="0"/>
          <a:ext cx="0" cy="0"/>
          <a:chOff x="0" y="0"/>
          <a:chExt cx="0" cy="0"/>
        </a:xfrm>
      </p:grpSpPr>
      <p:pic>
        <p:nvPicPr>
          <p:cNvPr id="557" name="Google Shape;557;p86" title="maple_island_modern_v5.png"/>
          <p:cNvPicPr preferRelativeResize="0"/>
          <p:nvPr/>
        </p:nvPicPr>
        <p:blipFill>
          <a:blip r:embed="rId3">
            <a:alphaModFix/>
          </a:blip>
          <a:stretch>
            <a:fillRect/>
          </a:stretch>
        </p:blipFill>
        <p:spPr>
          <a:xfrm>
            <a:off x="0" y="0"/>
            <a:ext cx="7259730" cy="5143501"/>
          </a:xfrm>
          <a:prstGeom prst="rect">
            <a:avLst/>
          </a:prstGeom>
          <a:noFill/>
          <a:ln>
            <a:noFill/>
          </a:ln>
        </p:spPr>
      </p:pic>
      <p:sp>
        <p:nvSpPr>
          <p:cNvPr id="558" name="Google Shape;558;p86"/>
          <p:cNvSpPr txBox="1"/>
          <p:nvPr/>
        </p:nvSpPr>
        <p:spPr>
          <a:xfrm>
            <a:off x="7399000" y="293750"/>
            <a:ext cx="1635000" cy="4356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2100">
                <a:solidFill>
                  <a:schemeClr val="dk1"/>
                </a:solidFill>
                <a:latin typeface="Avenir"/>
                <a:ea typeface="Avenir"/>
                <a:cs typeface="Avenir"/>
                <a:sym typeface="Avenir"/>
              </a:rPr>
              <a:t>As well as a complete loss of habitat for manoomin (wild rice) and nmé (lake sturgeon), </a:t>
            </a:r>
            <a:r>
              <a:rPr lang="en" sz="2100">
                <a:solidFill>
                  <a:schemeClr val="accent5"/>
                </a:solidFill>
                <a:latin typeface="Avenir"/>
                <a:ea typeface="Avenir"/>
                <a:cs typeface="Avenir"/>
                <a:sym typeface="Avenir"/>
              </a:rPr>
              <a:t>and the severing of a way of life for Ottawa people</a:t>
            </a:r>
            <a:endParaRPr sz="2100">
              <a:solidFill>
                <a:schemeClr val="accent5"/>
              </a:solidFill>
              <a:latin typeface="Avenir"/>
              <a:ea typeface="Avenir"/>
              <a:cs typeface="Avenir"/>
              <a:sym typeface="Avenir"/>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562"/>
        <p:cNvGrpSpPr/>
        <p:nvPr/>
      </p:nvGrpSpPr>
      <p:grpSpPr>
        <a:xfrm>
          <a:off x="0" y="0"/>
          <a:ext cx="0" cy="0"/>
          <a:chOff x="0" y="0"/>
          <a:chExt cx="0" cy="0"/>
        </a:xfrm>
      </p:grpSpPr>
      <p:sp>
        <p:nvSpPr>
          <p:cNvPr id="563" name="Google Shape;563;p8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What do the Maple River dams have to do with Treaty Rights?</a:t>
            </a:r>
            <a:r>
              <a:rPr lang="en" sz="1200">
                <a:latin typeface="Avenir"/>
                <a:ea typeface="Avenir"/>
                <a:cs typeface="Avenir"/>
                <a:sym typeface="Avenir"/>
              </a:rPr>
              <a:t> (5 min.)</a:t>
            </a:r>
            <a:endParaRPr sz="1200">
              <a:latin typeface="Avenir"/>
              <a:ea typeface="Avenir"/>
              <a:cs typeface="Avenir"/>
              <a:sym typeface="Avenir"/>
            </a:endParaRPr>
          </a:p>
        </p:txBody>
      </p:sp>
      <p:sp>
        <p:nvSpPr>
          <p:cNvPr id="564" name="Google Shape;564;p87"/>
          <p:cNvSpPr txBox="1">
            <a:spLocks noGrp="1"/>
          </p:cNvSpPr>
          <p:nvPr>
            <p:ph type="body" idx="1"/>
          </p:nvPr>
        </p:nvSpPr>
        <p:spPr>
          <a:xfrm>
            <a:off x="5605650" y="1645225"/>
            <a:ext cx="3302700" cy="2923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sz="5000">
                <a:solidFill>
                  <a:schemeClr val="dk1"/>
                </a:solidFill>
                <a:latin typeface="Avenir"/>
                <a:ea typeface="Avenir"/>
                <a:cs typeface="Avenir"/>
                <a:sym typeface="Avenir"/>
              </a:rPr>
              <a:t>Students: </a:t>
            </a:r>
            <a:r>
              <a:rPr lang="en" sz="5000">
                <a:solidFill>
                  <a:schemeClr val="accent5"/>
                </a:solidFill>
                <a:latin typeface="Avenir"/>
                <a:ea typeface="Avenir"/>
                <a:cs typeface="Avenir"/>
                <a:sym typeface="Avenir"/>
              </a:rPr>
              <a:t>what do you think?</a:t>
            </a:r>
            <a:endParaRPr sz="5000">
              <a:solidFill>
                <a:schemeClr val="accent5"/>
              </a:solidFill>
              <a:latin typeface="Avenir"/>
              <a:ea typeface="Avenir"/>
              <a:cs typeface="Avenir"/>
              <a:sym typeface="Avenir"/>
            </a:endParaRPr>
          </a:p>
        </p:txBody>
      </p:sp>
      <p:pic>
        <p:nvPicPr>
          <p:cNvPr id="565" name="Google Shape;565;p87" title="Gottschalk_Holtgren_map.png"/>
          <p:cNvPicPr preferRelativeResize="0"/>
          <p:nvPr/>
        </p:nvPicPr>
        <p:blipFill>
          <a:blip r:embed="rId3">
            <a:alphaModFix/>
          </a:blip>
          <a:stretch>
            <a:fillRect/>
          </a:stretch>
        </p:blipFill>
        <p:spPr>
          <a:xfrm>
            <a:off x="387900" y="1556525"/>
            <a:ext cx="4960927" cy="3100576"/>
          </a:xfrm>
          <a:prstGeom prst="rect">
            <a:avLst/>
          </a:prstGeom>
          <a:noFill/>
          <a:ln>
            <a:noFill/>
          </a:ln>
        </p:spPr>
      </p:pic>
      <p:sp>
        <p:nvSpPr>
          <p:cNvPr id="566" name="Google Shape;566;p87"/>
          <p:cNvSpPr txBox="1"/>
          <p:nvPr/>
        </p:nvSpPr>
        <p:spPr>
          <a:xfrm>
            <a:off x="344375" y="4711050"/>
            <a:ext cx="7137600" cy="185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Avenir"/>
                <a:ea typeface="Avenir"/>
                <a:cs typeface="Avenir"/>
                <a:sym typeface="Avenir"/>
              </a:rPr>
              <a:t>Credit: Gottschalk and Holtgren (2026), </a:t>
            </a:r>
            <a:r>
              <a:rPr lang="en" sz="1200" i="1">
                <a:solidFill>
                  <a:schemeClr val="dk1"/>
                </a:solidFill>
                <a:latin typeface="Avenir"/>
                <a:ea typeface="Avenir"/>
                <a:cs typeface="Avenir"/>
                <a:sym typeface="Avenir"/>
              </a:rPr>
              <a:t>Rivers on the Move</a:t>
            </a:r>
            <a:endParaRPr sz="1200">
              <a:solidFill>
                <a:schemeClr val="dk1"/>
              </a:solidFill>
              <a:latin typeface="Avenir"/>
              <a:ea typeface="Avenir"/>
              <a:cs typeface="Avenir"/>
              <a:sym typeface="Avenir"/>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sp>
        <p:nvSpPr>
          <p:cNvPr id="571" name="Google Shape;571;p8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What do the Maple River dams have to do with Treaty Rights?</a:t>
            </a:r>
            <a:r>
              <a:rPr lang="en" sz="1200">
                <a:latin typeface="Avenir"/>
                <a:ea typeface="Avenir"/>
                <a:cs typeface="Avenir"/>
                <a:sym typeface="Avenir"/>
              </a:rPr>
              <a:t> (5 min.)</a:t>
            </a:r>
            <a:endParaRPr sz="1200">
              <a:latin typeface="Avenir"/>
              <a:ea typeface="Avenir"/>
              <a:cs typeface="Avenir"/>
              <a:sym typeface="Avenir"/>
            </a:endParaRPr>
          </a:p>
        </p:txBody>
      </p:sp>
      <p:sp>
        <p:nvSpPr>
          <p:cNvPr id="572" name="Google Shape;572;p88"/>
          <p:cNvSpPr txBox="1">
            <a:spLocks noGrp="1"/>
          </p:cNvSpPr>
          <p:nvPr>
            <p:ph type="body" idx="1"/>
          </p:nvPr>
        </p:nvSpPr>
        <p:spPr>
          <a:xfrm>
            <a:off x="311700" y="1569025"/>
            <a:ext cx="8520600" cy="2923800"/>
          </a:xfrm>
          <a:prstGeom prst="rect">
            <a:avLst/>
          </a:prstGeom>
        </p:spPr>
        <p:txBody>
          <a:bodyPr spcFirstLastPara="1" wrap="square" lIns="91425" tIns="91425" rIns="91425" bIns="91425" anchor="t" anchorCtr="0">
            <a:noAutofit/>
          </a:bodyPr>
          <a:lstStyle/>
          <a:p>
            <a:pPr marL="457200" lvl="0" indent="-336550" algn="l" rtl="0">
              <a:spcBef>
                <a:spcPts val="0"/>
              </a:spcBef>
              <a:spcAft>
                <a:spcPts val="0"/>
              </a:spcAft>
              <a:buClr>
                <a:schemeClr val="dk1"/>
              </a:buClr>
              <a:buSzPts val="1700"/>
              <a:buFont typeface="Avenir"/>
              <a:buChar char="●"/>
            </a:pPr>
            <a:r>
              <a:rPr lang="en" sz="1700">
                <a:solidFill>
                  <a:schemeClr val="dk1"/>
                </a:solidFill>
                <a:latin typeface="Avenir"/>
                <a:ea typeface="Avenir"/>
                <a:cs typeface="Avenir"/>
                <a:sym typeface="Avenir"/>
              </a:rPr>
              <a:t>Maple River is part of the Little River Band of Ottawa Indians’ (LRBOI) </a:t>
            </a:r>
            <a:r>
              <a:rPr lang="en" sz="1700">
                <a:solidFill>
                  <a:schemeClr val="accent5"/>
                </a:solidFill>
                <a:latin typeface="Avenir"/>
                <a:ea typeface="Avenir"/>
                <a:cs typeface="Avenir"/>
                <a:sym typeface="Avenir"/>
              </a:rPr>
              <a:t>Ceded Territory</a:t>
            </a:r>
            <a:r>
              <a:rPr lang="en" sz="1700">
                <a:solidFill>
                  <a:schemeClr val="dk1"/>
                </a:solidFill>
                <a:latin typeface="Avenir"/>
                <a:ea typeface="Avenir"/>
                <a:cs typeface="Avenir"/>
                <a:sym typeface="Avenir"/>
              </a:rPr>
              <a:t> secured in the 1836 Treaty of Washington</a:t>
            </a:r>
            <a:endParaRPr sz="1700">
              <a:solidFill>
                <a:schemeClr val="dk1"/>
              </a:solidFill>
              <a:latin typeface="Avenir"/>
              <a:ea typeface="Avenir"/>
              <a:cs typeface="Avenir"/>
              <a:sym typeface="Avenir"/>
            </a:endParaRPr>
          </a:p>
          <a:p>
            <a:pPr marL="457200" lvl="0" indent="-336550" algn="l" rtl="0">
              <a:spcBef>
                <a:spcPts val="0"/>
              </a:spcBef>
              <a:spcAft>
                <a:spcPts val="0"/>
              </a:spcAft>
              <a:buClr>
                <a:schemeClr val="dk1"/>
              </a:buClr>
              <a:buSzPts val="1700"/>
              <a:buFont typeface="Avenir"/>
              <a:buChar char="●"/>
            </a:pPr>
            <a:r>
              <a:rPr lang="en" sz="1700">
                <a:solidFill>
                  <a:schemeClr val="dk1"/>
                </a:solidFill>
                <a:latin typeface="Avenir"/>
                <a:ea typeface="Avenir"/>
                <a:cs typeface="Avenir"/>
                <a:sym typeface="Avenir"/>
              </a:rPr>
              <a:t>LRBOI and the other 1836 tribal nations </a:t>
            </a:r>
            <a:r>
              <a:rPr lang="en" sz="1700">
                <a:solidFill>
                  <a:schemeClr val="accent5"/>
                </a:solidFill>
                <a:latin typeface="Avenir"/>
                <a:ea typeface="Avenir"/>
                <a:cs typeface="Avenir"/>
                <a:sym typeface="Avenir"/>
              </a:rPr>
              <a:t>secured usufructuary rights (legal rights to use and derive benefit from property legally owned by another) to hunt, fish, and gather</a:t>
            </a:r>
            <a:r>
              <a:rPr lang="en" sz="1700">
                <a:solidFill>
                  <a:schemeClr val="dk1"/>
                </a:solidFill>
                <a:latin typeface="Avenir"/>
                <a:ea typeface="Avenir"/>
                <a:cs typeface="Avenir"/>
                <a:sym typeface="Avenir"/>
              </a:rPr>
              <a:t>. </a:t>
            </a:r>
            <a:endParaRPr sz="1700">
              <a:solidFill>
                <a:schemeClr val="dk1"/>
              </a:solidFill>
              <a:latin typeface="Avenir"/>
              <a:ea typeface="Avenir"/>
              <a:cs typeface="Avenir"/>
              <a:sym typeface="Avenir"/>
            </a:endParaRPr>
          </a:p>
          <a:p>
            <a:pPr marL="457200" lvl="0" indent="-336550" algn="l" rtl="0">
              <a:spcBef>
                <a:spcPts val="0"/>
              </a:spcBef>
              <a:spcAft>
                <a:spcPts val="0"/>
              </a:spcAft>
              <a:buClr>
                <a:schemeClr val="dk1"/>
              </a:buClr>
              <a:buSzPts val="1700"/>
              <a:buFont typeface="Avenir"/>
              <a:buChar char="●"/>
            </a:pPr>
            <a:r>
              <a:rPr lang="en" sz="1700">
                <a:solidFill>
                  <a:schemeClr val="dk1"/>
                </a:solidFill>
                <a:latin typeface="Avenir"/>
                <a:ea typeface="Avenir"/>
                <a:cs typeface="Avenir"/>
                <a:sym typeface="Avenir"/>
              </a:rPr>
              <a:t>Purposeful closure of the Maple River </a:t>
            </a:r>
            <a:r>
              <a:rPr lang="en" sz="1700">
                <a:solidFill>
                  <a:schemeClr val="accent5"/>
                </a:solidFill>
                <a:latin typeface="Avenir"/>
                <a:ea typeface="Avenir"/>
                <a:cs typeface="Avenir"/>
                <a:sym typeface="Avenir"/>
              </a:rPr>
              <a:t>destroyed habitat for many cultural important and subsistence fish species</a:t>
            </a:r>
            <a:r>
              <a:rPr lang="en" sz="1700">
                <a:solidFill>
                  <a:schemeClr val="dk1"/>
                </a:solidFill>
                <a:latin typeface="Avenir"/>
                <a:ea typeface="Avenir"/>
                <a:cs typeface="Avenir"/>
                <a:sym typeface="Avenir"/>
              </a:rPr>
              <a:t>, including lake sturgeon, walleye, brook trout, and northern pike, resulting in a complete loss of a treaty protected fishery.</a:t>
            </a:r>
            <a:endParaRPr sz="1700">
              <a:solidFill>
                <a:schemeClr val="dk1"/>
              </a:solidFill>
              <a:latin typeface="Avenir"/>
              <a:ea typeface="Avenir"/>
              <a:cs typeface="Avenir"/>
              <a:sym typeface="Avenir"/>
            </a:endParaRPr>
          </a:p>
          <a:p>
            <a:pPr marL="457200" lvl="0" indent="-336550" algn="l" rtl="0">
              <a:spcBef>
                <a:spcPts val="0"/>
              </a:spcBef>
              <a:spcAft>
                <a:spcPts val="0"/>
              </a:spcAft>
              <a:buClr>
                <a:schemeClr val="dk1"/>
              </a:buClr>
              <a:buSzPts val="1700"/>
              <a:buFont typeface="Avenir"/>
              <a:buChar char="●"/>
            </a:pPr>
            <a:r>
              <a:rPr lang="en" sz="1700">
                <a:solidFill>
                  <a:schemeClr val="dk1"/>
                </a:solidFill>
                <a:latin typeface="Avenir"/>
                <a:ea typeface="Avenir"/>
                <a:cs typeface="Avenir"/>
                <a:sym typeface="Avenir"/>
              </a:rPr>
              <a:t>The impacts of closure on manoomin (wild rice) and aquatic mammals like beaver, muskrat, otter, and mink </a:t>
            </a:r>
            <a:r>
              <a:rPr lang="en" sz="1700">
                <a:solidFill>
                  <a:schemeClr val="accent5"/>
                </a:solidFill>
                <a:latin typeface="Avenir"/>
                <a:ea typeface="Avenir"/>
                <a:cs typeface="Avenir"/>
                <a:sym typeface="Avenir"/>
              </a:rPr>
              <a:t>eliminated treaty protected hunting and gathering opportunities</a:t>
            </a:r>
            <a:r>
              <a:rPr lang="en" sz="1700">
                <a:solidFill>
                  <a:schemeClr val="dk1"/>
                </a:solidFill>
                <a:latin typeface="Avenir"/>
                <a:ea typeface="Avenir"/>
                <a:cs typeface="Avenir"/>
                <a:sym typeface="Avenir"/>
              </a:rPr>
              <a:t>.</a:t>
            </a:r>
            <a:endParaRPr sz="1700">
              <a:solidFill>
                <a:schemeClr val="dk1"/>
              </a:solidFill>
              <a:latin typeface="Avenir"/>
              <a:ea typeface="Avenir"/>
              <a:cs typeface="Avenir"/>
              <a:sym typeface="Avenir"/>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sp>
        <p:nvSpPr>
          <p:cNvPr id="577" name="Google Shape;577;p8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What can be done?</a:t>
            </a:r>
            <a:endParaRPr sz="1200">
              <a:latin typeface="Avenir"/>
              <a:ea typeface="Avenir"/>
              <a:cs typeface="Avenir"/>
              <a:sym typeface="Avenir"/>
            </a:endParaRPr>
          </a:p>
        </p:txBody>
      </p:sp>
      <p:sp>
        <p:nvSpPr>
          <p:cNvPr id="578" name="Google Shape;578;p89"/>
          <p:cNvSpPr txBox="1">
            <a:spLocks noGrp="1"/>
          </p:cNvSpPr>
          <p:nvPr>
            <p:ph type="body" idx="1"/>
          </p:nvPr>
        </p:nvSpPr>
        <p:spPr>
          <a:xfrm>
            <a:off x="4948050" y="1446075"/>
            <a:ext cx="3960000" cy="30591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sz="5000">
                <a:solidFill>
                  <a:schemeClr val="dk1"/>
                </a:solidFill>
                <a:latin typeface="Avenir"/>
                <a:ea typeface="Avenir"/>
                <a:cs typeface="Avenir"/>
                <a:sym typeface="Avenir"/>
              </a:rPr>
              <a:t>Students: </a:t>
            </a:r>
            <a:r>
              <a:rPr lang="en" sz="5000">
                <a:solidFill>
                  <a:schemeClr val="accent5"/>
                </a:solidFill>
                <a:latin typeface="Avenir"/>
                <a:ea typeface="Avenir"/>
                <a:cs typeface="Avenir"/>
                <a:sym typeface="Avenir"/>
              </a:rPr>
              <a:t>what do you think?</a:t>
            </a:r>
            <a:endParaRPr sz="5000">
              <a:solidFill>
                <a:schemeClr val="accent5"/>
              </a:solidFill>
              <a:latin typeface="Avenir"/>
              <a:ea typeface="Avenir"/>
              <a:cs typeface="Avenir"/>
              <a:sym typeface="Avenir"/>
            </a:endParaRPr>
          </a:p>
        </p:txBody>
      </p:sp>
      <p:pic>
        <p:nvPicPr>
          <p:cNvPr id="579" name="Google Shape;579;p89" title="Drake_Channel.jpeg"/>
          <p:cNvPicPr preferRelativeResize="0"/>
          <p:nvPr/>
        </p:nvPicPr>
        <p:blipFill>
          <a:blip r:embed="rId3">
            <a:alphaModFix/>
          </a:blip>
          <a:stretch>
            <a:fillRect/>
          </a:stretch>
        </p:blipFill>
        <p:spPr>
          <a:xfrm>
            <a:off x="457200" y="1170125"/>
            <a:ext cx="4239002" cy="3179251"/>
          </a:xfrm>
          <a:prstGeom prst="rect">
            <a:avLst/>
          </a:prstGeom>
          <a:noFill/>
          <a:ln>
            <a:noFill/>
          </a:ln>
        </p:spPr>
      </p:pic>
      <p:sp>
        <p:nvSpPr>
          <p:cNvPr id="580" name="Google Shape;580;p89"/>
          <p:cNvSpPr txBox="1"/>
          <p:nvPr/>
        </p:nvSpPr>
        <p:spPr>
          <a:xfrm>
            <a:off x="342400" y="4375075"/>
            <a:ext cx="4353900" cy="3093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Avenir"/>
                <a:ea typeface="Avenir"/>
                <a:cs typeface="Avenir"/>
                <a:sym typeface="Avenir"/>
              </a:rPr>
              <a:t>The Maple River channel just below the lower inlet, filled with snowmelt, not running water. Credit: Caroline Gottschalk</a:t>
            </a:r>
            <a:endParaRPr sz="1200">
              <a:solidFill>
                <a:schemeClr val="dk1"/>
              </a:solidFill>
              <a:latin typeface="Avenir"/>
              <a:ea typeface="Avenir"/>
              <a:cs typeface="Avenir"/>
              <a:sym typeface="Avenir"/>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584"/>
        <p:cNvGrpSpPr/>
        <p:nvPr/>
      </p:nvGrpSpPr>
      <p:grpSpPr>
        <a:xfrm>
          <a:off x="0" y="0"/>
          <a:ext cx="0" cy="0"/>
          <a:chOff x="0" y="0"/>
          <a:chExt cx="0" cy="0"/>
        </a:xfrm>
      </p:grpSpPr>
      <p:sp>
        <p:nvSpPr>
          <p:cNvPr id="585" name="Google Shape;585;p9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What can be done?</a:t>
            </a:r>
            <a:endParaRPr sz="1200">
              <a:latin typeface="Avenir"/>
              <a:ea typeface="Avenir"/>
              <a:cs typeface="Avenir"/>
              <a:sym typeface="Avenir"/>
            </a:endParaRPr>
          </a:p>
        </p:txBody>
      </p:sp>
      <p:pic>
        <p:nvPicPr>
          <p:cNvPr id="586" name="Google Shape;586;p90" title="MRWA.jpeg"/>
          <p:cNvPicPr preferRelativeResize="0"/>
          <p:nvPr/>
        </p:nvPicPr>
        <p:blipFill>
          <a:blip r:embed="rId3">
            <a:alphaModFix/>
          </a:blip>
          <a:stretch>
            <a:fillRect/>
          </a:stretch>
        </p:blipFill>
        <p:spPr>
          <a:xfrm>
            <a:off x="698675" y="1344826"/>
            <a:ext cx="1984250" cy="1984250"/>
          </a:xfrm>
          <a:prstGeom prst="rect">
            <a:avLst/>
          </a:prstGeom>
          <a:noFill/>
          <a:ln>
            <a:noFill/>
          </a:ln>
        </p:spPr>
      </p:pic>
      <p:sp>
        <p:nvSpPr>
          <p:cNvPr id="587" name="Google Shape;587;p90"/>
          <p:cNvSpPr txBox="1"/>
          <p:nvPr/>
        </p:nvSpPr>
        <p:spPr>
          <a:xfrm>
            <a:off x="5207825" y="552700"/>
            <a:ext cx="3401700" cy="403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Avenir"/>
                <a:ea typeface="Avenir"/>
                <a:cs typeface="Avenir"/>
                <a:sym typeface="Avenir"/>
              </a:rPr>
              <a:t>MRWA (Muskegon River Watershed Assembly) started working on the Maple River Restoration Project in 2011, when agricultural owner Roger Peacock approached them after a large flood damaged Maple Island properties.</a:t>
            </a:r>
            <a:endParaRPr sz="1800">
              <a:solidFill>
                <a:schemeClr val="dk1"/>
              </a:solidFill>
              <a:latin typeface="Avenir"/>
              <a:ea typeface="Avenir"/>
              <a:cs typeface="Avenir"/>
              <a:sym typeface="Avenir"/>
            </a:endParaRP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9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What can be done?</a:t>
            </a:r>
            <a:endParaRPr sz="1200">
              <a:latin typeface="Avenir"/>
              <a:ea typeface="Avenir"/>
              <a:cs typeface="Avenir"/>
              <a:sym typeface="Avenir"/>
            </a:endParaRPr>
          </a:p>
        </p:txBody>
      </p:sp>
      <p:pic>
        <p:nvPicPr>
          <p:cNvPr id="593" name="Google Shape;593;p91" title="LRBOI.jpeg"/>
          <p:cNvPicPr preferRelativeResize="0"/>
          <p:nvPr/>
        </p:nvPicPr>
        <p:blipFill>
          <a:blip r:embed="rId3">
            <a:alphaModFix/>
          </a:blip>
          <a:stretch>
            <a:fillRect/>
          </a:stretch>
        </p:blipFill>
        <p:spPr>
          <a:xfrm>
            <a:off x="2995925" y="1344825"/>
            <a:ext cx="1374268" cy="1984250"/>
          </a:xfrm>
          <a:prstGeom prst="rect">
            <a:avLst/>
          </a:prstGeom>
          <a:noFill/>
          <a:ln>
            <a:noFill/>
          </a:ln>
        </p:spPr>
      </p:pic>
      <p:pic>
        <p:nvPicPr>
          <p:cNvPr id="594" name="Google Shape;594;p91" title="MRWA.jpeg"/>
          <p:cNvPicPr preferRelativeResize="0"/>
          <p:nvPr/>
        </p:nvPicPr>
        <p:blipFill>
          <a:blip r:embed="rId4">
            <a:alphaModFix/>
          </a:blip>
          <a:stretch>
            <a:fillRect/>
          </a:stretch>
        </p:blipFill>
        <p:spPr>
          <a:xfrm>
            <a:off x="698675" y="1344826"/>
            <a:ext cx="1984250" cy="1984250"/>
          </a:xfrm>
          <a:prstGeom prst="rect">
            <a:avLst/>
          </a:prstGeom>
          <a:noFill/>
          <a:ln>
            <a:noFill/>
          </a:ln>
        </p:spPr>
      </p:pic>
      <p:pic>
        <p:nvPicPr>
          <p:cNvPr id="595" name="Google Shape;595;p91" title="Encompass_Logo_Color_B.png"/>
          <p:cNvPicPr preferRelativeResize="0"/>
          <p:nvPr/>
        </p:nvPicPr>
        <p:blipFill>
          <a:blip r:embed="rId5">
            <a:alphaModFix/>
          </a:blip>
          <a:stretch>
            <a:fillRect/>
          </a:stretch>
        </p:blipFill>
        <p:spPr>
          <a:xfrm>
            <a:off x="470075" y="3606575"/>
            <a:ext cx="4101924" cy="1065540"/>
          </a:xfrm>
          <a:prstGeom prst="rect">
            <a:avLst/>
          </a:prstGeom>
          <a:noFill/>
          <a:ln>
            <a:noFill/>
          </a:ln>
        </p:spPr>
      </p:pic>
      <p:sp>
        <p:nvSpPr>
          <p:cNvPr id="596" name="Google Shape;596;p91"/>
          <p:cNvSpPr txBox="1"/>
          <p:nvPr/>
        </p:nvSpPr>
        <p:spPr>
          <a:xfrm>
            <a:off x="5207825" y="552700"/>
            <a:ext cx="3401700" cy="40326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latin typeface="Avenir"/>
                <a:ea typeface="Avenir"/>
                <a:cs typeface="Avenir"/>
                <a:sym typeface="Avenir"/>
              </a:rPr>
              <a:t>MRWA (Muskegon River Watershed Assembly) started working on the Maple River Restoration Project in 2011, when agricultural owner Roger Peacock approached them after a large flood damaged Maple Island properties.</a:t>
            </a:r>
            <a:br>
              <a:rPr lang="en" sz="1800">
                <a:solidFill>
                  <a:schemeClr val="dk1"/>
                </a:solidFill>
                <a:latin typeface="Avenir"/>
                <a:ea typeface="Avenir"/>
                <a:cs typeface="Avenir"/>
                <a:sym typeface="Avenir"/>
              </a:rPr>
            </a:br>
            <a:br>
              <a:rPr lang="en" sz="1800">
                <a:solidFill>
                  <a:schemeClr val="dk1"/>
                </a:solidFill>
                <a:latin typeface="Avenir"/>
                <a:ea typeface="Avenir"/>
                <a:cs typeface="Avenir"/>
                <a:sym typeface="Avenir"/>
              </a:rPr>
            </a:br>
            <a:r>
              <a:rPr lang="en" sz="1800">
                <a:solidFill>
                  <a:schemeClr val="dk1"/>
                </a:solidFill>
                <a:latin typeface="Avenir"/>
                <a:ea typeface="Avenir"/>
                <a:cs typeface="Avenir"/>
                <a:sym typeface="Avenir"/>
              </a:rPr>
              <a:t>In 2021, with the help of Encompass Socio-ecological Consulting, MRWA signed an agreement with </a:t>
            </a:r>
            <a:r>
              <a:rPr lang="en" sz="1800">
                <a:solidFill>
                  <a:schemeClr val="accent5"/>
                </a:solidFill>
                <a:latin typeface="Avenir"/>
                <a:ea typeface="Avenir"/>
                <a:cs typeface="Avenir"/>
                <a:sym typeface="Avenir"/>
              </a:rPr>
              <a:t>the Little River Band of Ottawa Indians to work together on the project</a:t>
            </a:r>
            <a:r>
              <a:rPr lang="en" sz="1800">
                <a:solidFill>
                  <a:schemeClr val="dk1"/>
                </a:solidFill>
                <a:latin typeface="Avenir"/>
                <a:ea typeface="Avenir"/>
                <a:cs typeface="Avenir"/>
                <a:sym typeface="Avenir"/>
              </a:rPr>
              <a:t>.</a:t>
            </a:r>
            <a:endParaRPr sz="1800">
              <a:solidFill>
                <a:schemeClr val="dk1"/>
              </a:solidFill>
              <a:latin typeface="Avenir"/>
              <a:ea typeface="Avenir"/>
              <a:cs typeface="Avenir"/>
              <a:sym typeface="Avenir"/>
            </a:endParaRP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600"/>
        <p:cNvGrpSpPr/>
        <p:nvPr/>
      </p:nvGrpSpPr>
      <p:grpSpPr>
        <a:xfrm>
          <a:off x="0" y="0"/>
          <a:ext cx="0" cy="0"/>
          <a:chOff x="0" y="0"/>
          <a:chExt cx="0" cy="0"/>
        </a:xfrm>
      </p:grpSpPr>
      <p:sp>
        <p:nvSpPr>
          <p:cNvPr id="601" name="Google Shape;601;p9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What can be done?</a:t>
            </a:r>
            <a:endParaRPr sz="1200">
              <a:latin typeface="Avenir"/>
              <a:ea typeface="Avenir"/>
              <a:cs typeface="Avenir"/>
              <a:sym typeface="Avenir"/>
            </a:endParaRPr>
          </a:p>
        </p:txBody>
      </p:sp>
      <p:pic>
        <p:nvPicPr>
          <p:cNvPr id="602" name="Google Shape;602;p92" title="LRBOI.jpeg"/>
          <p:cNvPicPr preferRelativeResize="0"/>
          <p:nvPr/>
        </p:nvPicPr>
        <p:blipFill>
          <a:blip r:embed="rId3">
            <a:alphaModFix/>
          </a:blip>
          <a:stretch>
            <a:fillRect/>
          </a:stretch>
        </p:blipFill>
        <p:spPr>
          <a:xfrm>
            <a:off x="2995925" y="1344825"/>
            <a:ext cx="1374268" cy="1984250"/>
          </a:xfrm>
          <a:prstGeom prst="rect">
            <a:avLst/>
          </a:prstGeom>
          <a:noFill/>
          <a:ln>
            <a:noFill/>
          </a:ln>
        </p:spPr>
      </p:pic>
      <p:pic>
        <p:nvPicPr>
          <p:cNvPr id="603" name="Google Shape;603;p92" title="MRWA.jpeg"/>
          <p:cNvPicPr preferRelativeResize="0"/>
          <p:nvPr/>
        </p:nvPicPr>
        <p:blipFill>
          <a:blip r:embed="rId4">
            <a:alphaModFix amt="20000"/>
          </a:blip>
          <a:stretch>
            <a:fillRect/>
          </a:stretch>
        </p:blipFill>
        <p:spPr>
          <a:xfrm>
            <a:off x="698675" y="1344826"/>
            <a:ext cx="1984250" cy="1984250"/>
          </a:xfrm>
          <a:prstGeom prst="rect">
            <a:avLst/>
          </a:prstGeom>
          <a:noFill/>
          <a:ln>
            <a:noFill/>
          </a:ln>
        </p:spPr>
      </p:pic>
      <p:pic>
        <p:nvPicPr>
          <p:cNvPr id="604" name="Google Shape;604;p92" title="Encompass_Logo_Color_B.png"/>
          <p:cNvPicPr preferRelativeResize="0"/>
          <p:nvPr/>
        </p:nvPicPr>
        <p:blipFill>
          <a:blip r:embed="rId5">
            <a:alphaModFix amt="20000"/>
          </a:blip>
          <a:stretch>
            <a:fillRect/>
          </a:stretch>
        </p:blipFill>
        <p:spPr>
          <a:xfrm>
            <a:off x="470075" y="3606575"/>
            <a:ext cx="4101924" cy="1065540"/>
          </a:xfrm>
          <a:prstGeom prst="rect">
            <a:avLst/>
          </a:prstGeom>
          <a:noFill/>
          <a:ln>
            <a:noFill/>
          </a:ln>
        </p:spPr>
      </p:pic>
      <p:sp>
        <p:nvSpPr>
          <p:cNvPr id="605" name="Google Shape;605;p92"/>
          <p:cNvSpPr txBox="1"/>
          <p:nvPr/>
        </p:nvSpPr>
        <p:spPr>
          <a:xfrm>
            <a:off x="5207825" y="628900"/>
            <a:ext cx="3401700" cy="4032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800">
                <a:solidFill>
                  <a:schemeClr val="dk1"/>
                </a:solidFill>
                <a:latin typeface="Avenir"/>
                <a:ea typeface="Avenir"/>
                <a:cs typeface="Avenir"/>
                <a:sym typeface="Avenir"/>
              </a:rPr>
              <a:t>“The Tribe is very pleased to be partnering closely with MRWA. </a:t>
            </a:r>
            <a:r>
              <a:rPr lang="en" sz="1800">
                <a:solidFill>
                  <a:schemeClr val="accent5"/>
                </a:solidFill>
                <a:latin typeface="Avenir"/>
                <a:ea typeface="Avenir"/>
                <a:cs typeface="Avenir"/>
                <a:sym typeface="Avenir"/>
              </a:rPr>
              <a:t>Our interests in Maple River center largely on our traditional cultural interests, including the revitalization of resources that could include expanded fish and wildlife habitat, and improved conditions for Manoomin (or wild rice)</a:t>
            </a:r>
            <a:r>
              <a:rPr lang="en" sz="1800">
                <a:solidFill>
                  <a:schemeClr val="dk1"/>
                </a:solidFill>
                <a:latin typeface="Avenir"/>
                <a:ea typeface="Avenir"/>
                <a:cs typeface="Avenir"/>
                <a:sym typeface="Avenir"/>
              </a:rPr>
              <a:t>.”</a:t>
            </a:r>
            <a:endParaRPr sz="1800">
              <a:solidFill>
                <a:schemeClr val="dk1"/>
              </a:solidFill>
              <a:latin typeface="Avenir"/>
              <a:ea typeface="Avenir"/>
              <a:cs typeface="Avenir"/>
              <a:sym typeface="Avenir"/>
            </a:endParaRPr>
          </a:p>
          <a:p>
            <a:pPr marL="0" lvl="0" indent="0" algn="l" rtl="0">
              <a:lnSpc>
                <a:spcPct val="100000"/>
              </a:lnSpc>
              <a:spcBef>
                <a:spcPts val="1800"/>
              </a:spcBef>
              <a:spcAft>
                <a:spcPts val="0"/>
              </a:spcAft>
              <a:buNone/>
            </a:pPr>
            <a:r>
              <a:rPr lang="en" sz="1800">
                <a:solidFill>
                  <a:schemeClr val="dk1"/>
                </a:solidFill>
                <a:latin typeface="Avenir"/>
                <a:ea typeface="Avenir"/>
                <a:cs typeface="Avenir"/>
                <a:sym typeface="Avenir"/>
              </a:rPr>
              <a:t>Frank Beaver, Director of Natural Resources, LRBOI</a:t>
            </a:r>
            <a:endParaRPr sz="1800">
              <a:solidFill>
                <a:schemeClr val="dk1"/>
              </a:solidFill>
              <a:latin typeface="Avenir"/>
              <a:ea typeface="Avenir"/>
              <a:cs typeface="Avenir"/>
              <a:sym typeface="Avenir"/>
            </a:endParaRPr>
          </a:p>
          <a:p>
            <a:pPr marL="0" lvl="0" indent="0" algn="l" rtl="0">
              <a:lnSpc>
                <a:spcPct val="115000"/>
              </a:lnSpc>
              <a:spcBef>
                <a:spcPts val="1800"/>
              </a:spcBef>
              <a:spcAft>
                <a:spcPts val="0"/>
              </a:spcAft>
              <a:buNone/>
            </a:pPr>
            <a:endParaRPr sz="1100"/>
          </a:p>
          <a:p>
            <a:pPr marL="0" lvl="0" indent="0" algn="l" rtl="0">
              <a:spcBef>
                <a:spcPts val="0"/>
              </a:spcBef>
              <a:spcAft>
                <a:spcPts val="0"/>
              </a:spcAft>
              <a:buNone/>
            </a:pPr>
            <a:endParaRPr sz="1800">
              <a:solidFill>
                <a:schemeClr val="dk1"/>
              </a:solidFill>
              <a:latin typeface="Avenir"/>
              <a:ea typeface="Avenir"/>
              <a:cs typeface="Avenir"/>
              <a:sym typeface="Avenir"/>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609"/>
        <p:cNvGrpSpPr/>
        <p:nvPr/>
      </p:nvGrpSpPr>
      <p:grpSpPr>
        <a:xfrm>
          <a:off x="0" y="0"/>
          <a:ext cx="0" cy="0"/>
          <a:chOff x="0" y="0"/>
          <a:chExt cx="0" cy="0"/>
        </a:xfrm>
      </p:grpSpPr>
      <p:sp>
        <p:nvSpPr>
          <p:cNvPr id="610" name="Google Shape;610;p9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Remember the 2007 Inland Consent Decree?</a:t>
            </a:r>
            <a:endParaRPr sz="1200">
              <a:latin typeface="Avenir"/>
              <a:ea typeface="Avenir"/>
              <a:cs typeface="Avenir"/>
              <a:sym typeface="Avenir"/>
            </a:endParaRP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Shape 614"/>
        <p:cNvGrpSpPr/>
        <p:nvPr/>
      </p:nvGrpSpPr>
      <p:grpSpPr>
        <a:xfrm>
          <a:off x="0" y="0"/>
          <a:ext cx="0" cy="0"/>
          <a:chOff x="0" y="0"/>
          <a:chExt cx="0" cy="0"/>
        </a:xfrm>
      </p:grpSpPr>
      <p:sp>
        <p:nvSpPr>
          <p:cNvPr id="615" name="Google Shape;615;p94"/>
          <p:cNvSpPr txBox="1">
            <a:spLocks noGrp="1"/>
          </p:cNvSpPr>
          <p:nvPr>
            <p:ph type="title"/>
          </p:nvPr>
        </p:nvSpPr>
        <p:spPr>
          <a:xfrm>
            <a:off x="311700" y="445025"/>
            <a:ext cx="86799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Rights Re-affirmed in 2007 Inland Consent Decree</a:t>
            </a:r>
            <a:r>
              <a:rPr lang="en" sz="1200">
                <a:latin typeface="Avenir"/>
                <a:ea typeface="Avenir"/>
                <a:cs typeface="Avenir"/>
                <a:sym typeface="Avenir"/>
              </a:rPr>
              <a:t> (1 min.)</a:t>
            </a:r>
            <a:endParaRPr sz="1200">
              <a:latin typeface="Avenir"/>
              <a:ea typeface="Avenir"/>
              <a:cs typeface="Avenir"/>
              <a:sym typeface="Avenir"/>
            </a:endParaRPr>
          </a:p>
          <a:p>
            <a:pPr marL="0" lvl="0" indent="0" algn="l" rtl="0">
              <a:spcBef>
                <a:spcPts val="0"/>
              </a:spcBef>
              <a:spcAft>
                <a:spcPts val="0"/>
              </a:spcAft>
              <a:buNone/>
            </a:pPr>
            <a:r>
              <a:rPr lang="en" sz="1400">
                <a:latin typeface="Avenir"/>
                <a:ea typeface="Avenir"/>
                <a:cs typeface="Avenir"/>
                <a:sym typeface="Avenir"/>
              </a:rPr>
              <a:t>Bay Mills Indian Community, Sault Ste. Marie Tribe of Chippewa Indians, Grand Traverse Band of Ottawa and Chippewa Indians, Little River Band of Ottawa Indians, Little Traverse Bay Bands of Odawa Indians</a:t>
            </a:r>
            <a:endParaRPr sz="1400">
              <a:latin typeface="Avenir"/>
              <a:ea typeface="Avenir"/>
              <a:cs typeface="Avenir"/>
              <a:sym typeface="Avenir"/>
            </a:endParaRPr>
          </a:p>
        </p:txBody>
      </p:sp>
      <p:pic>
        <p:nvPicPr>
          <p:cNvPr id="616" name="Google Shape;616;p94" title="Treaty-of-1836_GreatLakesNow.png"/>
          <p:cNvPicPr preferRelativeResize="0"/>
          <p:nvPr/>
        </p:nvPicPr>
        <p:blipFill>
          <a:blip r:embed="rId3">
            <a:alphaModFix/>
          </a:blip>
          <a:stretch>
            <a:fillRect/>
          </a:stretch>
        </p:blipFill>
        <p:spPr>
          <a:xfrm>
            <a:off x="6671800" y="1633875"/>
            <a:ext cx="2319799" cy="3001075"/>
          </a:xfrm>
          <a:prstGeom prst="rect">
            <a:avLst/>
          </a:prstGeom>
          <a:noFill/>
          <a:ln>
            <a:noFill/>
          </a:ln>
        </p:spPr>
      </p:pic>
      <p:sp>
        <p:nvSpPr>
          <p:cNvPr id="617" name="Google Shape;617;p94"/>
          <p:cNvSpPr txBox="1"/>
          <p:nvPr/>
        </p:nvSpPr>
        <p:spPr>
          <a:xfrm>
            <a:off x="6629750" y="4625750"/>
            <a:ext cx="2507400" cy="250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Avenir"/>
                <a:ea typeface="Avenir"/>
                <a:cs typeface="Avenir"/>
                <a:sym typeface="Avenir"/>
              </a:rPr>
              <a:t>Credit: GreatLakesNow.org</a:t>
            </a:r>
            <a:endParaRPr sz="1200">
              <a:solidFill>
                <a:schemeClr val="dk1"/>
              </a:solidFill>
              <a:latin typeface="Avenir"/>
              <a:ea typeface="Avenir"/>
              <a:cs typeface="Avenir"/>
              <a:sym typeface="Avenir"/>
            </a:endParaRPr>
          </a:p>
        </p:txBody>
      </p:sp>
      <p:sp>
        <p:nvSpPr>
          <p:cNvPr id="618" name="Google Shape;618;p94"/>
          <p:cNvSpPr txBox="1">
            <a:spLocks noGrp="1"/>
          </p:cNvSpPr>
          <p:nvPr>
            <p:ph type="body" idx="1"/>
          </p:nvPr>
        </p:nvSpPr>
        <p:spPr>
          <a:xfrm>
            <a:off x="311700" y="1557675"/>
            <a:ext cx="6240000" cy="1410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latin typeface="Avenir"/>
                <a:ea typeface="Avenir"/>
                <a:cs typeface="Avenir"/>
                <a:sym typeface="Avenir"/>
              </a:rPr>
              <a:t>Article Thirteenth. </a:t>
            </a:r>
            <a:r>
              <a:rPr lang="en">
                <a:solidFill>
                  <a:schemeClr val="accent5"/>
                </a:solidFill>
                <a:latin typeface="Avenir"/>
                <a:ea typeface="Avenir"/>
                <a:cs typeface="Avenir"/>
                <a:sym typeface="Avenir"/>
              </a:rPr>
              <a:t>The Indians stipulate for the right of hunting on the lands ceded, with the other usual privileges of occupancy</a:t>
            </a:r>
            <a:r>
              <a:rPr lang="en">
                <a:solidFill>
                  <a:schemeClr val="dk1"/>
                </a:solidFill>
                <a:latin typeface="Avenir"/>
                <a:ea typeface="Avenir"/>
                <a:cs typeface="Avenir"/>
                <a:sym typeface="Avenir"/>
              </a:rPr>
              <a:t>, until the land is required for settlement. In testimony whereof, the said Henry R. Schoolcraft, commissioner on the part of the United States, and the chiefs and delegates of the Ottawa and Chippewa nation of Indians, have hereunto set their hands, at Washington the seat of Government, this twenty-eight day of March, in the year one thousand eight hundred and thirty-six.</a:t>
            </a:r>
            <a:endParaRPr>
              <a:solidFill>
                <a:schemeClr val="dk1"/>
              </a:solidFill>
              <a:latin typeface="Avenir"/>
              <a:ea typeface="Avenir"/>
              <a:cs typeface="Avenir"/>
              <a:sym typeface="Avenir"/>
            </a:endParaRP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Shape 622"/>
        <p:cNvGrpSpPr/>
        <p:nvPr/>
      </p:nvGrpSpPr>
      <p:grpSpPr>
        <a:xfrm>
          <a:off x="0" y="0"/>
          <a:ext cx="0" cy="0"/>
          <a:chOff x="0" y="0"/>
          <a:chExt cx="0" cy="0"/>
        </a:xfrm>
      </p:grpSpPr>
      <p:sp>
        <p:nvSpPr>
          <p:cNvPr id="623" name="Google Shape;623;p95"/>
          <p:cNvSpPr txBox="1">
            <a:spLocks noGrp="1"/>
          </p:cNvSpPr>
          <p:nvPr>
            <p:ph type="title"/>
          </p:nvPr>
        </p:nvSpPr>
        <p:spPr>
          <a:xfrm>
            <a:off x="311700" y="445025"/>
            <a:ext cx="86799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Rights Confirmed in 2007 Inland Consent Decree</a:t>
            </a:r>
            <a:r>
              <a:rPr lang="en" sz="1200">
                <a:latin typeface="Avenir"/>
                <a:ea typeface="Avenir"/>
                <a:cs typeface="Avenir"/>
                <a:sym typeface="Avenir"/>
              </a:rPr>
              <a:t> (1 min.)</a:t>
            </a:r>
            <a:endParaRPr sz="1200">
              <a:latin typeface="Avenir"/>
              <a:ea typeface="Avenir"/>
              <a:cs typeface="Avenir"/>
              <a:sym typeface="Avenir"/>
            </a:endParaRPr>
          </a:p>
          <a:p>
            <a:pPr marL="0" lvl="0" indent="0" algn="l" rtl="0">
              <a:spcBef>
                <a:spcPts val="0"/>
              </a:spcBef>
              <a:spcAft>
                <a:spcPts val="0"/>
              </a:spcAft>
              <a:buNone/>
            </a:pPr>
            <a:r>
              <a:rPr lang="en" sz="1400">
                <a:latin typeface="Avenir"/>
                <a:ea typeface="Avenir"/>
                <a:cs typeface="Avenir"/>
                <a:sym typeface="Avenir"/>
              </a:rPr>
              <a:t>Bay Mills Indian Community, Sault Ste. Marie Tribe of Chippewa Indians, Grand Traverse Band of Ottawa and Chippewa Indians, Little River Band of Ottawa Indians, Little Traverse Bay Bands of Odawa Indians</a:t>
            </a:r>
            <a:endParaRPr sz="1400">
              <a:latin typeface="Avenir"/>
              <a:ea typeface="Avenir"/>
              <a:cs typeface="Avenir"/>
              <a:sym typeface="Avenir"/>
            </a:endParaRPr>
          </a:p>
        </p:txBody>
      </p:sp>
      <p:sp>
        <p:nvSpPr>
          <p:cNvPr id="624" name="Google Shape;624;p95"/>
          <p:cNvSpPr txBox="1">
            <a:spLocks noGrp="1"/>
          </p:cNvSpPr>
          <p:nvPr>
            <p:ph type="body" idx="1"/>
          </p:nvPr>
        </p:nvSpPr>
        <p:spPr>
          <a:xfrm>
            <a:off x="311700" y="1557675"/>
            <a:ext cx="6252000" cy="1410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a:solidFill>
                  <a:schemeClr val="dk1"/>
                </a:solidFill>
                <a:latin typeface="Avenir"/>
                <a:ea typeface="Avenir"/>
                <a:cs typeface="Avenir"/>
                <a:sym typeface="Avenir"/>
              </a:rPr>
              <a:t>“</a:t>
            </a:r>
            <a:r>
              <a:rPr lang="en" sz="2200">
                <a:solidFill>
                  <a:schemeClr val="accent5"/>
                </a:solidFill>
                <a:latin typeface="Avenir"/>
                <a:ea typeface="Avenir"/>
                <a:cs typeface="Avenir"/>
                <a:sym typeface="Avenir"/>
              </a:rPr>
              <a:t>Each of the Tribes may regulate the foregoing treaty-right activities of its members and enforce regulations pertaining to such activities. The Tribes may also engage in natural resources assessment, enhancement, and restoration activities</a:t>
            </a:r>
            <a:r>
              <a:rPr lang="en" sz="2200">
                <a:solidFill>
                  <a:schemeClr val="dk1"/>
                </a:solidFill>
                <a:latin typeface="Avenir"/>
                <a:ea typeface="Avenir"/>
                <a:cs typeface="Avenir"/>
                <a:sym typeface="Avenir"/>
              </a:rPr>
              <a:t> as provided in Section XXI (Assessment Activities) and Section XXII (Restoration, Reclamation, and Enhancement Projects).” </a:t>
            </a:r>
            <a:endParaRPr sz="2200">
              <a:solidFill>
                <a:schemeClr val="dk1"/>
              </a:solidFill>
              <a:latin typeface="Avenir"/>
              <a:ea typeface="Avenir"/>
              <a:cs typeface="Avenir"/>
              <a:sym typeface="Avenir"/>
            </a:endParaRPr>
          </a:p>
        </p:txBody>
      </p:sp>
      <p:pic>
        <p:nvPicPr>
          <p:cNvPr id="625" name="Google Shape;625;p95" title="Treaty-of-1836_GreatLakesNow.png"/>
          <p:cNvPicPr preferRelativeResize="0"/>
          <p:nvPr/>
        </p:nvPicPr>
        <p:blipFill>
          <a:blip r:embed="rId3">
            <a:alphaModFix/>
          </a:blip>
          <a:stretch>
            <a:fillRect/>
          </a:stretch>
        </p:blipFill>
        <p:spPr>
          <a:xfrm>
            <a:off x="6671800" y="1633875"/>
            <a:ext cx="2319799" cy="3001075"/>
          </a:xfrm>
          <a:prstGeom prst="rect">
            <a:avLst/>
          </a:prstGeom>
          <a:noFill/>
          <a:ln>
            <a:noFill/>
          </a:ln>
        </p:spPr>
      </p:pic>
      <p:sp>
        <p:nvSpPr>
          <p:cNvPr id="626" name="Google Shape;626;p95"/>
          <p:cNvSpPr txBox="1"/>
          <p:nvPr/>
        </p:nvSpPr>
        <p:spPr>
          <a:xfrm>
            <a:off x="6629750" y="4625750"/>
            <a:ext cx="2507400" cy="250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200">
                <a:solidFill>
                  <a:schemeClr val="dk1"/>
                </a:solidFill>
                <a:latin typeface="Avenir"/>
                <a:ea typeface="Avenir"/>
                <a:cs typeface="Avenir"/>
                <a:sym typeface="Avenir"/>
              </a:rPr>
              <a:t>Credit: GreatLakesNow.org</a:t>
            </a:r>
            <a:endParaRPr sz="1200">
              <a:solidFill>
                <a:schemeClr val="dk1"/>
              </a:solidFill>
              <a:latin typeface="Avenir"/>
              <a:ea typeface="Avenir"/>
              <a:cs typeface="Avenir"/>
              <a:sym typeface="Avenir"/>
            </a:endParaRP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Shape 630"/>
        <p:cNvGrpSpPr/>
        <p:nvPr/>
      </p:nvGrpSpPr>
      <p:grpSpPr>
        <a:xfrm>
          <a:off x="0" y="0"/>
          <a:ext cx="0" cy="0"/>
          <a:chOff x="0" y="0"/>
          <a:chExt cx="0" cy="0"/>
        </a:xfrm>
      </p:grpSpPr>
      <p:sp>
        <p:nvSpPr>
          <p:cNvPr id="631" name="Google Shape;631;p9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Remember the 2007 Inland Consent Decree?</a:t>
            </a:r>
            <a:endParaRPr sz="1200">
              <a:latin typeface="Avenir"/>
              <a:ea typeface="Avenir"/>
              <a:cs typeface="Avenir"/>
              <a:sym typeface="Avenir"/>
            </a:endParaRPr>
          </a:p>
        </p:txBody>
      </p:sp>
      <p:sp>
        <p:nvSpPr>
          <p:cNvPr id="632" name="Google Shape;632;p96"/>
          <p:cNvSpPr txBox="1">
            <a:spLocks noGrp="1"/>
          </p:cNvSpPr>
          <p:nvPr>
            <p:ph type="body" idx="1"/>
          </p:nvPr>
        </p:nvSpPr>
        <p:spPr>
          <a:xfrm>
            <a:off x="311700" y="1252875"/>
            <a:ext cx="5997000" cy="1410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a:solidFill>
                  <a:schemeClr val="accent5"/>
                </a:solidFill>
                <a:latin typeface="Avenir"/>
                <a:ea typeface="Avenir"/>
                <a:cs typeface="Avenir"/>
                <a:sym typeface="Avenir"/>
              </a:rPr>
              <a:t>LRBOI is leading the proposed restoration of the Maple River, conducting wild rice assessments, partnering with the Army Corps of Engineers to model the hydraulic impacts of a reopened Maple River channel, and collaborating with Encompass Socio-ecological Consulting and UW-Madison faculty to secure grant funding for its reopening. </a:t>
            </a:r>
            <a:endParaRPr sz="2200">
              <a:solidFill>
                <a:schemeClr val="dk1"/>
              </a:solidFill>
              <a:latin typeface="Avenir"/>
              <a:ea typeface="Avenir"/>
              <a:cs typeface="Avenir"/>
              <a:sym typeface="Avenir"/>
            </a:endParaRPr>
          </a:p>
        </p:txBody>
      </p:sp>
      <p:pic>
        <p:nvPicPr>
          <p:cNvPr id="633" name="Google Shape;633;p96" title="LRBOI.jpeg"/>
          <p:cNvPicPr preferRelativeResize="0"/>
          <p:nvPr/>
        </p:nvPicPr>
        <p:blipFill>
          <a:blip r:embed="rId3">
            <a:alphaModFix/>
          </a:blip>
          <a:stretch>
            <a:fillRect/>
          </a:stretch>
        </p:blipFill>
        <p:spPr>
          <a:xfrm>
            <a:off x="6654150" y="1482875"/>
            <a:ext cx="2111400" cy="3048550"/>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Shape 637"/>
        <p:cNvGrpSpPr/>
        <p:nvPr/>
      </p:nvGrpSpPr>
      <p:grpSpPr>
        <a:xfrm>
          <a:off x="0" y="0"/>
          <a:ext cx="0" cy="0"/>
          <a:chOff x="0" y="0"/>
          <a:chExt cx="0" cy="0"/>
        </a:xfrm>
      </p:grpSpPr>
      <p:sp>
        <p:nvSpPr>
          <p:cNvPr id="638" name="Google Shape;638;p9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Remember the 2007 Inland Consent Decree?</a:t>
            </a:r>
            <a:endParaRPr sz="1200">
              <a:latin typeface="Avenir"/>
              <a:ea typeface="Avenir"/>
              <a:cs typeface="Avenir"/>
              <a:sym typeface="Avenir"/>
            </a:endParaRPr>
          </a:p>
        </p:txBody>
      </p:sp>
      <p:sp>
        <p:nvSpPr>
          <p:cNvPr id="639" name="Google Shape;639;p97"/>
          <p:cNvSpPr txBox="1">
            <a:spLocks noGrp="1"/>
          </p:cNvSpPr>
          <p:nvPr>
            <p:ph type="body" idx="1"/>
          </p:nvPr>
        </p:nvSpPr>
        <p:spPr>
          <a:xfrm>
            <a:off x="311700" y="1252875"/>
            <a:ext cx="5997000" cy="1410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a:solidFill>
                  <a:schemeClr val="accent5"/>
                </a:solidFill>
                <a:latin typeface="Avenir"/>
                <a:ea typeface="Avenir"/>
                <a:cs typeface="Avenir"/>
                <a:sym typeface="Avenir"/>
              </a:rPr>
              <a:t>This is work that will reconnect LRBOI to their Treaty-protected rights, and exercise the restoration provision of the 2007 Inland Consent Decree.</a:t>
            </a:r>
            <a:endParaRPr sz="2200">
              <a:solidFill>
                <a:schemeClr val="dk1"/>
              </a:solidFill>
              <a:latin typeface="Avenir"/>
              <a:ea typeface="Avenir"/>
              <a:cs typeface="Avenir"/>
              <a:sym typeface="Avenir"/>
            </a:endParaRPr>
          </a:p>
        </p:txBody>
      </p:sp>
      <p:pic>
        <p:nvPicPr>
          <p:cNvPr id="640" name="Google Shape;640;p97" title="LRBOI.jpeg"/>
          <p:cNvPicPr preferRelativeResize="0"/>
          <p:nvPr/>
        </p:nvPicPr>
        <p:blipFill>
          <a:blip r:embed="rId3">
            <a:alphaModFix/>
          </a:blip>
          <a:stretch>
            <a:fillRect/>
          </a:stretch>
        </p:blipFill>
        <p:spPr>
          <a:xfrm>
            <a:off x="6654150" y="1482875"/>
            <a:ext cx="2111400" cy="3048550"/>
          </a:xfrm>
          <a:prstGeom prst="rect">
            <a:avLst/>
          </a:prstGeom>
          <a:noFill/>
          <a:ln>
            <a:noFill/>
          </a:ln>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Shape 644"/>
        <p:cNvGrpSpPr/>
        <p:nvPr/>
      </p:nvGrpSpPr>
      <p:grpSpPr>
        <a:xfrm>
          <a:off x="0" y="0"/>
          <a:ext cx="0" cy="0"/>
          <a:chOff x="0" y="0"/>
          <a:chExt cx="0" cy="0"/>
        </a:xfrm>
      </p:grpSpPr>
      <p:sp>
        <p:nvSpPr>
          <p:cNvPr id="645" name="Google Shape;645;p9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Remember the 2007 Inland Consent Decree?</a:t>
            </a:r>
            <a:endParaRPr sz="1200">
              <a:latin typeface="Avenir"/>
              <a:ea typeface="Avenir"/>
              <a:cs typeface="Avenir"/>
              <a:sym typeface="Avenir"/>
            </a:endParaRPr>
          </a:p>
        </p:txBody>
      </p:sp>
      <p:sp>
        <p:nvSpPr>
          <p:cNvPr id="646" name="Google Shape;646;p98"/>
          <p:cNvSpPr txBox="1">
            <a:spLocks noGrp="1"/>
          </p:cNvSpPr>
          <p:nvPr>
            <p:ph type="body" idx="1"/>
          </p:nvPr>
        </p:nvSpPr>
        <p:spPr>
          <a:xfrm>
            <a:off x="311700" y="1252875"/>
            <a:ext cx="5997000" cy="1410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200">
                <a:solidFill>
                  <a:schemeClr val="dk1"/>
                </a:solidFill>
                <a:latin typeface="Avenir"/>
                <a:ea typeface="Avenir"/>
                <a:cs typeface="Avenir"/>
                <a:sym typeface="Avenir"/>
              </a:rPr>
              <a:t>This is work that will reconnect LRBOI to their Treaty-protected rights, and exercise the restoration provision of the 2007 Inland Consent Decree.</a:t>
            </a:r>
            <a:endParaRPr sz="2200">
              <a:solidFill>
                <a:schemeClr val="dk1"/>
              </a:solidFill>
              <a:latin typeface="Avenir"/>
              <a:ea typeface="Avenir"/>
              <a:cs typeface="Avenir"/>
              <a:sym typeface="Avenir"/>
            </a:endParaRPr>
          </a:p>
          <a:p>
            <a:pPr marL="0" lvl="0" indent="0" algn="l" rtl="0">
              <a:spcBef>
                <a:spcPts val="0"/>
              </a:spcBef>
              <a:spcAft>
                <a:spcPts val="0"/>
              </a:spcAft>
              <a:buNone/>
            </a:pPr>
            <a:endParaRPr sz="2200">
              <a:solidFill>
                <a:schemeClr val="accent5"/>
              </a:solidFill>
              <a:latin typeface="Avenir"/>
              <a:ea typeface="Avenir"/>
              <a:cs typeface="Avenir"/>
              <a:sym typeface="Avenir"/>
            </a:endParaRPr>
          </a:p>
          <a:p>
            <a:pPr marL="0" lvl="0" indent="0" algn="l" rtl="0">
              <a:spcBef>
                <a:spcPts val="0"/>
              </a:spcBef>
              <a:spcAft>
                <a:spcPts val="0"/>
              </a:spcAft>
              <a:buNone/>
            </a:pPr>
            <a:r>
              <a:rPr lang="en" sz="2200">
                <a:solidFill>
                  <a:schemeClr val="accent5"/>
                </a:solidFill>
                <a:latin typeface="Avenir"/>
                <a:ea typeface="Avenir"/>
                <a:cs typeface="Avenir"/>
                <a:sym typeface="Avenir"/>
              </a:rPr>
              <a:t>If this work is successful, it will result in one of the largest river restoration projects in Michigan (4.6 miles) and set a precedent for Tribally led restoration across the Great Lakes </a:t>
            </a:r>
            <a:endParaRPr sz="2200">
              <a:solidFill>
                <a:schemeClr val="accent5"/>
              </a:solidFill>
              <a:latin typeface="Avenir"/>
              <a:ea typeface="Avenir"/>
              <a:cs typeface="Avenir"/>
              <a:sym typeface="Avenir"/>
            </a:endParaRPr>
          </a:p>
        </p:txBody>
      </p:sp>
      <p:pic>
        <p:nvPicPr>
          <p:cNvPr id="647" name="Google Shape;647;p98" title="LRBOI.jpeg"/>
          <p:cNvPicPr preferRelativeResize="0"/>
          <p:nvPr/>
        </p:nvPicPr>
        <p:blipFill>
          <a:blip r:embed="rId3">
            <a:alphaModFix/>
          </a:blip>
          <a:stretch>
            <a:fillRect/>
          </a:stretch>
        </p:blipFill>
        <p:spPr>
          <a:xfrm>
            <a:off x="6654150" y="1482875"/>
            <a:ext cx="2111400" cy="3048550"/>
          </a:xfrm>
          <a:prstGeom prst="rect">
            <a:avLst/>
          </a:prstGeom>
          <a:noFill/>
          <a:ln>
            <a:noFill/>
          </a:ln>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Shape 651"/>
        <p:cNvGrpSpPr/>
        <p:nvPr/>
      </p:nvGrpSpPr>
      <p:grpSpPr>
        <a:xfrm>
          <a:off x="0" y="0"/>
          <a:ext cx="0" cy="0"/>
          <a:chOff x="0" y="0"/>
          <a:chExt cx="0" cy="0"/>
        </a:xfrm>
      </p:grpSpPr>
      <p:sp>
        <p:nvSpPr>
          <p:cNvPr id="652" name="Google Shape;652;p9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latin typeface="Avenir"/>
                <a:ea typeface="Avenir"/>
                <a:cs typeface="Avenir"/>
                <a:sym typeface="Avenir"/>
              </a:rPr>
              <a:t>Pulling the Threads Together from the Module</a:t>
            </a:r>
            <a:r>
              <a:rPr lang="en" sz="1200">
                <a:latin typeface="Avenir"/>
                <a:ea typeface="Avenir"/>
                <a:cs typeface="Avenir"/>
                <a:sym typeface="Avenir"/>
              </a:rPr>
              <a:t> (5 min.)</a:t>
            </a:r>
            <a:endParaRPr sz="1200">
              <a:latin typeface="Avenir"/>
              <a:ea typeface="Avenir"/>
              <a:cs typeface="Avenir"/>
              <a:sym typeface="Avenir"/>
            </a:endParaRPr>
          </a:p>
        </p:txBody>
      </p:sp>
      <p:sp>
        <p:nvSpPr>
          <p:cNvPr id="653" name="Google Shape;653;p99"/>
          <p:cNvSpPr txBox="1">
            <a:spLocks noGrp="1"/>
          </p:cNvSpPr>
          <p:nvPr>
            <p:ph type="body" idx="1"/>
          </p:nvPr>
        </p:nvSpPr>
        <p:spPr>
          <a:xfrm>
            <a:off x="311700" y="1228675"/>
            <a:ext cx="8328300" cy="3416400"/>
          </a:xfrm>
          <a:prstGeom prst="rect">
            <a:avLst/>
          </a:prstGeom>
        </p:spPr>
        <p:txBody>
          <a:bodyPr spcFirstLastPara="1" wrap="square" lIns="91425" tIns="91425" rIns="91425" bIns="91425" anchor="t" anchorCtr="0">
            <a:noAutofit/>
          </a:bodyPr>
          <a:lstStyle/>
          <a:p>
            <a:pPr marL="457200" lvl="0" indent="-381000" algn="l" rtl="0">
              <a:spcBef>
                <a:spcPts val="0"/>
              </a:spcBef>
              <a:spcAft>
                <a:spcPts val="0"/>
              </a:spcAft>
              <a:buClr>
                <a:schemeClr val="dk1"/>
              </a:buClr>
              <a:buSzPts val="2400"/>
              <a:buFont typeface="Avenir"/>
              <a:buChar char="●"/>
            </a:pPr>
            <a:r>
              <a:rPr lang="en" sz="2400">
                <a:solidFill>
                  <a:schemeClr val="dk1"/>
                </a:solidFill>
                <a:latin typeface="Avenir"/>
                <a:ea typeface="Avenir"/>
                <a:cs typeface="Avenir"/>
                <a:sym typeface="Avenir"/>
              </a:rPr>
              <a:t>Large group wrap-up: </a:t>
            </a:r>
            <a:endParaRPr sz="2400">
              <a:solidFill>
                <a:schemeClr val="dk1"/>
              </a:solidFill>
              <a:latin typeface="Avenir"/>
              <a:ea typeface="Avenir"/>
              <a:cs typeface="Avenir"/>
              <a:sym typeface="Avenir"/>
            </a:endParaRPr>
          </a:p>
          <a:p>
            <a:pPr marL="914400" lvl="1" indent="-355600" algn="l" rtl="0">
              <a:spcBef>
                <a:spcPts val="0"/>
              </a:spcBef>
              <a:spcAft>
                <a:spcPts val="0"/>
              </a:spcAft>
              <a:buClr>
                <a:schemeClr val="dk1"/>
              </a:buClr>
              <a:buSzPts val="2000"/>
              <a:buFont typeface="Avenir"/>
              <a:buChar char="○"/>
            </a:pPr>
            <a:r>
              <a:rPr lang="en" sz="2000">
                <a:solidFill>
                  <a:schemeClr val="dk1"/>
                </a:solidFill>
                <a:latin typeface="Avenir"/>
                <a:ea typeface="Avenir"/>
                <a:cs typeface="Avenir"/>
                <a:sym typeface="Avenir"/>
              </a:rPr>
              <a:t>What was the role of dam building in white settlement and Indigenous dispossession in the Great Lakes?</a:t>
            </a:r>
            <a:endParaRPr sz="2000">
              <a:solidFill>
                <a:schemeClr val="dk1"/>
              </a:solidFill>
              <a:latin typeface="Avenir"/>
              <a:ea typeface="Avenir"/>
              <a:cs typeface="Avenir"/>
              <a:sym typeface="Avenir"/>
            </a:endParaRPr>
          </a:p>
          <a:p>
            <a:pPr marL="914400" lvl="1" indent="-355600" algn="l" rtl="0">
              <a:spcBef>
                <a:spcPts val="0"/>
              </a:spcBef>
              <a:spcAft>
                <a:spcPts val="0"/>
              </a:spcAft>
              <a:buClr>
                <a:schemeClr val="dk1"/>
              </a:buClr>
              <a:buSzPts val="2000"/>
              <a:buFont typeface="Avenir"/>
              <a:buChar char="○"/>
            </a:pPr>
            <a:r>
              <a:rPr lang="en" sz="2000">
                <a:solidFill>
                  <a:schemeClr val="dk1"/>
                </a:solidFill>
                <a:latin typeface="Avenir"/>
                <a:ea typeface="Avenir"/>
                <a:cs typeface="Avenir"/>
                <a:sym typeface="Avenir"/>
              </a:rPr>
              <a:t>How did dam building impact Treaty rights and Native sovereignty in the Great Lakes?</a:t>
            </a:r>
            <a:endParaRPr sz="2000">
              <a:solidFill>
                <a:schemeClr val="dk1"/>
              </a:solidFill>
              <a:latin typeface="Avenir"/>
              <a:ea typeface="Avenir"/>
              <a:cs typeface="Avenir"/>
              <a:sym typeface="Avenir"/>
            </a:endParaRPr>
          </a:p>
          <a:p>
            <a:pPr marL="914400" lvl="1" indent="-355600" algn="l" rtl="0">
              <a:spcBef>
                <a:spcPts val="0"/>
              </a:spcBef>
              <a:spcAft>
                <a:spcPts val="0"/>
              </a:spcAft>
              <a:buClr>
                <a:schemeClr val="dk1"/>
              </a:buClr>
              <a:buSzPts val="2000"/>
              <a:buFont typeface="Avenir"/>
              <a:buChar char="○"/>
            </a:pPr>
            <a:r>
              <a:rPr lang="en" sz="2000">
                <a:solidFill>
                  <a:schemeClr val="dk1"/>
                </a:solidFill>
                <a:latin typeface="Avenir"/>
                <a:ea typeface="Avenir"/>
                <a:cs typeface="Avenir"/>
                <a:sym typeface="Avenir"/>
              </a:rPr>
              <a:t>What are some present day forms of Native resistance to dams and dispossession?</a:t>
            </a:r>
            <a:endParaRPr sz="2400">
              <a:solidFill>
                <a:schemeClr val="dk1"/>
              </a:solidFill>
              <a:latin typeface="Avenir"/>
              <a:ea typeface="Avenir"/>
              <a:cs typeface="Avenir"/>
              <a:sym typeface="Avenir"/>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sp>
        <p:nvSpPr>
          <p:cNvPr id="658" name="Google Shape;658;p100"/>
          <p:cNvSpPr txBox="1">
            <a:spLocks noGrp="1"/>
          </p:cNvSpPr>
          <p:nvPr>
            <p:ph type="ctrTitle"/>
          </p:nvPr>
        </p:nvSpPr>
        <p:spPr>
          <a:xfrm>
            <a:off x="311700" y="325650"/>
            <a:ext cx="8520600" cy="8949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endParaRPr sz="4800">
              <a:latin typeface="Avenir"/>
              <a:ea typeface="Avenir"/>
              <a:cs typeface="Avenir"/>
              <a:sym typeface="Avenir"/>
            </a:endParaRPr>
          </a:p>
          <a:p>
            <a:pPr marL="0" lvl="0" indent="0" algn="l" rtl="0">
              <a:spcBef>
                <a:spcPts val="0"/>
              </a:spcBef>
              <a:spcAft>
                <a:spcPts val="0"/>
              </a:spcAft>
              <a:buNone/>
            </a:pPr>
            <a:endParaRPr sz="4800">
              <a:latin typeface="Avenir"/>
              <a:ea typeface="Avenir"/>
              <a:cs typeface="Avenir"/>
              <a:sym typeface="Avenir"/>
            </a:endParaRPr>
          </a:p>
          <a:p>
            <a:pPr marL="0" lvl="0" indent="0" algn="ctr" rtl="0">
              <a:spcBef>
                <a:spcPts val="0"/>
              </a:spcBef>
              <a:spcAft>
                <a:spcPts val="0"/>
              </a:spcAft>
              <a:buNone/>
            </a:pPr>
            <a:r>
              <a:rPr lang="en" sz="4800">
                <a:latin typeface="Avenir"/>
                <a:ea typeface="Avenir"/>
                <a:cs typeface="Avenir"/>
                <a:sym typeface="Avenir"/>
              </a:rPr>
              <a:t>Post-module Student Projects:</a:t>
            </a:r>
            <a:endParaRPr sz="4200">
              <a:latin typeface="Avenir"/>
              <a:ea typeface="Avenir"/>
              <a:cs typeface="Avenir"/>
              <a:sym typeface="Avenir"/>
            </a:endParaRPr>
          </a:p>
        </p:txBody>
      </p:sp>
      <p:sp>
        <p:nvSpPr>
          <p:cNvPr id="659" name="Google Shape;659;p100"/>
          <p:cNvSpPr txBox="1"/>
          <p:nvPr/>
        </p:nvSpPr>
        <p:spPr>
          <a:xfrm>
            <a:off x="129425" y="1343925"/>
            <a:ext cx="5574900" cy="2983500"/>
          </a:xfrm>
          <a:prstGeom prst="rect">
            <a:avLst/>
          </a:prstGeom>
          <a:noFill/>
          <a:ln>
            <a:noFill/>
          </a:ln>
        </p:spPr>
        <p:txBody>
          <a:bodyPr spcFirstLastPara="1" wrap="square" lIns="91425" tIns="91425" rIns="91425" bIns="91425" anchor="t" anchorCtr="0">
            <a:noAutofit/>
          </a:bodyPr>
          <a:lstStyle/>
          <a:p>
            <a:pPr marL="457200" lvl="0" indent="-323850" algn="l" rtl="0">
              <a:lnSpc>
                <a:spcPct val="115000"/>
              </a:lnSpc>
              <a:spcBef>
                <a:spcPts val="0"/>
              </a:spcBef>
              <a:spcAft>
                <a:spcPts val="0"/>
              </a:spcAft>
              <a:buClr>
                <a:schemeClr val="dk1"/>
              </a:buClr>
              <a:buSzPts val="1500"/>
              <a:buFont typeface="Avenir"/>
              <a:buChar char="●"/>
            </a:pPr>
            <a:r>
              <a:rPr lang="en" sz="1500">
                <a:solidFill>
                  <a:schemeClr val="dk1"/>
                </a:solidFill>
                <a:latin typeface="Avenir"/>
                <a:ea typeface="Avenir"/>
                <a:cs typeface="Avenir"/>
                <a:sym typeface="Avenir"/>
              </a:rPr>
              <a:t>Offer a postscript to </a:t>
            </a:r>
            <a:r>
              <a:rPr lang="en" sz="1500">
                <a:solidFill>
                  <a:schemeClr val="accent4"/>
                </a:solidFill>
                <a:latin typeface="Avenir"/>
                <a:ea typeface="Avenir"/>
                <a:cs typeface="Avenir"/>
                <a:sym typeface="Avenir"/>
              </a:rPr>
              <a:t>Where the River is Wide</a:t>
            </a:r>
            <a:r>
              <a:rPr lang="en" sz="1500">
                <a:solidFill>
                  <a:schemeClr val="dk1"/>
                </a:solidFill>
                <a:latin typeface="Avenir"/>
                <a:ea typeface="Avenir"/>
                <a:cs typeface="Avenir"/>
                <a:sym typeface="Avenir"/>
              </a:rPr>
              <a:t> about the Chippewa Flowage. What has happened since 1998 when this was written? Create a short essay or multimodal presentation (online StoryMap, web site, YouTube video, TikTok, etc.) that updates the story.</a:t>
            </a:r>
            <a:endParaRPr sz="1500">
              <a:solidFill>
                <a:schemeClr val="dk1"/>
              </a:solidFill>
              <a:latin typeface="Avenir"/>
              <a:ea typeface="Avenir"/>
              <a:cs typeface="Avenir"/>
              <a:sym typeface="Avenir"/>
            </a:endParaRPr>
          </a:p>
          <a:p>
            <a:pPr marL="457200" lvl="0" indent="-323850" algn="l" rtl="0">
              <a:lnSpc>
                <a:spcPct val="115000"/>
              </a:lnSpc>
              <a:spcBef>
                <a:spcPts val="0"/>
              </a:spcBef>
              <a:spcAft>
                <a:spcPts val="0"/>
              </a:spcAft>
              <a:buClr>
                <a:schemeClr val="dk1"/>
              </a:buClr>
              <a:buSzPts val="1500"/>
              <a:buFont typeface="Avenir"/>
              <a:buChar char="●"/>
            </a:pPr>
            <a:r>
              <a:rPr lang="en" sz="1500">
                <a:solidFill>
                  <a:schemeClr val="dk1"/>
                </a:solidFill>
                <a:latin typeface="Avenir"/>
                <a:ea typeface="Avenir"/>
                <a:cs typeface="Avenir"/>
                <a:sym typeface="Avenir"/>
              </a:rPr>
              <a:t>Select a </a:t>
            </a:r>
            <a:r>
              <a:rPr lang="en" sz="1500">
                <a:solidFill>
                  <a:schemeClr val="accent4"/>
                </a:solidFill>
                <a:latin typeface="Avenir"/>
                <a:ea typeface="Avenir"/>
                <a:cs typeface="Avenir"/>
                <a:sym typeface="Avenir"/>
              </a:rPr>
              <a:t>Wisconsin or Great Lakes dam</a:t>
            </a:r>
            <a:r>
              <a:rPr lang="en" sz="1500">
                <a:solidFill>
                  <a:schemeClr val="dk1"/>
                </a:solidFill>
                <a:latin typeface="Avenir"/>
                <a:ea typeface="Avenir"/>
                <a:cs typeface="Avenir"/>
                <a:sym typeface="Avenir"/>
              </a:rPr>
              <a:t> that wasn't discussed in class and create a short essay or multimodal presentation that offers the story of the dam in the context of Indigenous dispossession.</a:t>
            </a:r>
            <a:endParaRPr sz="1500">
              <a:solidFill>
                <a:schemeClr val="dk1"/>
              </a:solidFill>
              <a:latin typeface="Avenir"/>
              <a:ea typeface="Avenir"/>
              <a:cs typeface="Avenir"/>
              <a:sym typeface="Avenir"/>
            </a:endParaRPr>
          </a:p>
          <a:p>
            <a:pPr marL="457200" lvl="0" indent="-323850" algn="l" rtl="0">
              <a:lnSpc>
                <a:spcPct val="115000"/>
              </a:lnSpc>
              <a:spcBef>
                <a:spcPts val="0"/>
              </a:spcBef>
              <a:spcAft>
                <a:spcPts val="0"/>
              </a:spcAft>
              <a:buClr>
                <a:schemeClr val="dk1"/>
              </a:buClr>
              <a:buSzPts val="1500"/>
              <a:buFont typeface="Avenir"/>
              <a:buChar char="●"/>
            </a:pPr>
            <a:r>
              <a:rPr lang="en" sz="1500">
                <a:solidFill>
                  <a:schemeClr val="dk1"/>
                </a:solidFill>
                <a:latin typeface="Avenir"/>
                <a:ea typeface="Avenir"/>
                <a:cs typeface="Avenir"/>
                <a:sym typeface="Avenir"/>
              </a:rPr>
              <a:t>Highlight </a:t>
            </a:r>
            <a:r>
              <a:rPr lang="en" sz="1500">
                <a:solidFill>
                  <a:schemeClr val="accent4"/>
                </a:solidFill>
                <a:latin typeface="Avenir"/>
                <a:ea typeface="Avenir"/>
                <a:cs typeface="Avenir"/>
                <a:sym typeface="Avenir"/>
              </a:rPr>
              <a:t>a contemporary example of Native resistance to a North American dam</a:t>
            </a:r>
            <a:r>
              <a:rPr lang="en" sz="1500">
                <a:solidFill>
                  <a:schemeClr val="dk1"/>
                </a:solidFill>
                <a:latin typeface="Avenir"/>
                <a:ea typeface="Avenir"/>
                <a:cs typeface="Avenir"/>
                <a:sym typeface="Avenir"/>
              </a:rPr>
              <a:t>. Create a short essay, StoryMap, or multimodal presentation that highlights the story and points to important lessons for inspiration.</a:t>
            </a:r>
            <a:endParaRPr sz="1500">
              <a:solidFill>
                <a:schemeClr val="dk1"/>
              </a:solidFill>
              <a:latin typeface="Avenir"/>
              <a:ea typeface="Avenir"/>
              <a:cs typeface="Avenir"/>
              <a:sym typeface="Avenir"/>
            </a:endParaRPr>
          </a:p>
        </p:txBody>
      </p:sp>
      <p:pic>
        <p:nvPicPr>
          <p:cNvPr id="660" name="Google Shape;660;p100" title="Winter-Dam-takeover_Red-Pow_1971.jpg"/>
          <p:cNvPicPr preferRelativeResize="0"/>
          <p:nvPr/>
        </p:nvPicPr>
        <p:blipFill rotWithShape="1">
          <a:blip r:embed="rId3">
            <a:alphaModFix/>
          </a:blip>
          <a:srcRect l="8746" r="29222"/>
          <a:stretch/>
        </p:blipFill>
        <p:spPr>
          <a:xfrm>
            <a:off x="5941525" y="1376600"/>
            <a:ext cx="2843782" cy="3127276"/>
          </a:xfrm>
          <a:prstGeom prst="rect">
            <a:avLst/>
          </a:prstGeom>
          <a:noFill/>
          <a:ln>
            <a:noFill/>
          </a:ln>
        </p:spPr>
      </p:pic>
      <p:sp>
        <p:nvSpPr>
          <p:cNvPr id="661" name="Google Shape;661;p100"/>
          <p:cNvSpPr txBox="1"/>
          <p:nvPr/>
        </p:nvSpPr>
        <p:spPr>
          <a:xfrm>
            <a:off x="6023875" y="4525675"/>
            <a:ext cx="2816400" cy="2985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1700"/>
              </a:spcAft>
              <a:buNone/>
            </a:pPr>
            <a:r>
              <a:rPr lang="en" sz="1200" b="1">
                <a:solidFill>
                  <a:schemeClr val="dk1"/>
                </a:solidFill>
                <a:latin typeface="Avenir"/>
                <a:ea typeface="Avenir"/>
                <a:cs typeface="Avenir"/>
                <a:sym typeface="Avenir"/>
              </a:rPr>
              <a:t>Winter Dam Takeover, 1971</a:t>
            </a:r>
            <a:br>
              <a:rPr lang="en" sz="1200" b="1">
                <a:solidFill>
                  <a:schemeClr val="dk1"/>
                </a:solidFill>
                <a:latin typeface="Avenir"/>
                <a:ea typeface="Avenir"/>
                <a:cs typeface="Avenir"/>
                <a:sym typeface="Avenir"/>
              </a:rPr>
            </a:br>
            <a:r>
              <a:rPr lang="en" sz="1200" b="1">
                <a:solidFill>
                  <a:schemeClr val="dk1"/>
                </a:solidFill>
                <a:latin typeface="Avenir"/>
                <a:ea typeface="Avenir"/>
                <a:cs typeface="Avenir"/>
                <a:sym typeface="Avenir"/>
              </a:rPr>
              <a:t>Credit: facingfreedom.org</a:t>
            </a:r>
            <a:endParaRPr sz="1800">
              <a:solidFill>
                <a:schemeClr val="dk1"/>
              </a:solidFill>
            </a:endParaRPr>
          </a:p>
        </p:txBody>
      </p:sp>
    </p:spTree>
  </p:cSld>
  <p:clrMapOvr>
    <a:masterClrMapping/>
  </p:clrMapOvr>
</p:sld>
</file>

<file path=ppt/theme/theme1.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4657</Words>
  <Application>Microsoft Macintosh PowerPoint</Application>
  <PresentationFormat>On-screen Show (16:9)</PresentationFormat>
  <Paragraphs>388</Paragraphs>
  <Slides>88</Slides>
  <Notes>88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88</vt:i4>
      </vt:variant>
    </vt:vector>
  </HeadingPairs>
  <TitlesOfParts>
    <vt:vector size="91" baseType="lpstr">
      <vt:lpstr>Arial</vt:lpstr>
      <vt:lpstr>Avenir</vt:lpstr>
      <vt:lpstr>Simple Dark</vt:lpstr>
      <vt:lpstr>Dams as Dispossession</vt:lpstr>
      <vt:lpstr>Dams as Dispossession</vt:lpstr>
      <vt:lpstr>Learning Outcomes</vt:lpstr>
      <vt:lpstr>  Week One, Day One: Pines, Rivers, and Dams</vt:lpstr>
      <vt:lpstr>Prep for class today:</vt:lpstr>
      <vt:lpstr>Connection to the Morrill Act:</vt:lpstr>
      <vt:lpstr>Getting Started (20 m.)</vt:lpstr>
      <vt:lpstr>Getting Started (20 m.)</vt:lpstr>
      <vt:lpstr>Getting Started (20 m.)</vt:lpstr>
      <vt:lpstr>What Stories Get Told about Wisconsin Logging? (15 m.)</vt:lpstr>
      <vt:lpstr>What Stories Get Told about Wisconsin Logging? (15 m.)</vt:lpstr>
      <vt:lpstr>What Stories Get Told about Wisconsin Logging? (15 m.)</vt:lpstr>
      <vt:lpstr>Group Activity: Life in a Lumbercamp (20 m.)</vt:lpstr>
      <vt:lpstr>What Role did Dams &amp; Rivers Play in Logging? (10 m.)</vt:lpstr>
      <vt:lpstr>What Role did Dams &amp; Rivers Play in Logging? (10 m.)</vt:lpstr>
      <vt:lpstr>What Role did Dams &amp; Rivers Play in Logging? (10 m.)</vt:lpstr>
      <vt:lpstr>PowerPoint Presentation</vt:lpstr>
      <vt:lpstr>PowerPoint Presentation</vt:lpstr>
      <vt:lpstr>PowerPoint Presentation</vt:lpstr>
      <vt:lpstr>Pulling the Threads Together (8 m.)</vt:lpstr>
      <vt:lpstr>Homework for next time (2 m.)</vt:lpstr>
      <vt:lpstr>  Week One, Day Two: Who's Missing from Stories of Wisconsin logging?</vt:lpstr>
      <vt:lpstr>Prep for class today:</vt:lpstr>
      <vt:lpstr>Remember?</vt:lpstr>
      <vt:lpstr>PowerPoint Presentation</vt:lpstr>
      <vt:lpstr>Getting Started (20 m.)</vt:lpstr>
      <vt:lpstr>Getting Started (20 m.)</vt:lpstr>
      <vt:lpstr>Getting Started (20 m.)</vt:lpstr>
      <vt:lpstr>The Chippewa Flowage (15m.)</vt:lpstr>
      <vt:lpstr>PowerPoint Presentation</vt:lpstr>
      <vt:lpstr>What's Missing from WI Logging Stories? (30 m.)</vt:lpstr>
      <vt:lpstr>What's Missing from WI Logging Stories? (30 m.)</vt:lpstr>
      <vt:lpstr>What's Missing from WI Logging Stories? (30 m.)</vt:lpstr>
      <vt:lpstr>Pulling the Threads Together (8 min.)</vt:lpstr>
      <vt:lpstr>Homework for next time (2 m.)</vt:lpstr>
      <vt:lpstr>  Week Two, Day One: Treaties &amp; Rights</vt:lpstr>
      <vt:lpstr>Prep for class today:</vt:lpstr>
      <vt:lpstr>Getting Started (20 m.)</vt:lpstr>
      <vt:lpstr>Getting Started (20 m.)</vt:lpstr>
      <vt:lpstr>Getting Started (20 m.)</vt:lpstr>
      <vt:lpstr>Why Do Treaties Matter?</vt:lpstr>
      <vt:lpstr>What is Tribal Sovereignty? (3 min.)</vt:lpstr>
      <vt:lpstr>Why Do Treaties Matter? (3 min.)</vt:lpstr>
      <vt:lpstr>Treaties with the Chippewa (15 min.)</vt:lpstr>
      <vt:lpstr>Treaties with the Chippewa (15 min.)</vt:lpstr>
      <vt:lpstr>Treaties with the Chippewa (15 min.)</vt:lpstr>
      <vt:lpstr>Treaties with the Chippewa (15 min.)</vt:lpstr>
      <vt:lpstr>Fighting for Treaty Rights in the Great Lakes (5 min.)</vt:lpstr>
      <vt:lpstr>Fighting for Treaty Rights in the Great Lakes (4 min.)</vt:lpstr>
      <vt:lpstr>Pulling the Threads Together (8 min.)</vt:lpstr>
      <vt:lpstr>Homework for next time (2 m.)</vt:lpstr>
      <vt:lpstr>  Week Two, Day Two: Exercising Treaty Rights in Place</vt:lpstr>
      <vt:lpstr>Prep for class today:</vt:lpstr>
      <vt:lpstr>Getting Started (20 m.)</vt:lpstr>
      <vt:lpstr>Getting Started (20 m.)</vt:lpstr>
      <vt:lpstr>Getting Started (20 m.)</vt:lpstr>
      <vt:lpstr>Lessons from the Boardman/Ottaway (MI) (5 min.)</vt:lpstr>
      <vt:lpstr>Lessons from the Boardman/Ottaway (MI) (15 min.)</vt:lpstr>
      <vt:lpstr>Dam removal and Treaty rights? (5 min.)</vt:lpstr>
      <vt:lpstr>Rights Preserved in the 1836 Treaty of Washington (1 min.) U.S., Ottawa, and Chippewa Nations</vt:lpstr>
      <vt:lpstr>Rights Re-affirmed in 2007 Inland Consent Decree (1 min.) Bay Mills Indian Community, Sault Ste. Marie Tribe of Chippewa Indians, Grand Traverse Band of Ottawa and Chippewa Indians, Little River Band of Ottawa Indians, Little Traverse Bay Bands of Odawa Indians</vt:lpstr>
      <vt:lpstr>Rights Confirmed in 2007 Inland Consent Decree (1 min.) Bay Mills Indian Community, Sault Ste. Marie Tribe of Chippewa Indians, Grand Traverse Band of Ottawa and Chippewa Indians, Little River Band of Ottawa Indians, Little Traverse Bay Bands of Odawa Indians</vt:lpstr>
      <vt:lpstr>What does that mean in practice?</vt:lpstr>
      <vt:lpstr>Learning from Practice: Maple River, Michigan (20 min.)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Closure has caused chronic flooding across Maple Island, as water overflows the Muskegon River banks and drains across the island  (2 min.)</vt:lpstr>
      <vt:lpstr>PowerPoint Presentation</vt:lpstr>
      <vt:lpstr>PowerPoint Presentation</vt:lpstr>
      <vt:lpstr>What do the Maple River dams have to do with Treaty Rights? (5 min.)</vt:lpstr>
      <vt:lpstr>What do the Maple River dams have to do with Treaty Rights? (5 min.)</vt:lpstr>
      <vt:lpstr>What can be done?</vt:lpstr>
      <vt:lpstr>What can be done?</vt:lpstr>
      <vt:lpstr>What can be done?</vt:lpstr>
      <vt:lpstr>What can be done?</vt:lpstr>
      <vt:lpstr>Remember the 2007 Inland Consent Decree?</vt:lpstr>
      <vt:lpstr>Rights Re-affirmed in 2007 Inland Consent Decree (1 min.) Bay Mills Indian Community, Sault Ste. Marie Tribe of Chippewa Indians, Grand Traverse Band of Ottawa and Chippewa Indians, Little River Band of Ottawa Indians, Little Traverse Bay Bands of Odawa Indians</vt:lpstr>
      <vt:lpstr>Rights Confirmed in 2007 Inland Consent Decree (1 min.) Bay Mills Indian Community, Sault Ste. Marie Tribe of Chippewa Indians, Grand Traverse Band of Ottawa and Chippewa Indians, Little River Band of Ottawa Indians, Little Traverse Bay Bands of Odawa Indians</vt:lpstr>
      <vt:lpstr>Remember the 2007 Inland Consent Decree?</vt:lpstr>
      <vt:lpstr>Remember the 2007 Inland Consent Decree?</vt:lpstr>
      <vt:lpstr>Remember the 2007 Inland Consent Decree?</vt:lpstr>
      <vt:lpstr>Pulling the Threads Together from the Module (5 min.)</vt:lpstr>
      <vt:lpstr>  Post-module Student Projects: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Daniel Berman</cp:lastModifiedBy>
  <cp:revision>1</cp:revision>
  <dcterms:modified xsi:type="dcterms:W3CDTF">2025-07-28T17:23:30Z</dcterms:modified>
</cp:coreProperties>
</file>