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Lst>
  <p:notesMasterIdLst>
    <p:notesMasterId r:id="rId15"/>
  </p:notesMasterIdLst>
  <p:sldIdLst>
    <p:sldId id="256" r:id="rId2"/>
    <p:sldId id="268" r:id="rId3"/>
    <p:sldId id="258" r:id="rId4"/>
    <p:sldId id="274" r:id="rId5"/>
    <p:sldId id="259" r:id="rId6"/>
    <p:sldId id="278" r:id="rId7"/>
    <p:sldId id="266" r:id="rId8"/>
    <p:sldId id="276" r:id="rId9"/>
    <p:sldId id="261" r:id="rId10"/>
    <p:sldId id="272" r:id="rId11"/>
    <p:sldId id="270" r:id="rId12"/>
    <p:sldId id="275" r:id="rId13"/>
    <p:sldId id="27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649059-E6E7-EE77-113E-18301207EAA6}" name="Kasey Keeler" initials="KK" userId="/8s3UMy0Cf08yWgmt4Yv1Ekr6cc5P4josGEZvDnW6Fk="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74"/>
    <p:restoredTop sz="95694"/>
  </p:normalViewPr>
  <p:slideViewPr>
    <p:cSldViewPr>
      <p:cViewPr varScale="1">
        <p:scale>
          <a:sx n="101" d="100"/>
          <a:sy n="101" d="100"/>
        </p:scale>
        <p:origin x="142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treatiesmatter.org/exhibit/welcome/" TargetMode="External"/><Relationship Id="rId1" Type="http://schemas.openxmlformats.org/officeDocument/2006/relationships/hyperlink" Target="https://www.usdakotawar.org/history/treaties/minnesota-treaty-interactive" TargetMode="Externa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hyperlink" Target="https://www.usdakotawar.org/history/treaties/minnesota-treaty-interactive" TargetMode="External"/><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hyperlink" Target="https://treatiesmatter.org/exhibit/welcome/" TargetMode="External"/><Relationship Id="rId5" Type="http://schemas.openxmlformats.org/officeDocument/2006/relationships/image" Target="../media/image7.svg"/><Relationship Id="rId4"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74355C-7B92-4265-8E1C-883F78CD35EB}" type="doc">
      <dgm:prSet loTypeId="urn:microsoft.com/office/officeart/2018/2/layout/IconLabelDescriptionList" loCatId="icon" qsTypeId="urn:microsoft.com/office/officeart/2005/8/quickstyle/simple1" qsCatId="simple" csTypeId="urn:microsoft.com/office/officeart/2018/5/colors/Iconchunking_neutralbg_accent2_2" csCatId="accent2" phldr="1"/>
      <dgm:spPr/>
      <dgm:t>
        <a:bodyPr/>
        <a:lstStyle/>
        <a:p>
          <a:endParaRPr lang="en-US"/>
        </a:p>
      </dgm:t>
    </dgm:pt>
    <dgm:pt modelId="{AE9EC315-2D94-414D-9ED2-1A4718EF6969}">
      <dgm:prSet/>
      <dgm:spPr/>
      <dgm:t>
        <a:bodyPr/>
        <a:lstStyle/>
        <a:p>
          <a:pPr algn="ctr">
            <a:lnSpc>
              <a:spcPct val="100000"/>
            </a:lnSpc>
            <a:defRPr b="1"/>
          </a:pPr>
          <a:r>
            <a:rPr lang="en-US" dirty="0"/>
            <a:t>Explore Interactive Treaties Website </a:t>
          </a:r>
        </a:p>
      </dgm:t>
    </dgm:pt>
    <dgm:pt modelId="{63CBEDC4-FF4E-4A88-8FDE-17A3988589A6}" type="parTrans" cxnId="{DF4384A2-2FE8-4E36-8DC7-31E40FF8B593}">
      <dgm:prSet/>
      <dgm:spPr/>
      <dgm:t>
        <a:bodyPr/>
        <a:lstStyle/>
        <a:p>
          <a:pPr algn="ctr"/>
          <a:endParaRPr lang="en-US"/>
        </a:p>
      </dgm:t>
    </dgm:pt>
    <dgm:pt modelId="{A0D6DB20-8669-48BA-B6EA-593C78B4C4B8}" type="sibTrans" cxnId="{DF4384A2-2FE8-4E36-8DC7-31E40FF8B593}">
      <dgm:prSet/>
      <dgm:spPr/>
      <dgm:t>
        <a:bodyPr/>
        <a:lstStyle/>
        <a:p>
          <a:pPr algn="ctr"/>
          <a:endParaRPr lang="en-US"/>
        </a:p>
      </dgm:t>
    </dgm:pt>
    <dgm:pt modelId="{A67DA87C-CC5E-4C76-9DC3-3D911ACDC18C}">
      <dgm:prSet/>
      <dgm:spPr/>
      <dgm:t>
        <a:bodyPr/>
        <a:lstStyle/>
        <a:p>
          <a:pPr algn="ctr">
            <a:lnSpc>
              <a:spcPct val="100000"/>
            </a:lnSpc>
          </a:pPr>
          <a:r>
            <a:rPr lang="en-US" dirty="0">
              <a:hlinkClick xmlns:r="http://schemas.openxmlformats.org/officeDocument/2006/relationships" r:id="rId1"/>
            </a:rPr>
            <a:t>https://www.usdakotawar.org/history/treaties/minnesota-treaty-interactive</a:t>
          </a:r>
          <a:endParaRPr lang="en-US" dirty="0"/>
        </a:p>
      </dgm:t>
    </dgm:pt>
    <dgm:pt modelId="{849AD4F7-E80D-4C21-A3B7-1A456DB21258}" type="parTrans" cxnId="{3C1135DB-4473-4223-BE86-07CE1C803DA4}">
      <dgm:prSet/>
      <dgm:spPr/>
      <dgm:t>
        <a:bodyPr/>
        <a:lstStyle/>
        <a:p>
          <a:pPr algn="ctr"/>
          <a:endParaRPr lang="en-US"/>
        </a:p>
      </dgm:t>
    </dgm:pt>
    <dgm:pt modelId="{8A89A799-F459-4D95-8206-751A49A7FB63}" type="sibTrans" cxnId="{3C1135DB-4473-4223-BE86-07CE1C803DA4}">
      <dgm:prSet/>
      <dgm:spPr/>
      <dgm:t>
        <a:bodyPr/>
        <a:lstStyle/>
        <a:p>
          <a:pPr algn="ctr"/>
          <a:endParaRPr lang="en-US"/>
        </a:p>
      </dgm:t>
    </dgm:pt>
    <dgm:pt modelId="{37588E92-4150-45FA-9ADF-B1860110B137}">
      <dgm:prSet/>
      <dgm:spPr/>
      <dgm:t>
        <a:bodyPr/>
        <a:lstStyle/>
        <a:p>
          <a:pPr algn="ctr">
            <a:lnSpc>
              <a:spcPct val="100000"/>
            </a:lnSpc>
            <a:defRPr b="1"/>
          </a:pPr>
          <a:r>
            <a:rPr lang="en-US" dirty="0"/>
            <a:t>Explore Why Treaties Matter Website</a:t>
          </a:r>
        </a:p>
      </dgm:t>
    </dgm:pt>
    <dgm:pt modelId="{6179ABF4-7034-470D-B07A-5B0E72B16F94}" type="parTrans" cxnId="{7582154C-63C6-416D-A75B-CF4EA581FB7A}">
      <dgm:prSet/>
      <dgm:spPr/>
      <dgm:t>
        <a:bodyPr/>
        <a:lstStyle/>
        <a:p>
          <a:pPr algn="ctr"/>
          <a:endParaRPr lang="en-US"/>
        </a:p>
      </dgm:t>
    </dgm:pt>
    <dgm:pt modelId="{A737032F-2885-4ED0-9465-EC26DD08028B}" type="sibTrans" cxnId="{7582154C-63C6-416D-A75B-CF4EA581FB7A}">
      <dgm:prSet/>
      <dgm:spPr/>
      <dgm:t>
        <a:bodyPr/>
        <a:lstStyle/>
        <a:p>
          <a:pPr algn="ctr"/>
          <a:endParaRPr lang="en-US"/>
        </a:p>
      </dgm:t>
    </dgm:pt>
    <dgm:pt modelId="{DE61BC4C-E93C-495F-896D-E224C3A31473}">
      <dgm:prSet/>
      <dgm:spPr/>
      <dgm:t>
        <a:bodyPr/>
        <a:lstStyle/>
        <a:p>
          <a:pPr algn="ctr">
            <a:lnSpc>
              <a:spcPct val="100000"/>
            </a:lnSpc>
          </a:pPr>
          <a:r>
            <a:rPr lang="en-US" dirty="0">
              <a:hlinkClick xmlns:r="http://schemas.openxmlformats.org/officeDocument/2006/relationships" r:id="rId2"/>
            </a:rPr>
            <a:t>https://treatiesmatter.org/exhibit/welcome/</a:t>
          </a:r>
          <a:r>
            <a:rPr lang="en-US" dirty="0"/>
            <a:t> </a:t>
          </a:r>
        </a:p>
      </dgm:t>
    </dgm:pt>
    <dgm:pt modelId="{EFF432D7-AF83-4F9D-B410-07DB29AFAFB6}" type="parTrans" cxnId="{4DB8C4AD-8AC7-4DFC-84D4-A5BA3FDD4A25}">
      <dgm:prSet/>
      <dgm:spPr/>
      <dgm:t>
        <a:bodyPr/>
        <a:lstStyle/>
        <a:p>
          <a:pPr algn="ctr"/>
          <a:endParaRPr lang="en-US"/>
        </a:p>
      </dgm:t>
    </dgm:pt>
    <dgm:pt modelId="{1AE81974-2CD4-4152-9729-7A145F1089F9}" type="sibTrans" cxnId="{4DB8C4AD-8AC7-4DFC-84D4-A5BA3FDD4A25}">
      <dgm:prSet/>
      <dgm:spPr/>
      <dgm:t>
        <a:bodyPr/>
        <a:lstStyle/>
        <a:p>
          <a:pPr algn="ctr"/>
          <a:endParaRPr lang="en-US"/>
        </a:p>
      </dgm:t>
    </dgm:pt>
    <dgm:pt modelId="{687507BE-C959-4F6B-8251-0400E4F7A342}" type="pres">
      <dgm:prSet presAssocID="{B574355C-7B92-4265-8E1C-883F78CD35EB}" presName="root" presStyleCnt="0">
        <dgm:presLayoutVars>
          <dgm:dir/>
          <dgm:resizeHandles val="exact"/>
        </dgm:presLayoutVars>
      </dgm:prSet>
      <dgm:spPr/>
    </dgm:pt>
    <dgm:pt modelId="{D4C83ABD-3F3A-4AC2-AE80-1978F2211C48}" type="pres">
      <dgm:prSet presAssocID="{AE9EC315-2D94-414D-9ED2-1A4718EF6969}" presName="compNode" presStyleCnt="0"/>
      <dgm:spPr/>
    </dgm:pt>
    <dgm:pt modelId="{46D22735-B334-4506-B96A-F25C2CE10A6A}" type="pres">
      <dgm:prSet presAssocID="{AE9EC315-2D94-414D-9ED2-1A4718EF6969}" presName="iconRect" presStyleLbl="node1" presStyleIdx="0" presStyleCnt="2" custLinFactX="3213" custLinFactNeighborX="100000" custLinFactNeighborY="-167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r"/>
        </a:ext>
      </dgm:extLst>
    </dgm:pt>
    <dgm:pt modelId="{C27FDC05-9AC3-4244-A29F-324B0B0F7DE5}" type="pres">
      <dgm:prSet presAssocID="{AE9EC315-2D94-414D-9ED2-1A4718EF6969}" presName="iconSpace" presStyleCnt="0"/>
      <dgm:spPr/>
    </dgm:pt>
    <dgm:pt modelId="{C0D101B4-F331-47B0-B907-A643B91585C8}" type="pres">
      <dgm:prSet presAssocID="{AE9EC315-2D94-414D-9ED2-1A4718EF6969}" presName="parTx" presStyleLbl="revTx" presStyleIdx="0" presStyleCnt="4">
        <dgm:presLayoutVars>
          <dgm:chMax val="0"/>
          <dgm:chPref val="0"/>
        </dgm:presLayoutVars>
      </dgm:prSet>
      <dgm:spPr/>
    </dgm:pt>
    <dgm:pt modelId="{F6DEBB56-2411-498B-A0B3-65C6184A2ED9}" type="pres">
      <dgm:prSet presAssocID="{AE9EC315-2D94-414D-9ED2-1A4718EF6969}" presName="txSpace" presStyleCnt="0"/>
      <dgm:spPr/>
    </dgm:pt>
    <dgm:pt modelId="{9DB5C7C9-86C6-4436-9F4F-1B461FFD4E8B}" type="pres">
      <dgm:prSet presAssocID="{AE9EC315-2D94-414D-9ED2-1A4718EF6969}" presName="desTx" presStyleLbl="revTx" presStyleIdx="1" presStyleCnt="4">
        <dgm:presLayoutVars/>
      </dgm:prSet>
      <dgm:spPr/>
    </dgm:pt>
    <dgm:pt modelId="{816A8F48-88AC-47F1-BF14-FB49734FF60C}" type="pres">
      <dgm:prSet presAssocID="{A0D6DB20-8669-48BA-B6EA-593C78B4C4B8}" presName="sibTrans" presStyleCnt="0"/>
      <dgm:spPr/>
    </dgm:pt>
    <dgm:pt modelId="{0E73FC48-1DCA-42BA-B6DA-F950A781F563}" type="pres">
      <dgm:prSet presAssocID="{37588E92-4150-45FA-9ADF-B1860110B137}" presName="compNode" presStyleCnt="0"/>
      <dgm:spPr/>
    </dgm:pt>
    <dgm:pt modelId="{3E64B3E4-45F3-4469-B670-227761174A9D}" type="pres">
      <dgm:prSet presAssocID="{37588E92-4150-45FA-9ADF-B1860110B137}" presName="iconRect" presStyleLbl="node1" presStyleIdx="1" presStyleCnt="2" custLinFactNeighborX="89672" custLinFactNeighborY="509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6B82ED84-BB9A-43FC-9245-449C28AFFD7D}" type="pres">
      <dgm:prSet presAssocID="{37588E92-4150-45FA-9ADF-B1860110B137}" presName="iconSpace" presStyleCnt="0"/>
      <dgm:spPr/>
    </dgm:pt>
    <dgm:pt modelId="{CAE2A9DB-9B0B-406C-9B9F-117099D41CDD}" type="pres">
      <dgm:prSet presAssocID="{37588E92-4150-45FA-9ADF-B1860110B137}" presName="parTx" presStyleLbl="revTx" presStyleIdx="2" presStyleCnt="4">
        <dgm:presLayoutVars>
          <dgm:chMax val="0"/>
          <dgm:chPref val="0"/>
        </dgm:presLayoutVars>
      </dgm:prSet>
      <dgm:spPr/>
    </dgm:pt>
    <dgm:pt modelId="{6A4058F1-FDF4-4737-8B99-BEF95C58DC2B}" type="pres">
      <dgm:prSet presAssocID="{37588E92-4150-45FA-9ADF-B1860110B137}" presName="txSpace" presStyleCnt="0"/>
      <dgm:spPr/>
    </dgm:pt>
    <dgm:pt modelId="{A8286C99-08AA-420B-AB96-B61A7EBF1E5A}" type="pres">
      <dgm:prSet presAssocID="{37588E92-4150-45FA-9ADF-B1860110B137}" presName="desTx" presStyleLbl="revTx" presStyleIdx="3" presStyleCnt="4">
        <dgm:presLayoutVars/>
      </dgm:prSet>
      <dgm:spPr/>
    </dgm:pt>
  </dgm:ptLst>
  <dgm:cxnLst>
    <dgm:cxn modelId="{7582154C-63C6-416D-A75B-CF4EA581FB7A}" srcId="{B574355C-7B92-4265-8E1C-883F78CD35EB}" destId="{37588E92-4150-45FA-9ADF-B1860110B137}" srcOrd="1" destOrd="0" parTransId="{6179ABF4-7034-470D-B07A-5B0E72B16F94}" sibTransId="{A737032F-2885-4ED0-9465-EC26DD08028B}"/>
    <dgm:cxn modelId="{A1BD776B-E0E0-BA4F-B1D2-CF7E79E4DCDC}" type="presOf" srcId="{A67DA87C-CC5E-4C76-9DC3-3D911ACDC18C}" destId="{9DB5C7C9-86C6-4436-9F4F-1B461FFD4E8B}" srcOrd="0" destOrd="0" presId="urn:microsoft.com/office/officeart/2018/2/layout/IconLabelDescriptionList"/>
    <dgm:cxn modelId="{2F3B4476-4BA6-F848-BAB4-D5F6F676CA21}" type="presOf" srcId="{37588E92-4150-45FA-9ADF-B1860110B137}" destId="{CAE2A9DB-9B0B-406C-9B9F-117099D41CDD}" srcOrd="0" destOrd="0" presId="urn:microsoft.com/office/officeart/2018/2/layout/IconLabelDescriptionList"/>
    <dgm:cxn modelId="{A47C0482-A96D-B347-817C-F4B9A155DEFE}" type="presOf" srcId="{AE9EC315-2D94-414D-9ED2-1A4718EF6969}" destId="{C0D101B4-F331-47B0-B907-A643B91585C8}" srcOrd="0" destOrd="0" presId="urn:microsoft.com/office/officeart/2018/2/layout/IconLabelDescriptionList"/>
    <dgm:cxn modelId="{E7BF9F90-1C3D-9744-B49F-EC8EF0A0E558}" type="presOf" srcId="{B574355C-7B92-4265-8E1C-883F78CD35EB}" destId="{687507BE-C959-4F6B-8251-0400E4F7A342}" srcOrd="0" destOrd="0" presId="urn:microsoft.com/office/officeart/2018/2/layout/IconLabelDescriptionList"/>
    <dgm:cxn modelId="{DF4384A2-2FE8-4E36-8DC7-31E40FF8B593}" srcId="{B574355C-7B92-4265-8E1C-883F78CD35EB}" destId="{AE9EC315-2D94-414D-9ED2-1A4718EF6969}" srcOrd="0" destOrd="0" parTransId="{63CBEDC4-FF4E-4A88-8FDE-17A3988589A6}" sibTransId="{A0D6DB20-8669-48BA-B6EA-593C78B4C4B8}"/>
    <dgm:cxn modelId="{4DB8C4AD-8AC7-4DFC-84D4-A5BA3FDD4A25}" srcId="{37588E92-4150-45FA-9ADF-B1860110B137}" destId="{DE61BC4C-E93C-495F-896D-E224C3A31473}" srcOrd="0" destOrd="0" parTransId="{EFF432D7-AF83-4F9D-B410-07DB29AFAFB6}" sibTransId="{1AE81974-2CD4-4152-9729-7A145F1089F9}"/>
    <dgm:cxn modelId="{0BCDEDDA-63FD-F149-9E14-ACF9454EE3A9}" type="presOf" srcId="{DE61BC4C-E93C-495F-896D-E224C3A31473}" destId="{A8286C99-08AA-420B-AB96-B61A7EBF1E5A}" srcOrd="0" destOrd="0" presId="urn:microsoft.com/office/officeart/2018/2/layout/IconLabelDescriptionList"/>
    <dgm:cxn modelId="{3C1135DB-4473-4223-BE86-07CE1C803DA4}" srcId="{AE9EC315-2D94-414D-9ED2-1A4718EF6969}" destId="{A67DA87C-CC5E-4C76-9DC3-3D911ACDC18C}" srcOrd="0" destOrd="0" parTransId="{849AD4F7-E80D-4C21-A3B7-1A456DB21258}" sibTransId="{8A89A799-F459-4D95-8206-751A49A7FB63}"/>
    <dgm:cxn modelId="{E2EBCC9A-88A9-7946-882C-7B7B3D1DD8B2}" type="presParOf" srcId="{687507BE-C959-4F6B-8251-0400E4F7A342}" destId="{D4C83ABD-3F3A-4AC2-AE80-1978F2211C48}" srcOrd="0" destOrd="0" presId="urn:microsoft.com/office/officeart/2018/2/layout/IconLabelDescriptionList"/>
    <dgm:cxn modelId="{300F0767-EA82-D145-A438-2CA85D083617}" type="presParOf" srcId="{D4C83ABD-3F3A-4AC2-AE80-1978F2211C48}" destId="{46D22735-B334-4506-B96A-F25C2CE10A6A}" srcOrd="0" destOrd="0" presId="urn:microsoft.com/office/officeart/2018/2/layout/IconLabelDescriptionList"/>
    <dgm:cxn modelId="{422B5361-8170-C245-934B-9253B3C67079}" type="presParOf" srcId="{D4C83ABD-3F3A-4AC2-AE80-1978F2211C48}" destId="{C27FDC05-9AC3-4244-A29F-324B0B0F7DE5}" srcOrd="1" destOrd="0" presId="urn:microsoft.com/office/officeart/2018/2/layout/IconLabelDescriptionList"/>
    <dgm:cxn modelId="{B6D4164A-CBFD-804C-A7E1-A48664F13A8C}" type="presParOf" srcId="{D4C83ABD-3F3A-4AC2-AE80-1978F2211C48}" destId="{C0D101B4-F331-47B0-B907-A643B91585C8}" srcOrd="2" destOrd="0" presId="urn:microsoft.com/office/officeart/2018/2/layout/IconLabelDescriptionList"/>
    <dgm:cxn modelId="{E41EF084-3D7D-7B4B-93D0-007CBA4EC9C6}" type="presParOf" srcId="{D4C83ABD-3F3A-4AC2-AE80-1978F2211C48}" destId="{F6DEBB56-2411-498B-A0B3-65C6184A2ED9}" srcOrd="3" destOrd="0" presId="urn:microsoft.com/office/officeart/2018/2/layout/IconLabelDescriptionList"/>
    <dgm:cxn modelId="{EC5E931D-1809-904F-9DF0-234FF1EDF741}" type="presParOf" srcId="{D4C83ABD-3F3A-4AC2-AE80-1978F2211C48}" destId="{9DB5C7C9-86C6-4436-9F4F-1B461FFD4E8B}" srcOrd="4" destOrd="0" presId="urn:microsoft.com/office/officeart/2018/2/layout/IconLabelDescriptionList"/>
    <dgm:cxn modelId="{18F04B6E-7EDB-E644-B3C5-5F3469C87A84}" type="presParOf" srcId="{687507BE-C959-4F6B-8251-0400E4F7A342}" destId="{816A8F48-88AC-47F1-BF14-FB49734FF60C}" srcOrd="1" destOrd="0" presId="urn:microsoft.com/office/officeart/2018/2/layout/IconLabelDescriptionList"/>
    <dgm:cxn modelId="{8B635753-09C7-DE4B-BA09-767BACEC8434}" type="presParOf" srcId="{687507BE-C959-4F6B-8251-0400E4F7A342}" destId="{0E73FC48-1DCA-42BA-B6DA-F950A781F563}" srcOrd="2" destOrd="0" presId="urn:microsoft.com/office/officeart/2018/2/layout/IconLabelDescriptionList"/>
    <dgm:cxn modelId="{C6C6189C-5270-414F-853F-DF3C59DC645F}" type="presParOf" srcId="{0E73FC48-1DCA-42BA-B6DA-F950A781F563}" destId="{3E64B3E4-45F3-4469-B670-227761174A9D}" srcOrd="0" destOrd="0" presId="urn:microsoft.com/office/officeart/2018/2/layout/IconLabelDescriptionList"/>
    <dgm:cxn modelId="{55AD5D4F-357F-4143-A56E-A91DBCB697C0}" type="presParOf" srcId="{0E73FC48-1DCA-42BA-B6DA-F950A781F563}" destId="{6B82ED84-BB9A-43FC-9245-449C28AFFD7D}" srcOrd="1" destOrd="0" presId="urn:microsoft.com/office/officeart/2018/2/layout/IconLabelDescriptionList"/>
    <dgm:cxn modelId="{D75A38E7-B959-D247-8803-6D28B83B410B}" type="presParOf" srcId="{0E73FC48-1DCA-42BA-B6DA-F950A781F563}" destId="{CAE2A9DB-9B0B-406C-9B9F-117099D41CDD}" srcOrd="2" destOrd="0" presId="urn:microsoft.com/office/officeart/2018/2/layout/IconLabelDescriptionList"/>
    <dgm:cxn modelId="{899F3AF5-519A-1941-90B4-BC456B1EADBB}" type="presParOf" srcId="{0E73FC48-1DCA-42BA-B6DA-F950A781F563}" destId="{6A4058F1-FDF4-4737-8B99-BEF95C58DC2B}" srcOrd="3" destOrd="0" presId="urn:microsoft.com/office/officeart/2018/2/layout/IconLabelDescriptionList"/>
    <dgm:cxn modelId="{E641A40E-A221-2644-90AD-231B2C356583}" type="presParOf" srcId="{0E73FC48-1DCA-42BA-B6DA-F950A781F563}" destId="{A8286C99-08AA-420B-AB96-B61A7EBF1E5A}"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22735-B334-4506-B96A-F25C2CE10A6A}">
      <dsp:nvSpPr>
        <dsp:cNvPr id="0" name=""/>
        <dsp:cNvSpPr/>
      </dsp:nvSpPr>
      <dsp:spPr>
        <a:xfrm>
          <a:off x="1447793" y="445271"/>
          <a:ext cx="1395464" cy="13954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C0D101B4-F331-47B0-B907-A643B91585C8}">
      <dsp:nvSpPr>
        <dsp:cNvPr id="0" name=""/>
        <dsp:cNvSpPr/>
      </dsp:nvSpPr>
      <dsp:spPr>
        <a:xfrm>
          <a:off x="7493" y="1977819"/>
          <a:ext cx="3987040" cy="598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dirty="0"/>
            <a:t>Explore Interactive Treaties Website </a:t>
          </a:r>
        </a:p>
      </dsp:txBody>
      <dsp:txXfrm>
        <a:off x="7493" y="1977819"/>
        <a:ext cx="3987040" cy="598056"/>
      </dsp:txXfrm>
    </dsp:sp>
    <dsp:sp modelId="{9DB5C7C9-86C6-4436-9F4F-1B461FFD4E8B}">
      <dsp:nvSpPr>
        <dsp:cNvPr id="0" name=""/>
        <dsp:cNvSpPr/>
      </dsp:nvSpPr>
      <dsp:spPr>
        <a:xfrm>
          <a:off x="7493" y="2628756"/>
          <a:ext cx="3987040" cy="483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hlinkClick xmlns:r="http://schemas.openxmlformats.org/officeDocument/2006/relationships" r:id="rId3"/>
            </a:rPr>
            <a:t>https://www.usdakotawar.org/history/treaties/minnesota-treaty-interactive</a:t>
          </a:r>
          <a:endParaRPr lang="en-US" sz="1500" kern="1200" dirty="0"/>
        </a:p>
      </dsp:txBody>
      <dsp:txXfrm>
        <a:off x="7493" y="2628756"/>
        <a:ext cx="3987040" cy="483983"/>
      </dsp:txXfrm>
    </dsp:sp>
    <dsp:sp modelId="{3E64B3E4-45F3-4469-B670-227761174A9D}">
      <dsp:nvSpPr>
        <dsp:cNvPr id="0" name=""/>
        <dsp:cNvSpPr/>
      </dsp:nvSpPr>
      <dsp:spPr>
        <a:xfrm>
          <a:off x="5943606" y="539744"/>
          <a:ext cx="1395464" cy="1395464"/>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CAE2A9DB-9B0B-406C-9B9F-117099D41CDD}">
      <dsp:nvSpPr>
        <dsp:cNvPr id="0" name=""/>
        <dsp:cNvSpPr/>
      </dsp:nvSpPr>
      <dsp:spPr>
        <a:xfrm>
          <a:off x="4692265" y="1977819"/>
          <a:ext cx="3987040" cy="598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dirty="0"/>
            <a:t>Explore Why Treaties Matter Website</a:t>
          </a:r>
        </a:p>
      </dsp:txBody>
      <dsp:txXfrm>
        <a:off x="4692265" y="1977819"/>
        <a:ext cx="3987040" cy="598056"/>
      </dsp:txXfrm>
    </dsp:sp>
    <dsp:sp modelId="{A8286C99-08AA-420B-AB96-B61A7EBF1E5A}">
      <dsp:nvSpPr>
        <dsp:cNvPr id="0" name=""/>
        <dsp:cNvSpPr/>
      </dsp:nvSpPr>
      <dsp:spPr>
        <a:xfrm>
          <a:off x="4692265" y="2628756"/>
          <a:ext cx="3987040" cy="483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hlinkClick xmlns:r="http://schemas.openxmlformats.org/officeDocument/2006/relationships" r:id="rId6"/>
            </a:rPr>
            <a:t>https://treatiesmatter.org/exhibit/welcome/</a:t>
          </a:r>
          <a:r>
            <a:rPr lang="en-US" sz="1500" kern="1200" dirty="0"/>
            <a:t> </a:t>
          </a:r>
        </a:p>
      </dsp:txBody>
      <dsp:txXfrm>
        <a:off x="4692265" y="2628756"/>
        <a:ext cx="3987040" cy="48398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E861C-486B-4E18-A0E9-A790238A915C}" type="datetimeFigureOut">
              <a:rPr lang="en-US" smtClean="0"/>
              <a:t>9/16/24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11066-0135-4CAA-8AD4-89A97190AC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811066-0135-4CAA-8AD4-89A97190AC00}"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View</a:t>
            </a:r>
          </a:p>
          <a:p>
            <a:r>
              <a:rPr lang="en-US" dirty="0"/>
              <a:t>US-Dakota War: Dakota People: https://</a:t>
            </a:r>
            <a:r>
              <a:rPr lang="en-US" dirty="0" err="1"/>
              <a:t>www.youtube.com</a:t>
            </a:r>
            <a:r>
              <a:rPr lang="en-US" dirty="0"/>
              <a:t>/</a:t>
            </a:r>
            <a:r>
              <a:rPr lang="en-US" dirty="0" err="1"/>
              <a:t>watch?v</a:t>
            </a:r>
            <a:r>
              <a:rPr lang="en-US" dirty="0"/>
              <a:t>=</a:t>
            </a:r>
            <a:r>
              <a:rPr lang="en-US" dirty="0" err="1"/>
              <a:t>LAyP-nLrsuI</a:t>
            </a:r>
            <a:endParaRPr lang="en-US" dirty="0"/>
          </a:p>
        </p:txBody>
      </p:sp>
      <p:sp>
        <p:nvSpPr>
          <p:cNvPr id="4" name="Slide Number Placeholder 3"/>
          <p:cNvSpPr>
            <a:spLocks noGrp="1"/>
          </p:cNvSpPr>
          <p:nvPr>
            <p:ph type="sldNum" sz="quarter" idx="5"/>
          </p:nvPr>
        </p:nvSpPr>
        <p:spPr/>
        <p:txBody>
          <a:bodyPr/>
          <a:lstStyle/>
          <a:p>
            <a:fld id="{DF811066-0135-4CAA-8AD4-89A97190AC00}" type="slidenum">
              <a:rPr lang="en-US" smtClean="0"/>
              <a:t>5</a:t>
            </a:fld>
            <a:endParaRPr lang="en-US"/>
          </a:p>
        </p:txBody>
      </p:sp>
    </p:spTree>
    <p:extLst>
      <p:ext uri="{BB962C8B-B14F-4D97-AF65-F5344CB8AC3E}">
        <p14:creationId xmlns:p14="http://schemas.microsoft.com/office/powerpoint/2010/main" val="3614819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811066-0135-4CAA-8AD4-89A97190AC00}" type="slidenum">
              <a:rPr lang="en-US" smtClean="0"/>
              <a:t>7</a:t>
            </a:fld>
            <a:endParaRPr lang="en-US"/>
          </a:p>
        </p:txBody>
      </p:sp>
    </p:spTree>
    <p:extLst>
      <p:ext uri="{BB962C8B-B14F-4D97-AF65-F5344CB8AC3E}">
        <p14:creationId xmlns:p14="http://schemas.microsoft.com/office/powerpoint/2010/main" val="3453011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811066-0135-4CAA-8AD4-89A97190AC00}" type="slidenum">
              <a:rPr lang="en-US" smtClean="0"/>
              <a:t>9</a:t>
            </a:fld>
            <a:endParaRPr lang="en-US"/>
          </a:p>
        </p:txBody>
      </p:sp>
    </p:spTree>
    <p:extLst>
      <p:ext uri="{BB962C8B-B14F-4D97-AF65-F5344CB8AC3E}">
        <p14:creationId xmlns:p14="http://schemas.microsoft.com/office/powerpoint/2010/main" val="3263057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811066-0135-4CAA-8AD4-89A97190AC00}" type="slidenum">
              <a:rPr lang="en-US" smtClean="0"/>
              <a:t>11</a:t>
            </a:fld>
            <a:endParaRPr lang="en-US"/>
          </a:p>
        </p:txBody>
      </p:sp>
    </p:spTree>
    <p:extLst>
      <p:ext uri="{BB962C8B-B14F-4D97-AF65-F5344CB8AC3E}">
        <p14:creationId xmlns:p14="http://schemas.microsoft.com/office/powerpoint/2010/main" val="349822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8102BAB4-8B8D-41DD-85C7-81A0CA962007}" type="datetimeFigureOut">
              <a:rPr lang="en-US" smtClean="0"/>
              <a:t>9/16/24</a:t>
            </a:fld>
            <a:endParaRPr 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B044824F-EBE0-443F-8A8F-F64816AF04DC}" type="slidenum">
              <a:rPr lang="en-US" smtClean="0"/>
              <a:t>‹#›</a:t>
            </a:fld>
            <a:endParaRPr 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386321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2BAB4-8B8D-41DD-85C7-81A0CA962007}" type="datetimeFigureOut">
              <a:rPr lang="en-US" smtClean="0"/>
              <a:t>9/16/24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987828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8102BAB4-8B8D-41DD-85C7-81A0CA962007}" type="datetimeFigureOut">
              <a:rPr lang="en-US" smtClean="0"/>
              <a:t>9/16/24</a:t>
            </a:fld>
            <a:endParaRPr 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B044824F-EBE0-443F-8A8F-F64816AF04DC}" type="slidenum">
              <a:rPr lang="en-US" smtClean="0"/>
              <a:t>‹#›</a:t>
            </a:fld>
            <a:endParaRPr 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54590206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02BAB4-8B8D-41DD-85C7-81A0CA962007}" type="datetimeFigureOut">
              <a:rPr lang="en-US" smtClean="0"/>
              <a:t>9/16/24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611038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02BAB4-8B8D-41DD-85C7-81A0CA962007}" type="datetimeFigureOut">
              <a:rPr lang="en-US" smtClean="0"/>
              <a:t>9/16/24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586711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02BAB4-8B8D-41DD-85C7-81A0CA962007}" type="datetimeFigureOut">
              <a:rPr lang="en-US" smtClean="0"/>
              <a:t>9/16/24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867065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2BAB4-8B8D-41DD-85C7-81A0CA962007}" type="datetimeFigureOut">
              <a:rPr lang="en-US" smtClean="0"/>
              <a:t>9/16/24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768641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102BAB4-8B8D-41DD-85C7-81A0CA962007}" type="datetimeFigureOut">
              <a:rPr lang="en-US" smtClean="0"/>
              <a:t>9/16/24</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044824F-EBE0-443F-8A8F-F64816AF04DC}" type="slidenum">
              <a:rPr lang="en-US" smtClean="0"/>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31681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102BAB4-8B8D-41DD-85C7-81A0CA962007}" type="datetimeFigureOut">
              <a:rPr lang="en-US" smtClean="0"/>
              <a:t>9/16/24</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044824F-EBE0-443F-8A8F-F64816AF04DC}" type="slidenum">
              <a:rPr lang="en-US" smtClean="0"/>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09377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2BAB4-8B8D-41DD-85C7-81A0CA962007}" type="datetimeFigureOut">
              <a:rPr lang="en-US" smtClean="0"/>
              <a:t>9/16/24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309889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02BAB4-8B8D-41DD-85C7-81A0CA962007}" type="datetimeFigureOut">
              <a:rPr lang="en-US" smtClean="0"/>
              <a:t>9/16/24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584987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8102BAB4-8B8D-41DD-85C7-81A0CA962007}" type="datetimeFigureOut">
              <a:rPr lang="en-US" smtClean="0"/>
              <a:t>9/16/24</a:t>
            </a:fld>
            <a:endParaRPr 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B044824F-EBE0-443F-8A8F-F64816AF04DC}" type="slidenum">
              <a:rPr lang="en-US" smtClean="0"/>
              <a:t>‹#›</a:t>
            </a:fld>
            <a:endParaRPr 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94111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ABA7F3F-D56F-4C06-84AC-03FC83B064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715374B5-D7C8-4AA9-BE65-DB7A0CA9B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27" name="Freeform 6">
              <a:extLst>
                <a:ext uri="{FF2B5EF4-FFF2-40B4-BE49-F238E27FC236}">
                  <a16:creationId xmlns:a16="http://schemas.microsoft.com/office/drawing/2014/main" id="{C73A7452-ED0F-4903-A620-8D103E556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accent1"/>
            </a:solidFill>
            <a:ln w="0">
              <a:noFill/>
              <a:prstDash val="solid"/>
              <a:round/>
              <a:headEnd/>
              <a:tailEnd/>
            </a:ln>
          </p:spPr>
          <p:txBody>
            <a:bodyPr/>
            <a:lstStyle/>
            <a:p>
              <a:endParaRPr lang="en-US"/>
            </a:p>
          </p:txBody>
        </p:sp>
        <p:sp>
          <p:nvSpPr>
            <p:cNvPr id="28" name="Freeform 6">
              <a:extLst>
                <a:ext uri="{FF2B5EF4-FFF2-40B4-BE49-F238E27FC236}">
                  <a16:creationId xmlns:a16="http://schemas.microsoft.com/office/drawing/2014/main" id="{F6A3F6CE-D581-4C37-8822-4F4A68325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2"/>
            </a:solidFill>
            <a:ln w="0">
              <a:noFill/>
              <a:prstDash val="solid"/>
              <a:round/>
              <a:headEnd/>
              <a:tailEnd/>
            </a:ln>
          </p:spPr>
          <p:txBody>
            <a:bodyPr/>
            <a:lstStyle/>
            <a:p>
              <a:endParaRPr lang="en-US"/>
            </a:p>
          </p:txBody>
        </p:sp>
      </p:grpSp>
      <p:sp>
        <p:nvSpPr>
          <p:cNvPr id="2" name="Title 1"/>
          <p:cNvSpPr>
            <a:spLocks noGrp="1"/>
          </p:cNvSpPr>
          <p:nvPr>
            <p:ph type="ctrTitle"/>
          </p:nvPr>
        </p:nvSpPr>
        <p:spPr>
          <a:xfrm>
            <a:off x="1436346" y="1788454"/>
            <a:ext cx="6270921" cy="2098226"/>
          </a:xfrm>
        </p:spPr>
        <p:txBody>
          <a:bodyPr>
            <a:normAutofit/>
          </a:bodyPr>
          <a:lstStyle/>
          <a:p>
            <a:r>
              <a:rPr lang="en-US"/>
              <a:t>The US-Dakota War</a:t>
            </a:r>
          </a:p>
        </p:txBody>
      </p:sp>
      <p:sp>
        <p:nvSpPr>
          <p:cNvPr id="3" name="Subtitle 2"/>
          <p:cNvSpPr>
            <a:spLocks noGrp="1"/>
          </p:cNvSpPr>
          <p:nvPr>
            <p:ph type="subTitle" idx="1"/>
          </p:nvPr>
        </p:nvSpPr>
        <p:spPr>
          <a:xfrm>
            <a:off x="2009929" y="3956279"/>
            <a:ext cx="5123755" cy="1086237"/>
          </a:xfrm>
        </p:spPr>
        <p:txBody>
          <a:bodyPr>
            <a:normAutofit/>
          </a:bodyPr>
          <a:lstStyle/>
          <a:p>
            <a:pPr>
              <a:spcAft>
                <a:spcPts val="600"/>
              </a:spcAft>
            </a:pPr>
            <a:r>
              <a:rPr lang="en-US"/>
              <a:t>Module 1: The 1862 Moment</a:t>
            </a:r>
          </a:p>
          <a:p>
            <a:pPr>
              <a:spcAft>
                <a:spcPts val="600"/>
              </a:spcAft>
            </a:pPr>
            <a:r>
              <a:rPr lang="en-US"/>
              <a:t>Whose Land was “Granted” to the Land Grant?</a:t>
            </a: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06B76-2E02-9B04-88BA-F08991B06CB4}"/>
              </a:ext>
            </a:extLst>
          </p:cNvPr>
          <p:cNvSpPr>
            <a:spLocks noGrp="1"/>
          </p:cNvSpPr>
          <p:nvPr>
            <p:ph type="title"/>
          </p:nvPr>
        </p:nvSpPr>
        <p:spPr>
          <a:xfrm>
            <a:off x="2522898" y="685800"/>
            <a:ext cx="5778873" cy="1485900"/>
          </a:xfrm>
        </p:spPr>
        <p:txBody>
          <a:bodyPr>
            <a:normAutofit/>
          </a:bodyPr>
          <a:lstStyle/>
          <a:p>
            <a:pPr algn="ctr"/>
            <a:r>
              <a:rPr lang="en-US" dirty="0"/>
              <a:t>Lesson Objectives</a:t>
            </a:r>
          </a:p>
        </p:txBody>
      </p:sp>
      <p:sp>
        <p:nvSpPr>
          <p:cNvPr id="17" name="Rectangle 16">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228330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1857"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01802610-C367-2817-3955-48E901692103}"/>
              </a:ext>
            </a:extLst>
          </p:cNvPr>
          <p:cNvSpPr>
            <a:spLocks noGrp="1"/>
          </p:cNvSpPr>
          <p:nvPr>
            <p:ph idx="1"/>
          </p:nvPr>
        </p:nvSpPr>
        <p:spPr>
          <a:xfrm>
            <a:off x="2362200" y="1828800"/>
            <a:ext cx="6781800" cy="4572000"/>
          </a:xfrm>
        </p:spPr>
        <p:txBody>
          <a:bodyPr>
            <a:normAutofit/>
          </a:bodyPr>
          <a:lstStyle/>
          <a:p>
            <a:pPr marL="514350" indent="-514350">
              <a:buFont typeface="+mj-lt"/>
              <a:buAutoNum type="arabicPeriod"/>
            </a:pPr>
            <a:r>
              <a:rPr lang="en-US" sz="2800" dirty="0"/>
              <a:t>Identify Dakota homelands </a:t>
            </a:r>
          </a:p>
          <a:p>
            <a:pPr marL="514350" indent="-514350">
              <a:buFont typeface="+mj-lt"/>
              <a:buAutoNum type="arabicPeriod"/>
            </a:pPr>
            <a:r>
              <a:rPr lang="en-US" sz="2800" dirty="0"/>
              <a:t>Recognize key individuals and events connected to US-Dakota War</a:t>
            </a:r>
          </a:p>
          <a:p>
            <a:pPr marL="514350" indent="-514350">
              <a:buAutoNum type="arabicPeriod"/>
            </a:pPr>
            <a:r>
              <a:rPr lang="en-US" sz="2800" dirty="0">
                <a:ea typeface="+mn-lt"/>
                <a:cs typeface="+mn-lt"/>
              </a:rPr>
              <a:t>Describe the ways treaty-making and land loss contributed to the war</a:t>
            </a:r>
            <a:endParaRPr lang="en-US" sz="2800" dirty="0">
              <a:cs typeface="Calibri"/>
            </a:endParaRPr>
          </a:p>
          <a:p>
            <a:pPr marL="514350" indent="-514350">
              <a:buAutoNum type="arabicPeriod"/>
            </a:pPr>
            <a:r>
              <a:rPr lang="en-US" sz="2800" dirty="0">
                <a:ea typeface="+mn-lt"/>
                <a:cs typeface="+mn-lt"/>
              </a:rPr>
              <a:t>Understand how US-Dakota war fits into national events of 1862 moment</a:t>
            </a:r>
            <a:endParaRPr lang="en-US" sz="2800" dirty="0">
              <a:cs typeface="Calibri"/>
            </a:endParaRPr>
          </a:p>
          <a:p>
            <a:pPr marL="514350" indent="-514350">
              <a:buFont typeface="+mj-lt"/>
              <a:buAutoNum type="arabicPeriod"/>
            </a:pPr>
            <a:r>
              <a:rPr lang="en-US" sz="2800" dirty="0"/>
              <a:t>Explain the historical legacy of the war </a:t>
            </a:r>
          </a:p>
          <a:p>
            <a:endParaRPr lang="en-US" dirty="0"/>
          </a:p>
        </p:txBody>
      </p:sp>
    </p:spTree>
    <p:extLst>
      <p:ext uri="{BB962C8B-B14F-4D97-AF65-F5344CB8AC3E}">
        <p14:creationId xmlns:p14="http://schemas.microsoft.com/office/powerpoint/2010/main" val="7196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397764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F9B4706-7662-8109-2787-B3CB718C445C}"/>
              </a:ext>
            </a:extLst>
          </p:cNvPr>
          <p:cNvSpPr>
            <a:spLocks noGrp="1"/>
          </p:cNvSpPr>
          <p:nvPr>
            <p:ph type="title"/>
          </p:nvPr>
        </p:nvSpPr>
        <p:spPr>
          <a:xfrm>
            <a:off x="480060" y="791570"/>
            <a:ext cx="3014130" cy="5262390"/>
          </a:xfrm>
        </p:spPr>
        <p:txBody>
          <a:bodyPr anchor="ctr">
            <a:normAutofit/>
          </a:bodyPr>
          <a:lstStyle/>
          <a:p>
            <a:pPr algn="ctr"/>
            <a:r>
              <a:rPr lang="en-US" sz="4700" dirty="0">
                <a:solidFill>
                  <a:schemeClr val="bg2"/>
                </a:solidFill>
              </a:rPr>
              <a:t>Key</a:t>
            </a:r>
            <a:br>
              <a:rPr lang="en-US" sz="4700" dirty="0">
                <a:solidFill>
                  <a:schemeClr val="bg2"/>
                </a:solidFill>
              </a:rPr>
            </a:br>
            <a:r>
              <a:rPr lang="en-US" sz="4700" dirty="0">
                <a:solidFill>
                  <a:schemeClr val="bg2"/>
                </a:solidFill>
              </a:rPr>
              <a:t>Words</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7640" y="376"/>
            <a:ext cx="17145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A1C7A60-FFCE-3778-E398-B971E7C7AAD8}"/>
              </a:ext>
            </a:extLst>
          </p:cNvPr>
          <p:cNvSpPr>
            <a:spLocks noGrp="1"/>
          </p:cNvSpPr>
          <p:nvPr>
            <p:ph idx="1"/>
          </p:nvPr>
        </p:nvSpPr>
        <p:spPr>
          <a:xfrm>
            <a:off x="4632540" y="791570"/>
            <a:ext cx="4031400" cy="5262390"/>
          </a:xfrm>
        </p:spPr>
        <p:txBody>
          <a:bodyPr anchor="ctr">
            <a:normAutofit/>
          </a:bodyPr>
          <a:lstStyle/>
          <a:p>
            <a:r>
              <a:rPr lang="en-US" sz="2400" dirty="0"/>
              <a:t>US-Dakota War</a:t>
            </a:r>
          </a:p>
          <a:p>
            <a:r>
              <a:rPr lang="en-US" sz="2400" dirty="0"/>
              <a:t>Treaties</a:t>
            </a:r>
          </a:p>
          <a:p>
            <a:r>
              <a:rPr lang="en-US" sz="2400" dirty="0"/>
              <a:t>Dakota homelands</a:t>
            </a:r>
          </a:p>
          <a:p>
            <a:r>
              <a:rPr lang="en-US" sz="2400" dirty="0" err="1"/>
              <a:t>Bdote</a:t>
            </a:r>
            <a:r>
              <a:rPr lang="en-US" sz="2400" dirty="0"/>
              <a:t> </a:t>
            </a:r>
          </a:p>
          <a:p>
            <a:r>
              <a:rPr lang="en-US" sz="2400" dirty="0"/>
              <a:t>Fort Snelling</a:t>
            </a:r>
          </a:p>
          <a:p>
            <a:r>
              <a:rPr lang="en-US" sz="2400" dirty="0"/>
              <a:t>Exile </a:t>
            </a:r>
          </a:p>
          <a:p>
            <a:r>
              <a:rPr lang="en-US" sz="2400" dirty="0"/>
              <a:t>Dakota Expulsion Act </a:t>
            </a:r>
          </a:p>
        </p:txBody>
      </p:sp>
    </p:spTree>
    <p:extLst>
      <p:ext uri="{BB962C8B-B14F-4D97-AF65-F5344CB8AC3E}">
        <p14:creationId xmlns:p14="http://schemas.microsoft.com/office/powerpoint/2010/main" val="3290833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116" name="Group 4115">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4117"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4118"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useBgFill="1">
        <p:nvSpPr>
          <p:cNvPr id="4120" name="Rectangle 4119">
            <a:extLst>
              <a:ext uri="{FF2B5EF4-FFF2-40B4-BE49-F238E27FC236}">
                <a16:creationId xmlns:a16="http://schemas.microsoft.com/office/drawing/2014/main" id="{68F1F725-3B9F-48FA-85B5-910ED33809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4122" name="Freeform 6">
            <a:extLst>
              <a:ext uri="{FF2B5EF4-FFF2-40B4-BE49-F238E27FC236}">
                <a16:creationId xmlns:a16="http://schemas.microsoft.com/office/drawing/2014/main" id="{2B98F522-A153-4D25-A159-3223950FC1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318875" y="389486"/>
            <a:ext cx="3275668" cy="3306366"/>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
        <p:nvSpPr>
          <p:cNvPr id="4124" name="Freeform 6">
            <a:extLst>
              <a:ext uri="{FF2B5EF4-FFF2-40B4-BE49-F238E27FC236}">
                <a16:creationId xmlns:a16="http://schemas.microsoft.com/office/drawing/2014/main" id="{AFFE3E22-88D2-4D23-B65D-9695124B0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V="1">
            <a:off x="5526050" y="682741"/>
            <a:ext cx="3275013" cy="3306366"/>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B311B7CF-D68F-06AE-C9A7-A04557EBDB0C}"/>
              </a:ext>
            </a:extLst>
          </p:cNvPr>
          <p:cNvSpPr>
            <a:spLocks noGrp="1"/>
          </p:cNvSpPr>
          <p:nvPr>
            <p:ph type="title"/>
          </p:nvPr>
        </p:nvSpPr>
        <p:spPr>
          <a:xfrm>
            <a:off x="494422" y="3973431"/>
            <a:ext cx="8152313" cy="1748639"/>
          </a:xfrm>
        </p:spPr>
        <p:txBody>
          <a:bodyPr vert="horz" lIns="91440" tIns="45720" rIns="91440" bIns="45720" rtlCol="0" anchor="b">
            <a:normAutofit/>
          </a:bodyPr>
          <a:lstStyle/>
          <a:p>
            <a:pPr algn="ctr" defTabSz="914400"/>
            <a:r>
              <a:rPr lang="en-US" sz="7200" cap="all"/>
              <a:t>Dakota Peoples</a:t>
            </a:r>
          </a:p>
        </p:txBody>
      </p:sp>
      <p:sp>
        <p:nvSpPr>
          <p:cNvPr id="3" name="Content Placeholder 2">
            <a:extLst>
              <a:ext uri="{FF2B5EF4-FFF2-40B4-BE49-F238E27FC236}">
                <a16:creationId xmlns:a16="http://schemas.microsoft.com/office/drawing/2014/main" id="{FFC5DB18-B23C-12D6-ED4A-D2B8DFEBA739}"/>
              </a:ext>
            </a:extLst>
          </p:cNvPr>
          <p:cNvSpPr>
            <a:spLocks noGrp="1"/>
          </p:cNvSpPr>
          <p:nvPr>
            <p:ph idx="4294967295"/>
          </p:nvPr>
        </p:nvSpPr>
        <p:spPr>
          <a:xfrm>
            <a:off x="940323" y="5722070"/>
            <a:ext cx="7260996" cy="509048"/>
          </a:xfrm>
        </p:spPr>
        <p:txBody>
          <a:bodyPr vert="horz" lIns="91440" tIns="45720" rIns="91440" bIns="45720" rtlCol="0">
            <a:normAutofit/>
          </a:bodyPr>
          <a:lstStyle/>
          <a:p>
            <a:pPr marL="0" lvl="1" indent="0" algn="ctr" defTabSz="914400">
              <a:lnSpc>
                <a:spcPct val="112000"/>
              </a:lnSpc>
              <a:spcBef>
                <a:spcPts val="0"/>
              </a:spcBef>
              <a:spcAft>
                <a:spcPts val="600"/>
              </a:spcAft>
              <a:buNone/>
            </a:pPr>
            <a:r>
              <a:rPr lang="en-US" sz="2300">
                <a:effectLst/>
              </a:rPr>
              <a:t> </a:t>
            </a:r>
            <a:endParaRPr lang="en-US" sz="2300" dirty="0"/>
          </a:p>
        </p:txBody>
      </p:sp>
      <p:pic>
        <p:nvPicPr>
          <p:cNvPr id="4098" name="Picture 2">
            <a:extLst>
              <a:ext uri="{FF2B5EF4-FFF2-40B4-BE49-F238E27FC236}">
                <a16:creationId xmlns:a16="http://schemas.microsoft.com/office/drawing/2014/main" id="{4431444C-66F1-9DFC-E2CB-4E17DACB382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9714" y="939420"/>
            <a:ext cx="7675938" cy="2540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136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25" name="Rectangle 24">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24C216-4CD3-0E2D-7306-31DB169FE7EE}"/>
              </a:ext>
            </a:extLst>
          </p:cNvPr>
          <p:cNvSpPr>
            <a:spLocks noGrp="1"/>
          </p:cNvSpPr>
          <p:nvPr>
            <p:ph type="title"/>
          </p:nvPr>
        </p:nvSpPr>
        <p:spPr>
          <a:xfrm>
            <a:off x="6353568" y="1110882"/>
            <a:ext cx="2289779" cy="1060817"/>
          </a:xfrm>
        </p:spPr>
        <p:txBody>
          <a:bodyPr vert="horz" lIns="91440" tIns="45720" rIns="91440" bIns="45720" rtlCol="0" anchor="b">
            <a:normAutofit/>
          </a:bodyPr>
          <a:lstStyle/>
          <a:p>
            <a:pPr defTabSz="914400"/>
            <a:r>
              <a:rPr lang="en-US" sz="2400"/>
              <a:t>Dakota Homelands</a:t>
            </a:r>
          </a:p>
        </p:txBody>
      </p:sp>
      <p:pic>
        <p:nvPicPr>
          <p:cNvPr id="5" name="Picture 4" descr="It is important to remember that Indigenous territories do not match settler colonial boundaries. While the Dakhóta treaties involved land cessions in what is now Minnesota, this map shows how far the Ochéthi Šakówiŋ (the Seven Council Fires of the Dakhóta/Lakhóta/Nakhóta nation, historically referred to as the &quot;Great Sioux Nation&quot;) ranged in their travels and settlements. The core area of what can be considered &quot;Dakhóta homeland&quot; would include all of Minnesota, parts of Wisconsin, Iowa, and Nebraska, all of North and South Dakota, part of Montana, and southern Canada above those states. Map courtesy of usdakotawar.org CC BY-NC-SA after &quot;Aboriginal Map of North America denoting the Boundaries and Locations of various Indian Tribes.&quot; The House of Commons. Britain: 1857.">
            <a:extLst>
              <a:ext uri="{FF2B5EF4-FFF2-40B4-BE49-F238E27FC236}">
                <a16:creationId xmlns:a16="http://schemas.microsoft.com/office/drawing/2014/main" id="{7FA01526-DA3C-E035-C592-A8D3B54BC405}"/>
              </a:ext>
            </a:extLst>
          </p:cNvPr>
          <p:cNvPicPr>
            <a:picLocks noChangeAspect="1"/>
          </p:cNvPicPr>
          <p:nvPr/>
        </p:nvPicPr>
        <p:blipFill>
          <a:blip r:embed="rId3"/>
          <a:stretch>
            <a:fillRect/>
          </a:stretch>
        </p:blipFill>
        <p:spPr>
          <a:xfrm>
            <a:off x="195082" y="640080"/>
            <a:ext cx="5645133" cy="5504004"/>
          </a:xfrm>
          <a:prstGeom prst="rect">
            <a:avLst/>
          </a:prstGeom>
        </p:spPr>
      </p:pic>
      <p:sp>
        <p:nvSpPr>
          <p:cNvPr id="8" name="TextBox 7">
            <a:extLst>
              <a:ext uri="{FF2B5EF4-FFF2-40B4-BE49-F238E27FC236}">
                <a16:creationId xmlns:a16="http://schemas.microsoft.com/office/drawing/2014/main" id="{E943F41A-2484-137F-843C-2CE2563295CB}"/>
              </a:ext>
            </a:extLst>
          </p:cNvPr>
          <p:cNvSpPr txBox="1"/>
          <p:nvPr/>
        </p:nvSpPr>
        <p:spPr>
          <a:xfrm>
            <a:off x="383971" y="6248400"/>
            <a:ext cx="5267020" cy="377768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384048" indent="-384048" algn="ctr" defTabSz="914400">
              <a:lnSpc>
                <a:spcPct val="94000"/>
              </a:lnSpc>
              <a:spcAft>
                <a:spcPts val="200"/>
              </a:spcAft>
              <a:buFont typeface="Franklin Gothic Book" panose="020B0503020102020204" pitchFamily="34" charset="0"/>
            </a:pPr>
            <a:r>
              <a:rPr lang="en-US" sz="1200" dirty="0">
                <a:solidFill>
                  <a:schemeClr val="tx2"/>
                </a:solidFill>
              </a:rPr>
              <a:t>“Aboriginal Map of North America denoting the Boundaries and Locations of various Indian Tribes,” 1857. </a:t>
            </a:r>
          </a:p>
        </p:txBody>
      </p:sp>
      <p:sp>
        <p:nvSpPr>
          <p:cNvPr id="26"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987575" y="640080"/>
            <a:ext cx="1722021"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Tree>
    <p:extLst>
      <p:ext uri="{BB962C8B-B14F-4D97-AF65-F5344CB8AC3E}">
        <p14:creationId xmlns:p14="http://schemas.microsoft.com/office/powerpoint/2010/main" val="3313234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121" name="Group 4120">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4123"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4124"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useBgFill="1">
        <p:nvSpPr>
          <p:cNvPr id="4120" name="Rectangle 4119">
            <a:extLst>
              <a:ext uri="{FF2B5EF4-FFF2-40B4-BE49-F238E27FC236}">
                <a16:creationId xmlns:a16="http://schemas.microsoft.com/office/drawing/2014/main" id="{1E954AF0-B5CC-4A16-ACDA-675B5694F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E71C4241-9B8D-AC59-3679-1C6E3B6CCDA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9010" y="533400"/>
            <a:ext cx="5339334" cy="5867400"/>
          </a:xfrm>
          <a:prstGeom prst="rect">
            <a:avLst/>
          </a:prstGeom>
          <a:noFill/>
          <a:extLst>
            <a:ext uri="{909E8E84-426E-40DD-AFC4-6F175D3DCCD1}">
              <a14:hiddenFill xmlns:a14="http://schemas.microsoft.com/office/drawing/2010/main">
                <a:solidFill>
                  <a:srgbClr val="FFFFFF"/>
                </a:solidFill>
              </a14:hiddenFill>
            </a:ext>
          </a:extLst>
        </p:spPr>
      </p:pic>
      <p:sp>
        <p:nvSpPr>
          <p:cNvPr id="4122" name="Freeform 6">
            <a:extLst>
              <a:ext uri="{FF2B5EF4-FFF2-40B4-BE49-F238E27FC236}">
                <a16:creationId xmlns:a16="http://schemas.microsoft.com/office/drawing/2014/main" id="{325322DD-3792-4947-A96A-1B6D9D786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987575" y="640080"/>
            <a:ext cx="1722021"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82CC952F-DCBC-EEFA-F6C1-F4FDF534054E}"/>
              </a:ext>
            </a:extLst>
          </p:cNvPr>
          <p:cNvSpPr>
            <a:spLocks noGrp="1"/>
          </p:cNvSpPr>
          <p:nvPr>
            <p:ph type="title"/>
          </p:nvPr>
        </p:nvSpPr>
        <p:spPr>
          <a:xfrm>
            <a:off x="6248401" y="1314923"/>
            <a:ext cx="2834538" cy="2495077"/>
          </a:xfrm>
        </p:spPr>
        <p:txBody>
          <a:bodyPr vert="horz" lIns="91440" tIns="45720" rIns="91440" bIns="45720" rtlCol="0" anchor="b">
            <a:normAutofit/>
          </a:bodyPr>
          <a:lstStyle/>
          <a:p>
            <a:pPr algn="ctr" defTabSz="914400"/>
            <a:r>
              <a:rPr lang="en-US" sz="3600" b="1" cap="all" dirty="0"/>
              <a:t>Treaties </a:t>
            </a:r>
            <a:br>
              <a:rPr lang="en-US" sz="3600" b="1" cap="all" dirty="0"/>
            </a:br>
            <a:r>
              <a:rPr lang="en-US" sz="3600" b="1" cap="all" dirty="0"/>
              <a:t>in Minnesota </a:t>
            </a:r>
          </a:p>
        </p:txBody>
      </p:sp>
      <p:sp>
        <p:nvSpPr>
          <p:cNvPr id="3" name="TextBox 2">
            <a:extLst>
              <a:ext uri="{FF2B5EF4-FFF2-40B4-BE49-F238E27FC236}">
                <a16:creationId xmlns:a16="http://schemas.microsoft.com/office/drawing/2014/main" id="{CEE4CE35-8D97-9E6F-3E66-BC086C098497}"/>
              </a:ext>
            </a:extLst>
          </p:cNvPr>
          <p:cNvSpPr txBox="1"/>
          <p:nvPr/>
        </p:nvSpPr>
        <p:spPr>
          <a:xfrm>
            <a:off x="457200" y="6553200"/>
            <a:ext cx="5029200" cy="276999"/>
          </a:xfrm>
          <a:prstGeom prst="rect">
            <a:avLst/>
          </a:prstGeom>
          <a:noFill/>
        </p:spPr>
        <p:txBody>
          <a:bodyPr wrap="square" rtlCol="0">
            <a:spAutoFit/>
          </a:bodyPr>
          <a:lstStyle/>
          <a:p>
            <a:pPr algn="ctr"/>
            <a:r>
              <a:rPr lang="en-US" sz="1200" dirty="0"/>
              <a:t>Image from the Minnesota Historical Society Collections</a:t>
            </a:r>
          </a:p>
        </p:txBody>
      </p:sp>
    </p:spTree>
    <p:extLst>
      <p:ext uri="{BB962C8B-B14F-4D97-AF65-F5344CB8AC3E}">
        <p14:creationId xmlns:p14="http://schemas.microsoft.com/office/powerpoint/2010/main" val="209441725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E1665A6-74DB-4F44-A6EF-F01205E87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CF7B99-BEC3-ED78-4F05-F8D5EB757CDD}"/>
              </a:ext>
            </a:extLst>
          </p:cNvPr>
          <p:cNvSpPr>
            <a:spLocks noGrp="1"/>
          </p:cNvSpPr>
          <p:nvPr>
            <p:ph type="title"/>
          </p:nvPr>
        </p:nvSpPr>
        <p:spPr>
          <a:xfrm>
            <a:off x="482599" y="1295400"/>
            <a:ext cx="8178799" cy="1485900"/>
          </a:xfrm>
          <a:noFill/>
        </p:spPr>
        <p:txBody>
          <a:bodyPr>
            <a:normAutofit/>
          </a:bodyPr>
          <a:lstStyle/>
          <a:p>
            <a:pPr algn="ctr"/>
            <a:r>
              <a:rPr lang="en-US" dirty="0"/>
              <a:t>Independent Treaties Activity </a:t>
            </a:r>
          </a:p>
        </p:txBody>
      </p:sp>
      <p:graphicFrame>
        <p:nvGraphicFramePr>
          <p:cNvPr id="12" name="Content Placeholder 2">
            <a:extLst>
              <a:ext uri="{FF2B5EF4-FFF2-40B4-BE49-F238E27FC236}">
                <a16:creationId xmlns:a16="http://schemas.microsoft.com/office/drawing/2014/main" id="{558E5560-F3B7-D154-1710-E4724DF7CBF1}"/>
              </a:ext>
            </a:extLst>
          </p:cNvPr>
          <p:cNvGraphicFramePr>
            <a:graphicFrameLocks noGrp="1"/>
          </p:cNvGraphicFramePr>
          <p:nvPr>
            <p:ph idx="1"/>
            <p:extLst>
              <p:ext uri="{D42A27DB-BD31-4B8C-83A1-F6EECF244321}">
                <p14:modId xmlns:p14="http://schemas.microsoft.com/office/powerpoint/2010/main" val="867004147"/>
              </p:ext>
            </p:extLst>
          </p:nvPr>
        </p:nvGraphicFramePr>
        <p:xfrm>
          <a:off x="228600" y="2286000"/>
          <a:ext cx="8686799"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7157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61" name="Rectangle 2060">
            <a:extLst>
              <a:ext uri="{FF2B5EF4-FFF2-40B4-BE49-F238E27FC236}">
                <a16:creationId xmlns:a16="http://schemas.microsoft.com/office/drawing/2014/main" id="{A93D97C6-63EF-4CA6-B01D-25E2772DC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62BB74-91D8-C7A4-9349-3623D527354B}"/>
              </a:ext>
            </a:extLst>
          </p:cNvPr>
          <p:cNvSpPr>
            <a:spLocks noGrp="1"/>
          </p:cNvSpPr>
          <p:nvPr>
            <p:ph type="title"/>
          </p:nvPr>
        </p:nvSpPr>
        <p:spPr>
          <a:xfrm>
            <a:off x="3825618" y="685800"/>
            <a:ext cx="4632582" cy="1485900"/>
          </a:xfrm>
        </p:spPr>
        <p:txBody>
          <a:bodyPr>
            <a:normAutofit/>
          </a:bodyPr>
          <a:lstStyle/>
          <a:p>
            <a:r>
              <a:rPr lang="en-US" dirty="0"/>
              <a:t>Treaties Discussion </a:t>
            </a:r>
          </a:p>
        </p:txBody>
      </p:sp>
      <p:pic>
        <p:nvPicPr>
          <p:cNvPr id="2050" name="Picture 2">
            <a:extLst>
              <a:ext uri="{FF2B5EF4-FFF2-40B4-BE49-F238E27FC236}">
                <a16:creationId xmlns:a16="http://schemas.microsoft.com/office/drawing/2014/main" id="{C76E4928-BD60-006E-31A4-2516E56B84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5602" y="170760"/>
            <a:ext cx="2968955" cy="1830854"/>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5DA4A40B-EDCE-42FC-B189-AEFB4F82E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0158"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A8C05DAB-2465-5E46-D9A6-5AE6BF39458B}"/>
              </a:ext>
            </a:extLst>
          </p:cNvPr>
          <p:cNvSpPr>
            <a:spLocks noGrp="1"/>
          </p:cNvSpPr>
          <p:nvPr>
            <p:ph idx="1"/>
          </p:nvPr>
        </p:nvSpPr>
        <p:spPr>
          <a:xfrm>
            <a:off x="3825618" y="2286000"/>
            <a:ext cx="4632582" cy="3581400"/>
          </a:xfrm>
        </p:spPr>
        <p:txBody>
          <a:bodyPr>
            <a:normAutofit/>
          </a:bodyPr>
          <a:lstStyle/>
          <a:p>
            <a:pPr marL="0" indent="0">
              <a:buNone/>
            </a:pPr>
            <a:r>
              <a:rPr lang="en-US" sz="1700" b="1"/>
              <a:t>Based on your review of the websites:</a:t>
            </a:r>
          </a:p>
          <a:p>
            <a:pPr marL="0" indent="0">
              <a:buNone/>
            </a:pPr>
            <a:endParaRPr lang="en-US" sz="1700"/>
          </a:p>
          <a:p>
            <a:pPr marL="457200" indent="-457200">
              <a:buFont typeface="+mj-lt"/>
              <a:buAutoNum type="arabicPeriod"/>
            </a:pPr>
            <a:r>
              <a:rPr lang="en-US" sz="1700"/>
              <a:t>What is a treaty?</a:t>
            </a:r>
          </a:p>
          <a:p>
            <a:pPr marL="457200" indent="-457200">
              <a:buFont typeface="+mj-lt"/>
              <a:buAutoNum type="arabicPeriod"/>
            </a:pPr>
            <a:r>
              <a:rPr lang="en-US" sz="1700"/>
              <a:t>Who entered into treaties? </a:t>
            </a:r>
          </a:p>
          <a:p>
            <a:pPr marL="457200" indent="-457200">
              <a:buFont typeface="+mj-lt"/>
              <a:buAutoNum type="arabicPeriod"/>
            </a:pPr>
            <a:r>
              <a:rPr lang="en-US" sz="1700"/>
              <a:t>What is the significance of treaties?</a:t>
            </a:r>
          </a:p>
          <a:p>
            <a:pPr marL="457200" indent="-457200">
              <a:buFont typeface="+mj-lt"/>
              <a:buAutoNum type="arabicPeriod"/>
            </a:pPr>
            <a:r>
              <a:rPr lang="en-US" sz="1700"/>
              <a:t>What were the general trends of the treaties across present-day Minnesota?</a:t>
            </a:r>
          </a:p>
          <a:p>
            <a:pPr marL="457200" indent="-457200">
              <a:buFont typeface="+mj-lt"/>
              <a:buAutoNum type="arabicPeriod"/>
            </a:pPr>
            <a:r>
              <a:rPr lang="en-US" sz="1700"/>
              <a:t>How should we treat treaties today?</a:t>
            </a:r>
          </a:p>
          <a:p>
            <a:pPr marL="457200" indent="-457200">
              <a:buFont typeface="+mj-lt"/>
              <a:buAutoNum type="arabicPeriod"/>
            </a:pPr>
            <a:r>
              <a:rPr lang="en-US" sz="1700"/>
              <a:t>What did treaties protect for Native people?</a:t>
            </a:r>
          </a:p>
        </p:txBody>
      </p:sp>
      <p:sp>
        <p:nvSpPr>
          <p:cNvPr id="4" name="TextBox 3">
            <a:extLst>
              <a:ext uri="{FF2B5EF4-FFF2-40B4-BE49-F238E27FC236}">
                <a16:creationId xmlns:a16="http://schemas.microsoft.com/office/drawing/2014/main" id="{3FB95D34-C3E7-E970-D27A-345586F73E99}"/>
              </a:ext>
            </a:extLst>
          </p:cNvPr>
          <p:cNvSpPr txBox="1"/>
          <p:nvPr/>
        </p:nvSpPr>
        <p:spPr>
          <a:xfrm>
            <a:off x="211841" y="2001614"/>
            <a:ext cx="2819400" cy="461665"/>
          </a:xfrm>
          <a:prstGeom prst="rect">
            <a:avLst/>
          </a:prstGeom>
          <a:noFill/>
        </p:spPr>
        <p:txBody>
          <a:bodyPr wrap="square" rtlCol="0">
            <a:spAutoFit/>
          </a:bodyPr>
          <a:lstStyle/>
          <a:p>
            <a:pPr algn="ctr"/>
            <a:r>
              <a:rPr lang="en-US" sz="1200" i="1" dirty="0"/>
              <a:t>Treaty of Traverse des Sioux</a:t>
            </a:r>
          </a:p>
          <a:p>
            <a:pPr algn="ctr"/>
            <a:r>
              <a:rPr lang="en-US" sz="1200" dirty="0"/>
              <a:t>Francis Davis Millet</a:t>
            </a:r>
          </a:p>
        </p:txBody>
      </p:sp>
      <p:pic>
        <p:nvPicPr>
          <p:cNvPr id="2052" name="Picture 4" descr="Treaty of Mendota, 1851 | MNopedia">
            <a:extLst>
              <a:ext uri="{FF2B5EF4-FFF2-40B4-BE49-F238E27FC236}">
                <a16:creationId xmlns:a16="http://schemas.microsoft.com/office/drawing/2014/main" id="{AB345C5D-66D5-98D1-9260-88B43A652C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07" y="2573540"/>
            <a:ext cx="2745034"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316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397764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37F78F8-FF72-FD78-56DE-89FE8B74445C}"/>
              </a:ext>
            </a:extLst>
          </p:cNvPr>
          <p:cNvSpPr>
            <a:spLocks noGrp="1"/>
          </p:cNvSpPr>
          <p:nvPr>
            <p:ph type="title"/>
          </p:nvPr>
        </p:nvSpPr>
        <p:spPr>
          <a:xfrm>
            <a:off x="480060" y="791570"/>
            <a:ext cx="3014130" cy="5262390"/>
          </a:xfrm>
        </p:spPr>
        <p:txBody>
          <a:bodyPr anchor="ctr">
            <a:normAutofit/>
          </a:bodyPr>
          <a:lstStyle/>
          <a:p>
            <a:pPr algn="ctr"/>
            <a:r>
              <a:rPr lang="en-US" sz="4700" dirty="0">
                <a:solidFill>
                  <a:schemeClr val="bg2"/>
                </a:solidFill>
                <a:cs typeface="Calibri"/>
              </a:rPr>
              <a:t>Historical Context</a:t>
            </a:r>
            <a:br>
              <a:rPr lang="en-US" sz="4700" dirty="0">
                <a:solidFill>
                  <a:schemeClr val="bg2"/>
                </a:solidFill>
                <a:cs typeface="Calibri"/>
              </a:rPr>
            </a:br>
            <a:r>
              <a:rPr lang="en-US" sz="4700" dirty="0">
                <a:solidFill>
                  <a:schemeClr val="bg2"/>
                </a:solidFill>
                <a:cs typeface="Calibri"/>
              </a:rPr>
              <a:t>and </a:t>
            </a:r>
            <a:br>
              <a:rPr lang="en-US" sz="4700" dirty="0">
                <a:solidFill>
                  <a:schemeClr val="bg2"/>
                </a:solidFill>
                <a:cs typeface="Calibri"/>
              </a:rPr>
            </a:br>
            <a:r>
              <a:rPr lang="en-US" sz="4700" dirty="0">
                <a:solidFill>
                  <a:schemeClr val="bg2"/>
                </a:solidFill>
                <a:cs typeface="Calibri"/>
              </a:rPr>
              <a:t>War </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7640" y="376"/>
            <a:ext cx="17145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BB32587-D4A4-3CD5-55B6-34D67D88CF16}"/>
              </a:ext>
            </a:extLst>
          </p:cNvPr>
          <p:cNvSpPr>
            <a:spLocks noGrp="1"/>
          </p:cNvSpPr>
          <p:nvPr>
            <p:ph idx="1"/>
          </p:nvPr>
        </p:nvSpPr>
        <p:spPr>
          <a:xfrm>
            <a:off x="4343400" y="791570"/>
            <a:ext cx="4648200" cy="5262390"/>
          </a:xfrm>
        </p:spPr>
        <p:txBody>
          <a:bodyPr vert="horz" lIns="91440" tIns="45720" rIns="91440" bIns="45720" rtlCol="0" anchor="ctr">
            <a:normAutofit fontScale="92500" lnSpcReduction="20000"/>
          </a:bodyPr>
          <a:lstStyle/>
          <a:p>
            <a:r>
              <a:rPr lang="en-US" dirty="0">
                <a:cs typeface="Calibri"/>
              </a:rPr>
              <a:t>Dakota land loss and treaty making</a:t>
            </a:r>
          </a:p>
          <a:p>
            <a:r>
              <a:rPr lang="en-US" dirty="0">
                <a:cs typeface="Calibri"/>
              </a:rPr>
              <a:t>Increased non-Native settlement</a:t>
            </a:r>
          </a:p>
          <a:p>
            <a:r>
              <a:rPr lang="en-US" dirty="0">
                <a:cs typeface="Calibri"/>
              </a:rPr>
              <a:t>Failed crops and poor growing conditions</a:t>
            </a:r>
          </a:p>
          <a:p>
            <a:r>
              <a:rPr lang="en-US" dirty="0">
                <a:cs typeface="Calibri"/>
              </a:rPr>
              <a:t>Federal government fails to fulfill treaty obligations</a:t>
            </a:r>
          </a:p>
          <a:p>
            <a:r>
              <a:rPr lang="en-US" dirty="0">
                <a:cs typeface="Calibri"/>
              </a:rPr>
              <a:t>Dakota face starvation</a:t>
            </a:r>
          </a:p>
          <a:p>
            <a:r>
              <a:rPr lang="en-US" dirty="0"/>
              <a:t>Six weeks during summer 1862</a:t>
            </a:r>
          </a:p>
          <a:p>
            <a:r>
              <a:rPr lang="en-US" dirty="0"/>
              <a:t>Minnesota River Valley</a:t>
            </a:r>
          </a:p>
          <a:p>
            <a:r>
              <a:rPr lang="en-US" dirty="0"/>
              <a:t>Dakota divided </a:t>
            </a:r>
          </a:p>
          <a:p>
            <a:pPr lvl="1"/>
            <a:r>
              <a:rPr lang="en-US" dirty="0"/>
              <a:t>Some advocate for peace</a:t>
            </a:r>
          </a:p>
          <a:p>
            <a:pPr lvl="1"/>
            <a:r>
              <a:rPr lang="en-US" dirty="0"/>
              <a:t>Some advocate for continued violent resistance</a:t>
            </a:r>
          </a:p>
          <a:p>
            <a:r>
              <a:rPr lang="en-US" dirty="0"/>
              <a:t>Minnesota Governor Alexander Ramsey</a:t>
            </a:r>
          </a:p>
          <a:p>
            <a:r>
              <a:rPr lang="en-US" dirty="0"/>
              <a:t>Henry Sibley leads US forces </a:t>
            </a:r>
          </a:p>
          <a:p>
            <a:endParaRPr lang="en-US" dirty="0">
              <a:cs typeface="Calibri"/>
            </a:endParaRPr>
          </a:p>
        </p:txBody>
      </p:sp>
    </p:spTree>
    <p:extLst>
      <p:ext uri="{BB962C8B-B14F-4D97-AF65-F5344CB8AC3E}">
        <p14:creationId xmlns:p14="http://schemas.microsoft.com/office/powerpoint/2010/main" val="189330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43A3-993C-4577-77C4-FD735D584034}"/>
              </a:ext>
            </a:extLst>
          </p:cNvPr>
          <p:cNvSpPr>
            <a:spLocks noGrp="1"/>
          </p:cNvSpPr>
          <p:nvPr>
            <p:ph type="title"/>
          </p:nvPr>
        </p:nvSpPr>
        <p:spPr>
          <a:xfrm>
            <a:off x="1042987" y="685800"/>
            <a:ext cx="3529010" cy="1485900"/>
          </a:xfrm>
        </p:spPr>
        <p:txBody>
          <a:bodyPr>
            <a:normAutofit/>
          </a:bodyPr>
          <a:lstStyle/>
          <a:p>
            <a:r>
              <a:rPr lang="en-US" dirty="0"/>
              <a:t>Aftermath</a:t>
            </a:r>
          </a:p>
        </p:txBody>
      </p:sp>
      <p:sp>
        <p:nvSpPr>
          <p:cNvPr id="2054" name="Content Placeholder 2053">
            <a:extLst>
              <a:ext uri="{FF2B5EF4-FFF2-40B4-BE49-F238E27FC236}">
                <a16:creationId xmlns:a16="http://schemas.microsoft.com/office/drawing/2014/main" id="{DD98B871-CA2E-DEB5-9655-F9629B06604F}"/>
              </a:ext>
            </a:extLst>
          </p:cNvPr>
          <p:cNvSpPr>
            <a:spLocks noGrp="1"/>
          </p:cNvSpPr>
          <p:nvPr>
            <p:ph idx="1"/>
          </p:nvPr>
        </p:nvSpPr>
        <p:spPr>
          <a:xfrm>
            <a:off x="533401" y="1814312"/>
            <a:ext cx="3782864" cy="4357888"/>
          </a:xfrm>
        </p:spPr>
        <p:txBody>
          <a:bodyPr>
            <a:normAutofit/>
          </a:bodyPr>
          <a:lstStyle/>
          <a:p>
            <a:r>
              <a:rPr lang="en-US" dirty="0"/>
              <a:t>Concentration camp at Fort Snelling</a:t>
            </a:r>
          </a:p>
          <a:p>
            <a:pPr lvl="1"/>
            <a:r>
              <a:rPr lang="en-US" dirty="0"/>
              <a:t>Dakota women, children, elders – “non-combatants”</a:t>
            </a:r>
          </a:p>
          <a:p>
            <a:pPr lvl="1"/>
            <a:r>
              <a:rPr lang="en-US" dirty="0"/>
              <a:t>~ 400 of the 1,600 held there would die</a:t>
            </a:r>
          </a:p>
          <a:p>
            <a:r>
              <a:rPr lang="en-US" dirty="0"/>
              <a:t>38 Dakota men hanged at Mankato, Minnesota</a:t>
            </a:r>
          </a:p>
          <a:p>
            <a:pPr lvl="1"/>
            <a:r>
              <a:rPr lang="en-US" dirty="0"/>
              <a:t>December 26, 1862</a:t>
            </a:r>
          </a:p>
          <a:p>
            <a:pPr lvl="1"/>
            <a:r>
              <a:rPr lang="en-US" dirty="0"/>
              <a:t>Largest mass execution in US history</a:t>
            </a:r>
          </a:p>
        </p:txBody>
      </p:sp>
      <p:pic>
        <p:nvPicPr>
          <p:cNvPr id="2050" name="Picture 2">
            <a:extLst>
              <a:ext uri="{FF2B5EF4-FFF2-40B4-BE49-F238E27FC236}">
                <a16:creationId xmlns:a16="http://schemas.microsoft.com/office/drawing/2014/main" id="{D951857B-577F-022B-5BCB-7F4849B4F9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 t="16483" r="818" b="4"/>
          <a:stretch/>
        </p:blipFill>
        <p:spPr bwMode="auto">
          <a:xfrm>
            <a:off x="4381500" y="146970"/>
            <a:ext cx="4571999" cy="28955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D07BDE5-783E-E858-FA4B-C3C710FE30DC}"/>
              </a:ext>
            </a:extLst>
          </p:cNvPr>
          <p:cNvSpPr txBox="1"/>
          <p:nvPr/>
        </p:nvSpPr>
        <p:spPr>
          <a:xfrm>
            <a:off x="5087309" y="3010586"/>
            <a:ext cx="3124200" cy="461665"/>
          </a:xfrm>
          <a:prstGeom prst="rect">
            <a:avLst/>
          </a:prstGeom>
          <a:noFill/>
        </p:spPr>
        <p:txBody>
          <a:bodyPr wrap="square" rtlCol="0">
            <a:spAutoFit/>
          </a:bodyPr>
          <a:lstStyle/>
          <a:p>
            <a:pPr algn="ctr"/>
            <a:r>
              <a:rPr lang="en-US" sz="1200" dirty="0"/>
              <a:t>Dakota Concentration Camp, Fort Snelling</a:t>
            </a:r>
          </a:p>
          <a:p>
            <a:pPr algn="ctr"/>
            <a:r>
              <a:rPr lang="en-US" sz="1200" dirty="0"/>
              <a:t>Minnesota Historical Society Collections</a:t>
            </a:r>
          </a:p>
        </p:txBody>
      </p:sp>
      <p:sp>
        <p:nvSpPr>
          <p:cNvPr id="4" name="TextBox 3">
            <a:extLst>
              <a:ext uri="{FF2B5EF4-FFF2-40B4-BE49-F238E27FC236}">
                <a16:creationId xmlns:a16="http://schemas.microsoft.com/office/drawing/2014/main" id="{F35DBA9F-C803-5AA9-7911-7D4C61D6B63C}"/>
              </a:ext>
            </a:extLst>
          </p:cNvPr>
          <p:cNvSpPr txBox="1"/>
          <p:nvPr/>
        </p:nvSpPr>
        <p:spPr>
          <a:xfrm>
            <a:off x="5181600" y="6477000"/>
            <a:ext cx="3029909" cy="276999"/>
          </a:xfrm>
          <a:prstGeom prst="rect">
            <a:avLst/>
          </a:prstGeom>
          <a:noFill/>
        </p:spPr>
        <p:txBody>
          <a:bodyPr wrap="square" rtlCol="0">
            <a:spAutoFit/>
          </a:bodyPr>
          <a:lstStyle/>
          <a:p>
            <a:pPr algn="ctr"/>
            <a:r>
              <a:rPr lang="en-US" sz="1200" dirty="0"/>
              <a:t>Minnesota Historical Society Collections</a:t>
            </a:r>
          </a:p>
        </p:txBody>
      </p:sp>
      <p:pic>
        <p:nvPicPr>
          <p:cNvPr id="3074" name="Picture 2" descr="Execution of 38 Dakota Indians">
            <a:extLst>
              <a:ext uri="{FF2B5EF4-FFF2-40B4-BE49-F238E27FC236}">
                <a16:creationId xmlns:a16="http://schemas.microsoft.com/office/drawing/2014/main" id="{EF2CC878-6AFC-0B08-86EF-8C8631C05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0554" y="3469676"/>
            <a:ext cx="4571999" cy="3009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809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82" name="Rectangle 2081">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0820A3C-F089-2FC3-11CD-0C420435AF34}"/>
              </a:ext>
            </a:extLst>
          </p:cNvPr>
          <p:cNvSpPr>
            <a:spLocks noGrp="1"/>
          </p:cNvSpPr>
          <p:nvPr>
            <p:ph type="title"/>
          </p:nvPr>
        </p:nvSpPr>
        <p:spPr>
          <a:xfrm>
            <a:off x="5895500" y="685800"/>
            <a:ext cx="2742314" cy="1485900"/>
          </a:xfrm>
        </p:spPr>
        <p:txBody>
          <a:bodyPr vert="horz" lIns="91440" tIns="45720" rIns="91440" bIns="45720" rtlCol="0" anchor="t">
            <a:normAutofit/>
          </a:bodyPr>
          <a:lstStyle/>
          <a:p>
            <a:pPr defTabSz="914400"/>
            <a:r>
              <a:rPr lang="en-US" cap="all" dirty="0"/>
              <a:t>Exile</a:t>
            </a:r>
          </a:p>
        </p:txBody>
      </p:sp>
      <p:sp>
        <p:nvSpPr>
          <p:cNvPr id="2084" name="Rectangle 2083">
            <a:extLst>
              <a:ext uri="{FF2B5EF4-FFF2-40B4-BE49-F238E27FC236}">
                <a16:creationId xmlns:a16="http://schemas.microsoft.com/office/drawing/2014/main" id="{BEC9E7FA-3295-45ED-8253-D23F9E44E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052" name="Picture 4" descr="Dakota Removal">
            <a:extLst>
              <a:ext uri="{FF2B5EF4-FFF2-40B4-BE49-F238E27FC236}">
                <a16:creationId xmlns:a16="http://schemas.microsoft.com/office/drawing/2014/main" id="{B905CAB1-532E-3FF4-EAD8-6A154136242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8763" y="374895"/>
            <a:ext cx="4009528" cy="54925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54A426-3236-ABD0-0935-87CF9E4A8E4A}"/>
              </a:ext>
            </a:extLst>
          </p:cNvPr>
          <p:cNvSpPr txBox="1"/>
          <p:nvPr/>
        </p:nvSpPr>
        <p:spPr>
          <a:xfrm>
            <a:off x="4858291" y="1600200"/>
            <a:ext cx="4009528" cy="4267200"/>
          </a:xfrm>
          <a:prstGeom prst="rect">
            <a:avLst/>
          </a:prstGeom>
        </p:spPr>
        <p:txBody>
          <a:bodyPr vert="horz" lIns="91440" tIns="45720" rIns="91440" bIns="45720" rtlCol="0">
            <a:normAutofit/>
          </a:bodyPr>
          <a:lstStyle/>
          <a:p>
            <a:pPr marL="384048" indent="-384048" defTabSz="914400">
              <a:lnSpc>
                <a:spcPct val="94000"/>
              </a:lnSpc>
              <a:spcAft>
                <a:spcPts val="200"/>
              </a:spcAft>
              <a:buFont typeface="Franklin Gothic Book" panose="020B0503020102020204" pitchFamily="34" charset="0"/>
              <a:buChar char="•"/>
            </a:pPr>
            <a:r>
              <a:rPr lang="en-US" sz="2000" b="1" dirty="0">
                <a:solidFill>
                  <a:schemeClr val="tx2"/>
                </a:solidFill>
              </a:rPr>
              <a:t>Spring 1863</a:t>
            </a:r>
          </a:p>
          <a:p>
            <a:pPr marL="384048" lvl="1" indent="-384048" defTabSz="914400">
              <a:lnSpc>
                <a:spcPct val="94000"/>
              </a:lnSpc>
              <a:spcAft>
                <a:spcPts val="200"/>
              </a:spcAft>
              <a:buFont typeface="Franklin Gothic Book" panose="020B0503020102020204" pitchFamily="34" charset="0"/>
              <a:buChar char="•"/>
            </a:pPr>
            <a:r>
              <a:rPr lang="en-US" sz="2000" b="1" dirty="0">
                <a:solidFill>
                  <a:schemeClr val="tx2"/>
                </a:solidFill>
              </a:rPr>
              <a:t>Acts of Congress abrogates treaties with  Dakota</a:t>
            </a:r>
          </a:p>
          <a:p>
            <a:pPr marL="384048" indent="-384048" defTabSz="914400">
              <a:lnSpc>
                <a:spcPct val="94000"/>
              </a:lnSpc>
              <a:spcAft>
                <a:spcPts val="200"/>
              </a:spcAft>
              <a:buFont typeface="Franklin Gothic Book" panose="020B0503020102020204" pitchFamily="34" charset="0"/>
              <a:buChar char="•"/>
            </a:pPr>
            <a:r>
              <a:rPr lang="en-US" sz="2000" b="1" dirty="0">
                <a:solidFill>
                  <a:schemeClr val="tx2"/>
                </a:solidFill>
              </a:rPr>
              <a:t>Dakota exiled from Minnesota</a:t>
            </a:r>
          </a:p>
          <a:p>
            <a:pPr marL="384048" indent="-384048" defTabSz="914400">
              <a:lnSpc>
                <a:spcPct val="94000"/>
              </a:lnSpc>
              <a:spcAft>
                <a:spcPts val="200"/>
              </a:spcAft>
              <a:buFont typeface="Franklin Gothic Book" panose="020B0503020102020204" pitchFamily="34" charset="0"/>
              <a:buChar char="•"/>
            </a:pPr>
            <a:r>
              <a:rPr lang="en-US" sz="2000" b="1" dirty="0">
                <a:solidFill>
                  <a:schemeClr val="tx2"/>
                </a:solidFill>
              </a:rPr>
              <a:t>Ho-Chunk exiled from Minnesota</a:t>
            </a:r>
          </a:p>
          <a:p>
            <a:pPr marL="384048" indent="-384048" defTabSz="914400">
              <a:lnSpc>
                <a:spcPct val="94000"/>
              </a:lnSpc>
              <a:spcAft>
                <a:spcPts val="200"/>
              </a:spcAft>
              <a:buFont typeface="Franklin Gothic Book" panose="020B0503020102020204" pitchFamily="34" charset="0"/>
              <a:buChar char="•"/>
            </a:pPr>
            <a:r>
              <a:rPr lang="en-US" sz="2000" b="1" dirty="0">
                <a:solidFill>
                  <a:schemeClr val="tx2"/>
                </a:solidFill>
              </a:rPr>
              <a:t>Exile remains on the books today</a:t>
            </a:r>
          </a:p>
        </p:txBody>
      </p:sp>
      <p:sp>
        <p:nvSpPr>
          <p:cNvPr id="8" name="TextBox 7">
            <a:extLst>
              <a:ext uri="{FF2B5EF4-FFF2-40B4-BE49-F238E27FC236}">
                <a16:creationId xmlns:a16="http://schemas.microsoft.com/office/drawing/2014/main" id="{AAE1A14C-58D7-0505-BF2A-3C749A6EDE9A}"/>
              </a:ext>
            </a:extLst>
          </p:cNvPr>
          <p:cNvSpPr txBox="1"/>
          <p:nvPr/>
        </p:nvSpPr>
        <p:spPr>
          <a:xfrm>
            <a:off x="786468" y="6019800"/>
            <a:ext cx="4071823" cy="557784"/>
          </a:xfrm>
          <a:prstGeom prst="rect">
            <a:avLst/>
          </a:prstGeom>
          <a:solidFill>
            <a:srgbClr val="000000">
              <a:alpha val="50000"/>
            </a:srgbClr>
          </a:solidFill>
          <a:ln>
            <a:noFill/>
          </a:ln>
        </p:spPr>
        <p:txBody>
          <a:bodyPr wrap="square" rtlCol="0">
            <a:noAutofit/>
          </a:bodyPr>
          <a:lstStyle/>
          <a:p>
            <a:pPr algn="ctr">
              <a:spcAft>
                <a:spcPts val="600"/>
              </a:spcAft>
            </a:pPr>
            <a:r>
              <a:rPr lang="en-US" sz="1300" dirty="0">
                <a:solidFill>
                  <a:srgbClr val="FFFFFF"/>
                </a:solidFill>
              </a:rPr>
              <a:t>Map by Cassie </a:t>
            </a:r>
            <a:r>
              <a:rPr lang="en-US" sz="1300" dirty="0" err="1">
                <a:solidFill>
                  <a:srgbClr val="FFFFFF"/>
                </a:solidFill>
              </a:rPr>
              <a:t>Theurer</a:t>
            </a:r>
            <a:r>
              <a:rPr lang="en-US" sz="1300" dirty="0">
                <a:solidFill>
                  <a:srgbClr val="FFFFFF"/>
                </a:solidFill>
              </a:rPr>
              <a:t>, adapted from original by Alan </a:t>
            </a:r>
            <a:r>
              <a:rPr lang="en-US" sz="1300" dirty="0" err="1">
                <a:solidFill>
                  <a:srgbClr val="FFFFFF"/>
                </a:solidFill>
              </a:rPr>
              <a:t>Ominsky</a:t>
            </a:r>
            <a:r>
              <a:rPr lang="en-US" sz="1300" dirty="0">
                <a:solidFill>
                  <a:srgbClr val="FFFFFF"/>
                </a:solidFill>
              </a:rPr>
              <a:t> </a:t>
            </a:r>
          </a:p>
        </p:txBody>
      </p:sp>
    </p:spTree>
    <p:extLst>
      <p:ext uri="{BB962C8B-B14F-4D97-AF65-F5344CB8AC3E}">
        <p14:creationId xmlns:p14="http://schemas.microsoft.com/office/powerpoint/2010/main" val="141722218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48C110B4-D26A-44C6-8576-236CA24E9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7759EF-3040-CCD9-5B3C-C4503B47B4D8}"/>
              </a:ext>
            </a:extLst>
          </p:cNvPr>
          <p:cNvSpPr>
            <a:spLocks noGrp="1"/>
          </p:cNvSpPr>
          <p:nvPr>
            <p:ph type="title"/>
          </p:nvPr>
        </p:nvSpPr>
        <p:spPr>
          <a:xfrm>
            <a:off x="63501" y="4543052"/>
            <a:ext cx="3119888" cy="1762969"/>
          </a:xfrm>
        </p:spPr>
        <p:txBody>
          <a:bodyPr>
            <a:normAutofit/>
          </a:bodyPr>
          <a:lstStyle/>
          <a:p>
            <a:pPr algn="ctr"/>
            <a:r>
              <a:rPr lang="en-US" dirty="0"/>
              <a:t>Dakota Return </a:t>
            </a:r>
          </a:p>
        </p:txBody>
      </p:sp>
      <p:pic>
        <p:nvPicPr>
          <p:cNvPr id="1028" name="Picture 4" descr="A map of a city&#10;&#10;Description automatically generated">
            <a:extLst>
              <a:ext uri="{FF2B5EF4-FFF2-40B4-BE49-F238E27FC236}">
                <a16:creationId xmlns:a16="http://schemas.microsoft.com/office/drawing/2014/main" id="{8A8BFE94-5154-E093-624F-2389DDA3087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0323" y="352884"/>
            <a:ext cx="4290033" cy="331405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a:extLst>
              <a:ext uri="{FF2B5EF4-FFF2-40B4-BE49-F238E27FC236}">
                <a16:creationId xmlns:a16="http://schemas.microsoft.com/office/drawing/2014/main" id="{4CA971A9-524D-E6A2-9ECA-1FBBB505605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90679" y="43601"/>
            <a:ext cx="3497670" cy="4372088"/>
          </a:xfrm>
          <a:prstGeom prst="rect">
            <a:avLst/>
          </a:prstGeom>
          <a:noFill/>
          <a:extLst>
            <a:ext uri="{909E8E84-426E-40DD-AFC4-6F175D3DCCD1}">
              <a14:hiddenFill xmlns:a14="http://schemas.microsoft.com/office/drawing/2010/main">
                <a:solidFill>
                  <a:srgbClr val="FFFFFF"/>
                </a:solidFill>
              </a14:hiddenFill>
            </a:ext>
          </a:extLst>
        </p:spPr>
      </p:pic>
      <p:sp>
        <p:nvSpPr>
          <p:cNvPr id="1044" name="Freeform: Shape 1043">
            <a:extLst>
              <a:ext uri="{FF2B5EF4-FFF2-40B4-BE49-F238E27FC236}">
                <a16:creationId xmlns:a16="http://schemas.microsoft.com/office/drawing/2014/main" id="{5BFD4DBB-3229-4DF6-A68A-CD91F83258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326202" y="3856976"/>
            <a:ext cx="1467878" cy="1103687"/>
          </a:xfrm>
          <a:custGeom>
            <a:avLst/>
            <a:gdLst>
              <a:gd name="connsiteX0" fmla="*/ 2017702 w 2017702"/>
              <a:gd name="connsiteY0" fmla="*/ 1137821 h 1137821"/>
              <a:gd name="connsiteX1" fmla="*/ 404 w 2017702"/>
              <a:gd name="connsiteY1" fmla="*/ 1137821 h 1137821"/>
              <a:gd name="connsiteX2" fmla="*/ 0 w 2017702"/>
              <a:gd name="connsiteY2" fmla="*/ 900216 h 1137821"/>
              <a:gd name="connsiteX3" fmla="*/ 1767759 w 2017702"/>
              <a:gd name="connsiteY3" fmla="*/ 901031 h 1137821"/>
              <a:gd name="connsiteX4" fmla="*/ 1767759 w 2017702"/>
              <a:gd name="connsiteY4" fmla="*/ 0 h 1137821"/>
              <a:gd name="connsiteX5" fmla="*/ 2017702 w 2017702"/>
              <a:gd name="connsiteY5" fmla="*/ 0 h 113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7702" h="1137821">
                <a:moveTo>
                  <a:pt x="2017702" y="1137821"/>
                </a:moveTo>
                <a:lnTo>
                  <a:pt x="404" y="1137821"/>
                </a:lnTo>
                <a:cubicBezTo>
                  <a:pt x="-404" y="1055814"/>
                  <a:pt x="807" y="982224"/>
                  <a:pt x="0" y="900216"/>
                </a:cubicBezTo>
                <a:lnTo>
                  <a:pt x="1767759" y="901031"/>
                </a:lnTo>
                <a:lnTo>
                  <a:pt x="1767759" y="0"/>
                </a:lnTo>
                <a:lnTo>
                  <a:pt x="2017702" y="0"/>
                </a:lnTo>
                <a:close/>
              </a:path>
            </a:pathLst>
          </a:custGeom>
          <a:solidFill>
            <a:schemeClr val="tx2">
              <a:alpha val="80000"/>
            </a:schemeClr>
          </a:solidFill>
          <a:ln w="0">
            <a:noFill/>
            <a:prstDash val="solid"/>
            <a:round/>
            <a:headEnd/>
            <a:tailEnd/>
          </a:ln>
        </p:spPr>
        <p:txBody>
          <a:bodyPr/>
          <a:lstStyle/>
          <a:p>
            <a:endParaRPr lang="en-US"/>
          </a:p>
        </p:txBody>
      </p:sp>
      <p:sp>
        <p:nvSpPr>
          <p:cNvPr id="1032" name="Content Placeholder 1031">
            <a:extLst>
              <a:ext uri="{FF2B5EF4-FFF2-40B4-BE49-F238E27FC236}">
                <a16:creationId xmlns:a16="http://schemas.microsoft.com/office/drawing/2014/main" id="{95176198-0E07-3A19-4363-BD35BEF58CDA}"/>
              </a:ext>
            </a:extLst>
          </p:cNvPr>
          <p:cNvSpPr>
            <a:spLocks noGrp="1"/>
          </p:cNvSpPr>
          <p:nvPr>
            <p:ph idx="1"/>
          </p:nvPr>
        </p:nvSpPr>
        <p:spPr>
          <a:xfrm>
            <a:off x="2906940" y="4803125"/>
            <a:ext cx="5692748" cy="1841856"/>
          </a:xfrm>
        </p:spPr>
        <p:txBody>
          <a:bodyPr>
            <a:normAutofit/>
          </a:bodyPr>
          <a:lstStyle/>
          <a:p>
            <a:r>
              <a:rPr lang="en-US" sz="1600" dirty="0"/>
              <a:t>Four federally recognized Dakota communities in Minnesota</a:t>
            </a:r>
          </a:p>
          <a:p>
            <a:r>
              <a:rPr lang="en-US" sz="1600" dirty="0"/>
              <a:t>4,000 Dakota people live in MN today</a:t>
            </a:r>
          </a:p>
          <a:p>
            <a:r>
              <a:rPr lang="en-US" sz="1600" dirty="0"/>
              <a:t>Ongoing work to reclaim land, revitalize language &amp; culture</a:t>
            </a:r>
          </a:p>
        </p:txBody>
      </p:sp>
      <p:sp>
        <p:nvSpPr>
          <p:cNvPr id="1046" name="Freeform: Shape 1045">
            <a:extLst>
              <a:ext uri="{FF2B5EF4-FFF2-40B4-BE49-F238E27FC236}">
                <a16:creationId xmlns:a16="http://schemas.microsoft.com/office/drawing/2014/main" id="{792979E5-1F93-4CE3-975E-3CAEC618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7627" y="5311230"/>
            <a:ext cx="1531699" cy="1213486"/>
          </a:xfrm>
          <a:custGeom>
            <a:avLst/>
            <a:gdLst>
              <a:gd name="connsiteX0" fmla="*/ 1844618 w 2105428"/>
              <a:gd name="connsiteY0" fmla="*/ 0 h 1251016"/>
              <a:gd name="connsiteX1" fmla="*/ 2105428 w 2105428"/>
              <a:gd name="connsiteY1" fmla="*/ 0 h 1251016"/>
              <a:gd name="connsiteX2" fmla="*/ 2105428 w 2105428"/>
              <a:gd name="connsiteY2" fmla="*/ 1251016 h 1251016"/>
              <a:gd name="connsiteX3" fmla="*/ 421 w 2105428"/>
              <a:gd name="connsiteY3" fmla="*/ 1251016 h 1251016"/>
              <a:gd name="connsiteX4" fmla="*/ 0 w 2105428"/>
              <a:gd name="connsiteY4" fmla="*/ 1003081 h 1251016"/>
              <a:gd name="connsiteX5" fmla="*/ 1844618 w 2105428"/>
              <a:gd name="connsiteY5" fmla="*/ 1003931 h 125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5428" h="1251016">
                <a:moveTo>
                  <a:pt x="1844618" y="0"/>
                </a:moveTo>
                <a:lnTo>
                  <a:pt x="2105428" y="0"/>
                </a:lnTo>
                <a:lnTo>
                  <a:pt x="2105428" y="1251016"/>
                </a:lnTo>
                <a:lnTo>
                  <a:pt x="421" y="1251016"/>
                </a:lnTo>
                <a:cubicBezTo>
                  <a:pt x="-421" y="1165443"/>
                  <a:pt x="842" y="1088654"/>
                  <a:pt x="0" y="1003081"/>
                </a:cubicBezTo>
                <a:lnTo>
                  <a:pt x="1844618" y="1003931"/>
                </a:lnTo>
                <a:close/>
              </a:path>
            </a:pathLst>
          </a:custGeom>
          <a:solidFill>
            <a:schemeClr val="tx2">
              <a:alpha val="80000"/>
            </a:schemeClr>
          </a:solidFill>
          <a:ln w="0">
            <a:noFill/>
            <a:prstDash val="solid"/>
            <a:round/>
            <a:headEnd/>
            <a:tailEnd/>
          </a:ln>
        </p:spPr>
        <p:txBody>
          <a:bodyPr/>
          <a:lstStyle/>
          <a:p>
            <a:endParaRPr lang="en-US"/>
          </a:p>
        </p:txBody>
      </p:sp>
    </p:spTree>
    <p:extLst>
      <p:ext uri="{BB962C8B-B14F-4D97-AF65-F5344CB8AC3E}">
        <p14:creationId xmlns:p14="http://schemas.microsoft.com/office/powerpoint/2010/main" val="2115758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844E9-FD96-BD9A-99DD-037355FC3FE0}"/>
              </a:ext>
            </a:extLst>
          </p:cNvPr>
          <p:cNvSpPr>
            <a:spLocks noGrp="1"/>
          </p:cNvSpPr>
          <p:nvPr>
            <p:ph type="title"/>
          </p:nvPr>
        </p:nvSpPr>
        <p:spPr/>
        <p:txBody>
          <a:bodyPr/>
          <a:lstStyle/>
          <a:p>
            <a:pPr algn="ctr"/>
            <a:r>
              <a:rPr lang="en-US" dirty="0"/>
              <a:t>US-Dakota War Discussion </a:t>
            </a:r>
          </a:p>
        </p:txBody>
      </p:sp>
      <p:sp>
        <p:nvSpPr>
          <p:cNvPr id="3" name="Content Placeholder 2">
            <a:extLst>
              <a:ext uri="{FF2B5EF4-FFF2-40B4-BE49-F238E27FC236}">
                <a16:creationId xmlns:a16="http://schemas.microsoft.com/office/drawing/2014/main" id="{28C219A6-5DD4-40DF-D9A0-028976279EB4}"/>
              </a:ext>
            </a:extLst>
          </p:cNvPr>
          <p:cNvSpPr>
            <a:spLocks noGrp="1"/>
          </p:cNvSpPr>
          <p:nvPr>
            <p:ph idx="1"/>
          </p:nvPr>
        </p:nvSpPr>
        <p:spPr>
          <a:xfrm>
            <a:off x="1028700" y="1905000"/>
            <a:ext cx="7734300" cy="4648200"/>
          </a:xfrm>
        </p:spPr>
        <p:txBody>
          <a:bodyPr>
            <a:normAutofit/>
          </a:bodyPr>
          <a:lstStyle/>
          <a:p>
            <a:pPr marL="457200" indent="-457200">
              <a:buFont typeface="+mj-lt"/>
              <a:buAutoNum type="arabicPeriod"/>
            </a:pPr>
            <a:r>
              <a:rPr lang="en-US" dirty="0"/>
              <a:t>What did you know about the US-Dakota War prior to today’s lesson?</a:t>
            </a:r>
          </a:p>
          <a:p>
            <a:pPr lvl="1"/>
            <a:r>
              <a:rPr lang="en-US" dirty="0"/>
              <a:t>Why do you think the US-Dakota War is not something that is widely taught or known outside of Minnesota?</a:t>
            </a:r>
          </a:p>
          <a:p>
            <a:pPr marL="457200" indent="-457200">
              <a:buFont typeface="+mj-lt"/>
              <a:buAutoNum type="arabicPeriod"/>
            </a:pPr>
            <a:r>
              <a:rPr lang="en-US" dirty="0"/>
              <a:t>What were the complex factors that led to the outbreak of violence in 1862 across southern Minnesota?</a:t>
            </a:r>
          </a:p>
          <a:p>
            <a:pPr lvl="1"/>
            <a:r>
              <a:rPr lang="en-US" dirty="0"/>
              <a:t>What are the larger historical forces?</a:t>
            </a:r>
          </a:p>
          <a:p>
            <a:pPr marL="457200" indent="-457200">
              <a:buFont typeface="+mj-lt"/>
              <a:buAutoNum type="arabicPeriod"/>
            </a:pPr>
            <a:r>
              <a:rPr lang="en-US" dirty="0"/>
              <a:t>How should we think about the US-Dakota War in the context of the Morrill Act of 1862?</a:t>
            </a:r>
          </a:p>
          <a:p>
            <a:pPr marL="457200" indent="-457200">
              <a:buFont typeface="+mj-lt"/>
              <a:buAutoNum type="arabicPeriod"/>
            </a:pPr>
            <a:r>
              <a:rPr lang="en-US" dirty="0"/>
              <a:t>How can we, as benefactors of Native dispossession, work to reconcile histories of violence?</a:t>
            </a:r>
          </a:p>
          <a:p>
            <a:pPr marL="457200" indent="-457200">
              <a:buFont typeface="+mj-lt"/>
              <a:buAutoNum type="arabicPeriod"/>
            </a:pPr>
            <a:endParaRPr lang="en-US" dirty="0"/>
          </a:p>
        </p:txBody>
      </p:sp>
    </p:spTree>
    <p:extLst>
      <p:ext uri="{BB962C8B-B14F-4D97-AF65-F5344CB8AC3E}">
        <p14:creationId xmlns:p14="http://schemas.microsoft.com/office/powerpoint/2010/main" val="411846081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Crop</Template>
  <TotalTime>0</TotalTime>
  <Words>508</Words>
  <Application>Microsoft Macintosh PowerPoint</Application>
  <PresentationFormat>On-screen Show (4:3)</PresentationFormat>
  <Paragraphs>87</Paragraphs>
  <Slides>13</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Franklin Gothic Book</vt:lpstr>
      <vt:lpstr>Crop</vt:lpstr>
      <vt:lpstr>The US-Dakota War</vt:lpstr>
      <vt:lpstr>Lesson Objectives</vt:lpstr>
      <vt:lpstr>Key Words</vt:lpstr>
      <vt:lpstr>Dakota Peoples</vt:lpstr>
      <vt:lpstr>Dakota Homelands</vt:lpstr>
      <vt:lpstr>Treaties  in Minnesota </vt:lpstr>
      <vt:lpstr>Independent Treaties Activity </vt:lpstr>
      <vt:lpstr>Treaties Discussion </vt:lpstr>
      <vt:lpstr>Historical Context and  War </vt:lpstr>
      <vt:lpstr>Aftermath</vt:lpstr>
      <vt:lpstr>Exile</vt:lpstr>
      <vt:lpstr>Dakota Return </vt:lpstr>
      <vt:lpstr>US-Dakota War Discussion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US-Dakota War</dc:title>
  <dc:creator/>
  <cp:lastModifiedBy/>
  <cp:revision>155</cp:revision>
  <dcterms:created xsi:type="dcterms:W3CDTF">2012-08-24T00:53:15Z</dcterms:created>
  <dcterms:modified xsi:type="dcterms:W3CDTF">2024-09-16T14:35:17Z</dcterms:modified>
</cp:coreProperties>
</file>