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1"/>
  </p:sldMasterIdLst>
  <p:notesMasterIdLst>
    <p:notesMasterId r:id="rId15"/>
  </p:notesMasterIdLst>
  <p:sldIdLst>
    <p:sldId id="256" r:id="rId2"/>
    <p:sldId id="266" r:id="rId3"/>
    <p:sldId id="267" r:id="rId4"/>
    <p:sldId id="257" r:id="rId5"/>
    <p:sldId id="273" r:id="rId6"/>
    <p:sldId id="258" r:id="rId7"/>
    <p:sldId id="259" r:id="rId8"/>
    <p:sldId id="271" r:id="rId9"/>
    <p:sldId id="262" r:id="rId10"/>
    <p:sldId id="263" r:id="rId11"/>
    <p:sldId id="272" r:id="rId12"/>
    <p:sldId id="269" r:id="rId13"/>
    <p:sldId id="26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78"/>
    <p:restoredTop sz="92597"/>
  </p:normalViewPr>
  <p:slideViewPr>
    <p:cSldViewPr>
      <p:cViewPr varScale="1">
        <p:scale>
          <a:sx n="114" d="100"/>
          <a:sy n="114" d="100"/>
        </p:scale>
        <p:origin x="160" y="5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blackpast.org/african-american-history/second-morrill-act-1890/" TargetMode="Externa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blackpast.org/african-american-history/second-morrill-act-1890/" TargetMode="External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7D91C0-9410-4941-90BE-2B985CB9238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1EEB16E-EE96-446D-9149-C3400ABE2388}">
      <dgm:prSet/>
      <dgm:spPr/>
      <dgm:t>
        <a:bodyPr/>
        <a:lstStyle/>
        <a:p>
          <a:r>
            <a:rPr lang="en-US" dirty="0"/>
            <a:t>Explain what HBCUs and TCUs are and how they came to be</a:t>
          </a:r>
        </a:p>
      </dgm:t>
    </dgm:pt>
    <dgm:pt modelId="{867D7A5E-5334-466D-A1E8-6873092249F8}" type="parTrans" cxnId="{E0621240-E71A-489E-AD1A-D50B2A1231C4}">
      <dgm:prSet/>
      <dgm:spPr/>
      <dgm:t>
        <a:bodyPr/>
        <a:lstStyle/>
        <a:p>
          <a:endParaRPr lang="en-US"/>
        </a:p>
      </dgm:t>
    </dgm:pt>
    <dgm:pt modelId="{562C61DC-9E58-40E7-803C-12C381193ACB}" type="sibTrans" cxnId="{E0621240-E71A-489E-AD1A-D50B2A1231C4}">
      <dgm:prSet/>
      <dgm:spPr/>
      <dgm:t>
        <a:bodyPr/>
        <a:lstStyle/>
        <a:p>
          <a:endParaRPr lang="en-US"/>
        </a:p>
      </dgm:t>
    </dgm:pt>
    <dgm:pt modelId="{7A58EBBD-EC3C-4810-9603-343161390AD8}">
      <dgm:prSet/>
      <dgm:spPr/>
      <dgm:t>
        <a:bodyPr/>
        <a:lstStyle/>
        <a:p>
          <a:r>
            <a:rPr lang="en-US"/>
            <a:t>Compare and contrast the various Morrill Acts and the ensuing institutions</a:t>
          </a:r>
        </a:p>
      </dgm:t>
    </dgm:pt>
    <dgm:pt modelId="{642DCC15-7022-43FC-8E7D-9357482452E6}" type="parTrans" cxnId="{3709E1B9-A86C-426E-A1CF-A04C5D4D20D5}">
      <dgm:prSet/>
      <dgm:spPr/>
      <dgm:t>
        <a:bodyPr/>
        <a:lstStyle/>
        <a:p>
          <a:endParaRPr lang="en-US"/>
        </a:p>
      </dgm:t>
    </dgm:pt>
    <dgm:pt modelId="{4CA219C4-EEAF-4A00-93F0-CA06FB090229}" type="sibTrans" cxnId="{3709E1B9-A86C-426E-A1CF-A04C5D4D20D5}">
      <dgm:prSet/>
      <dgm:spPr/>
      <dgm:t>
        <a:bodyPr/>
        <a:lstStyle/>
        <a:p>
          <a:endParaRPr lang="en-US"/>
        </a:p>
      </dgm:t>
    </dgm:pt>
    <dgm:pt modelId="{7F9F191E-6304-4744-B088-370152E60738}">
      <dgm:prSet/>
      <dgm:spPr/>
      <dgm:t>
        <a:bodyPr/>
        <a:lstStyle/>
        <a:p>
          <a:r>
            <a:rPr lang="en-US"/>
            <a:t>Recognize the inequities between the Morrill Act of 1862 with the subsequent land grant institutions </a:t>
          </a:r>
        </a:p>
      </dgm:t>
    </dgm:pt>
    <dgm:pt modelId="{894FD1B8-058D-443A-98B4-CF661BE6A92D}" type="parTrans" cxnId="{0BA760EB-62D9-4421-9091-DBD950990098}">
      <dgm:prSet/>
      <dgm:spPr/>
      <dgm:t>
        <a:bodyPr/>
        <a:lstStyle/>
        <a:p>
          <a:endParaRPr lang="en-US"/>
        </a:p>
      </dgm:t>
    </dgm:pt>
    <dgm:pt modelId="{798F0D4D-FADE-4530-A467-49C2EAD9A188}" type="sibTrans" cxnId="{0BA760EB-62D9-4421-9091-DBD950990098}">
      <dgm:prSet/>
      <dgm:spPr/>
      <dgm:t>
        <a:bodyPr/>
        <a:lstStyle/>
        <a:p>
          <a:endParaRPr lang="en-US"/>
        </a:p>
      </dgm:t>
    </dgm:pt>
    <dgm:pt modelId="{988EEDF5-C18F-4A05-8583-5782FAFB4DD2}">
      <dgm:prSet/>
      <dgm:spPr/>
      <dgm:t>
        <a:bodyPr/>
        <a:lstStyle/>
        <a:p>
          <a:r>
            <a:rPr lang="en-US" dirty="0"/>
            <a:t>Describe the Morrill Act of 1890 and 1994</a:t>
          </a:r>
        </a:p>
      </dgm:t>
    </dgm:pt>
    <dgm:pt modelId="{C9A4307C-C34F-4011-B578-09C42EDCB30C}" type="sibTrans" cxnId="{CAB7E94F-239F-4B81-8070-D6193E874AF0}">
      <dgm:prSet/>
      <dgm:spPr/>
      <dgm:t>
        <a:bodyPr/>
        <a:lstStyle/>
        <a:p>
          <a:endParaRPr lang="en-US"/>
        </a:p>
      </dgm:t>
    </dgm:pt>
    <dgm:pt modelId="{4DA45FA7-7D3D-480B-B8A6-D19EF592F6E0}" type="parTrans" cxnId="{CAB7E94F-239F-4B81-8070-D6193E874AF0}">
      <dgm:prSet/>
      <dgm:spPr/>
      <dgm:t>
        <a:bodyPr/>
        <a:lstStyle/>
        <a:p>
          <a:endParaRPr lang="en-US"/>
        </a:p>
      </dgm:t>
    </dgm:pt>
    <dgm:pt modelId="{F9AECD53-0B5D-416C-869B-CBB83583520B}" type="pres">
      <dgm:prSet presAssocID="{E27D91C0-9410-4941-90BE-2B985CB92384}" presName="root" presStyleCnt="0">
        <dgm:presLayoutVars>
          <dgm:dir/>
          <dgm:resizeHandles val="exact"/>
        </dgm:presLayoutVars>
      </dgm:prSet>
      <dgm:spPr/>
    </dgm:pt>
    <dgm:pt modelId="{58B1D2C2-1D5D-45E5-A89F-11AB1C28F7A9}" type="pres">
      <dgm:prSet presAssocID="{988EEDF5-C18F-4A05-8583-5782FAFB4DD2}" presName="compNode" presStyleCnt="0"/>
      <dgm:spPr/>
    </dgm:pt>
    <dgm:pt modelId="{FFA49BB6-F3F7-4D69-A0E9-0E6B0B8DF757}" type="pres">
      <dgm:prSet presAssocID="{988EEDF5-C18F-4A05-8583-5782FAFB4DD2}" presName="bgRect" presStyleLbl="bgShp" presStyleIdx="0" presStyleCnt="4"/>
      <dgm:spPr/>
    </dgm:pt>
    <dgm:pt modelId="{7FEEC04E-E31B-416E-B75A-B07464291355}" type="pres">
      <dgm:prSet presAssocID="{988EEDF5-C18F-4A05-8583-5782FAFB4DD2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utline"/>
        </a:ext>
      </dgm:extLst>
    </dgm:pt>
    <dgm:pt modelId="{C193652D-EF44-4FAA-AA5F-033ED767DF18}" type="pres">
      <dgm:prSet presAssocID="{988EEDF5-C18F-4A05-8583-5782FAFB4DD2}" presName="spaceRect" presStyleCnt="0"/>
      <dgm:spPr/>
    </dgm:pt>
    <dgm:pt modelId="{05996826-7D5B-4C3C-AA57-6C3B94525D8F}" type="pres">
      <dgm:prSet presAssocID="{988EEDF5-C18F-4A05-8583-5782FAFB4DD2}" presName="parTx" presStyleLbl="revTx" presStyleIdx="0" presStyleCnt="4">
        <dgm:presLayoutVars>
          <dgm:chMax val="0"/>
          <dgm:chPref val="0"/>
        </dgm:presLayoutVars>
      </dgm:prSet>
      <dgm:spPr/>
    </dgm:pt>
    <dgm:pt modelId="{4136BB48-80DD-4044-842C-A633B6888ABA}" type="pres">
      <dgm:prSet presAssocID="{C9A4307C-C34F-4011-B578-09C42EDCB30C}" presName="sibTrans" presStyleCnt="0"/>
      <dgm:spPr/>
    </dgm:pt>
    <dgm:pt modelId="{12284622-DEAC-4083-98C7-1994B120993D}" type="pres">
      <dgm:prSet presAssocID="{61EEB16E-EE96-446D-9149-C3400ABE2388}" presName="compNode" presStyleCnt="0"/>
      <dgm:spPr/>
    </dgm:pt>
    <dgm:pt modelId="{01648F94-6918-4A75-9934-A4B2F6A978F6}" type="pres">
      <dgm:prSet presAssocID="{61EEB16E-EE96-446D-9149-C3400ABE2388}" presName="bgRect" presStyleLbl="bgShp" presStyleIdx="1" presStyleCnt="4"/>
      <dgm:spPr/>
    </dgm:pt>
    <dgm:pt modelId="{B66A56B9-E89C-42AB-B6AD-337F78FB8F90}" type="pres">
      <dgm:prSet presAssocID="{61EEB16E-EE96-446D-9149-C3400ABE238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3E7BCD6-556D-493E-854B-DD0B906FEA96}" type="pres">
      <dgm:prSet presAssocID="{61EEB16E-EE96-446D-9149-C3400ABE2388}" presName="spaceRect" presStyleCnt="0"/>
      <dgm:spPr/>
    </dgm:pt>
    <dgm:pt modelId="{6951B9B4-2185-4A8F-83E8-1C6C4DC267A5}" type="pres">
      <dgm:prSet presAssocID="{61EEB16E-EE96-446D-9149-C3400ABE2388}" presName="parTx" presStyleLbl="revTx" presStyleIdx="1" presStyleCnt="4">
        <dgm:presLayoutVars>
          <dgm:chMax val="0"/>
          <dgm:chPref val="0"/>
        </dgm:presLayoutVars>
      </dgm:prSet>
      <dgm:spPr/>
    </dgm:pt>
    <dgm:pt modelId="{5D9740C7-42E5-4DB1-8BDE-2C3071DAF8C8}" type="pres">
      <dgm:prSet presAssocID="{562C61DC-9E58-40E7-803C-12C381193ACB}" presName="sibTrans" presStyleCnt="0"/>
      <dgm:spPr/>
    </dgm:pt>
    <dgm:pt modelId="{75D90F97-3465-46D5-88E4-218E59A91B4A}" type="pres">
      <dgm:prSet presAssocID="{7A58EBBD-EC3C-4810-9603-343161390AD8}" presName="compNode" presStyleCnt="0"/>
      <dgm:spPr/>
    </dgm:pt>
    <dgm:pt modelId="{1CE5522B-A63A-4E83-8CCB-0B557C637110}" type="pres">
      <dgm:prSet presAssocID="{7A58EBBD-EC3C-4810-9603-343161390AD8}" presName="bgRect" presStyleLbl="bgShp" presStyleIdx="2" presStyleCnt="4"/>
      <dgm:spPr/>
    </dgm:pt>
    <dgm:pt modelId="{BE093636-7B81-498A-9565-67C1807AA2BF}" type="pres">
      <dgm:prSet presAssocID="{7A58EBBD-EC3C-4810-9603-343161390AD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AE44C6B0-AD8B-4D75-AAF2-D3F54041053C}" type="pres">
      <dgm:prSet presAssocID="{7A58EBBD-EC3C-4810-9603-343161390AD8}" presName="spaceRect" presStyleCnt="0"/>
      <dgm:spPr/>
    </dgm:pt>
    <dgm:pt modelId="{C1707A10-A898-44BA-A3A6-AE539DE165BF}" type="pres">
      <dgm:prSet presAssocID="{7A58EBBD-EC3C-4810-9603-343161390AD8}" presName="parTx" presStyleLbl="revTx" presStyleIdx="2" presStyleCnt="4">
        <dgm:presLayoutVars>
          <dgm:chMax val="0"/>
          <dgm:chPref val="0"/>
        </dgm:presLayoutVars>
      </dgm:prSet>
      <dgm:spPr/>
    </dgm:pt>
    <dgm:pt modelId="{72E90734-C52D-436E-91AF-DB0E87B6A225}" type="pres">
      <dgm:prSet presAssocID="{4CA219C4-EEAF-4A00-93F0-CA06FB090229}" presName="sibTrans" presStyleCnt="0"/>
      <dgm:spPr/>
    </dgm:pt>
    <dgm:pt modelId="{3CB32918-3510-409E-A535-9EF144D4A360}" type="pres">
      <dgm:prSet presAssocID="{7F9F191E-6304-4744-B088-370152E60738}" presName="compNode" presStyleCnt="0"/>
      <dgm:spPr/>
    </dgm:pt>
    <dgm:pt modelId="{8176B7E6-0873-4444-9B7C-A45BE8365B82}" type="pres">
      <dgm:prSet presAssocID="{7F9F191E-6304-4744-B088-370152E60738}" presName="bgRect" presStyleLbl="bgShp" presStyleIdx="3" presStyleCnt="4"/>
      <dgm:spPr/>
    </dgm:pt>
    <dgm:pt modelId="{C0ED87A7-D733-40A2-A793-EE04783610A8}" type="pres">
      <dgm:prSet presAssocID="{7F9F191E-6304-4744-B088-370152E60738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Judge"/>
        </a:ext>
      </dgm:extLst>
    </dgm:pt>
    <dgm:pt modelId="{B37EC93B-EE51-402C-ADD2-B1A4BB40D41E}" type="pres">
      <dgm:prSet presAssocID="{7F9F191E-6304-4744-B088-370152E60738}" presName="spaceRect" presStyleCnt="0"/>
      <dgm:spPr/>
    </dgm:pt>
    <dgm:pt modelId="{3DA59938-9B84-46A7-ADCC-F11FC5017247}" type="pres">
      <dgm:prSet presAssocID="{7F9F191E-6304-4744-B088-370152E60738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BE5A3F1F-A7D2-4F47-A45A-8DBD33780CA6}" type="presOf" srcId="{E27D91C0-9410-4941-90BE-2B985CB92384}" destId="{F9AECD53-0B5D-416C-869B-CBB83583520B}" srcOrd="0" destOrd="0" presId="urn:microsoft.com/office/officeart/2018/2/layout/IconVerticalSolidList"/>
    <dgm:cxn modelId="{E0621240-E71A-489E-AD1A-D50B2A1231C4}" srcId="{E27D91C0-9410-4941-90BE-2B985CB92384}" destId="{61EEB16E-EE96-446D-9149-C3400ABE2388}" srcOrd="1" destOrd="0" parTransId="{867D7A5E-5334-466D-A1E8-6873092249F8}" sibTransId="{562C61DC-9E58-40E7-803C-12C381193ACB}"/>
    <dgm:cxn modelId="{CAB7E94F-239F-4B81-8070-D6193E874AF0}" srcId="{E27D91C0-9410-4941-90BE-2B985CB92384}" destId="{988EEDF5-C18F-4A05-8583-5782FAFB4DD2}" srcOrd="0" destOrd="0" parTransId="{4DA45FA7-7D3D-480B-B8A6-D19EF592F6E0}" sibTransId="{C9A4307C-C34F-4011-B578-09C42EDCB30C}"/>
    <dgm:cxn modelId="{B8706D62-DB44-4F9A-896B-B4679EC99C25}" type="presOf" srcId="{61EEB16E-EE96-446D-9149-C3400ABE2388}" destId="{6951B9B4-2185-4A8F-83E8-1C6C4DC267A5}" srcOrd="0" destOrd="0" presId="urn:microsoft.com/office/officeart/2018/2/layout/IconVerticalSolidList"/>
    <dgm:cxn modelId="{5014107F-DD5A-4703-AE32-B723658D19D9}" type="presOf" srcId="{7A58EBBD-EC3C-4810-9603-343161390AD8}" destId="{C1707A10-A898-44BA-A3A6-AE539DE165BF}" srcOrd="0" destOrd="0" presId="urn:microsoft.com/office/officeart/2018/2/layout/IconVerticalSolidList"/>
    <dgm:cxn modelId="{22348C92-6883-4AB3-B92A-E638EA5030B7}" type="presOf" srcId="{988EEDF5-C18F-4A05-8583-5782FAFB4DD2}" destId="{05996826-7D5B-4C3C-AA57-6C3B94525D8F}" srcOrd="0" destOrd="0" presId="urn:microsoft.com/office/officeart/2018/2/layout/IconVerticalSolidList"/>
    <dgm:cxn modelId="{3709E1B9-A86C-426E-A1CF-A04C5D4D20D5}" srcId="{E27D91C0-9410-4941-90BE-2B985CB92384}" destId="{7A58EBBD-EC3C-4810-9603-343161390AD8}" srcOrd="2" destOrd="0" parTransId="{642DCC15-7022-43FC-8E7D-9357482452E6}" sibTransId="{4CA219C4-EEAF-4A00-93F0-CA06FB090229}"/>
    <dgm:cxn modelId="{25E94DBE-0E1A-4330-8F0C-5D62362C10CA}" type="presOf" srcId="{7F9F191E-6304-4744-B088-370152E60738}" destId="{3DA59938-9B84-46A7-ADCC-F11FC5017247}" srcOrd="0" destOrd="0" presId="urn:microsoft.com/office/officeart/2018/2/layout/IconVerticalSolidList"/>
    <dgm:cxn modelId="{0BA760EB-62D9-4421-9091-DBD950990098}" srcId="{E27D91C0-9410-4941-90BE-2B985CB92384}" destId="{7F9F191E-6304-4744-B088-370152E60738}" srcOrd="3" destOrd="0" parTransId="{894FD1B8-058D-443A-98B4-CF661BE6A92D}" sibTransId="{798F0D4D-FADE-4530-A467-49C2EAD9A188}"/>
    <dgm:cxn modelId="{D4D30E2F-46F9-4639-B632-132F98375145}" type="presParOf" srcId="{F9AECD53-0B5D-416C-869B-CBB83583520B}" destId="{58B1D2C2-1D5D-45E5-A89F-11AB1C28F7A9}" srcOrd="0" destOrd="0" presId="urn:microsoft.com/office/officeart/2018/2/layout/IconVerticalSolidList"/>
    <dgm:cxn modelId="{5FA3EB14-284E-4BFE-BE6A-91B33A894E5E}" type="presParOf" srcId="{58B1D2C2-1D5D-45E5-A89F-11AB1C28F7A9}" destId="{FFA49BB6-F3F7-4D69-A0E9-0E6B0B8DF757}" srcOrd="0" destOrd="0" presId="urn:microsoft.com/office/officeart/2018/2/layout/IconVerticalSolidList"/>
    <dgm:cxn modelId="{3D4932E4-1BD0-43DB-AEAB-0D5FC117377C}" type="presParOf" srcId="{58B1D2C2-1D5D-45E5-A89F-11AB1C28F7A9}" destId="{7FEEC04E-E31B-416E-B75A-B07464291355}" srcOrd="1" destOrd="0" presId="urn:microsoft.com/office/officeart/2018/2/layout/IconVerticalSolidList"/>
    <dgm:cxn modelId="{24392AAA-5D37-4BBE-9006-EF0358E9E770}" type="presParOf" srcId="{58B1D2C2-1D5D-45E5-A89F-11AB1C28F7A9}" destId="{C193652D-EF44-4FAA-AA5F-033ED767DF18}" srcOrd="2" destOrd="0" presId="urn:microsoft.com/office/officeart/2018/2/layout/IconVerticalSolidList"/>
    <dgm:cxn modelId="{CD94632F-E1A5-49B6-958A-9693801C662E}" type="presParOf" srcId="{58B1D2C2-1D5D-45E5-A89F-11AB1C28F7A9}" destId="{05996826-7D5B-4C3C-AA57-6C3B94525D8F}" srcOrd="3" destOrd="0" presId="urn:microsoft.com/office/officeart/2018/2/layout/IconVerticalSolidList"/>
    <dgm:cxn modelId="{A68DACE8-1B1F-4F11-A896-B6D9C013B4FB}" type="presParOf" srcId="{F9AECD53-0B5D-416C-869B-CBB83583520B}" destId="{4136BB48-80DD-4044-842C-A633B6888ABA}" srcOrd="1" destOrd="0" presId="urn:microsoft.com/office/officeart/2018/2/layout/IconVerticalSolidList"/>
    <dgm:cxn modelId="{5E87BE74-4AA9-4EA4-9623-008FC1C95A3D}" type="presParOf" srcId="{F9AECD53-0B5D-416C-869B-CBB83583520B}" destId="{12284622-DEAC-4083-98C7-1994B120993D}" srcOrd="2" destOrd="0" presId="urn:microsoft.com/office/officeart/2018/2/layout/IconVerticalSolidList"/>
    <dgm:cxn modelId="{B075649D-AED9-4CD1-A3A0-011B8E9E2AA8}" type="presParOf" srcId="{12284622-DEAC-4083-98C7-1994B120993D}" destId="{01648F94-6918-4A75-9934-A4B2F6A978F6}" srcOrd="0" destOrd="0" presId="urn:microsoft.com/office/officeart/2018/2/layout/IconVerticalSolidList"/>
    <dgm:cxn modelId="{4652EBE8-D3EF-4FEA-AAA8-C063707E1AB3}" type="presParOf" srcId="{12284622-DEAC-4083-98C7-1994B120993D}" destId="{B66A56B9-E89C-42AB-B6AD-337F78FB8F90}" srcOrd="1" destOrd="0" presId="urn:microsoft.com/office/officeart/2018/2/layout/IconVerticalSolidList"/>
    <dgm:cxn modelId="{3E2444B0-57AE-42DD-BE75-6663260EEC02}" type="presParOf" srcId="{12284622-DEAC-4083-98C7-1994B120993D}" destId="{13E7BCD6-556D-493E-854B-DD0B906FEA96}" srcOrd="2" destOrd="0" presId="urn:microsoft.com/office/officeart/2018/2/layout/IconVerticalSolidList"/>
    <dgm:cxn modelId="{CA32F20B-DFCB-4907-86A7-288B27422830}" type="presParOf" srcId="{12284622-DEAC-4083-98C7-1994B120993D}" destId="{6951B9B4-2185-4A8F-83E8-1C6C4DC267A5}" srcOrd="3" destOrd="0" presId="urn:microsoft.com/office/officeart/2018/2/layout/IconVerticalSolidList"/>
    <dgm:cxn modelId="{028A28D8-431C-45E9-8258-D07DC8DDC855}" type="presParOf" srcId="{F9AECD53-0B5D-416C-869B-CBB83583520B}" destId="{5D9740C7-42E5-4DB1-8BDE-2C3071DAF8C8}" srcOrd="3" destOrd="0" presId="urn:microsoft.com/office/officeart/2018/2/layout/IconVerticalSolidList"/>
    <dgm:cxn modelId="{77543E92-C58A-482F-8336-8A31AD4B5E43}" type="presParOf" srcId="{F9AECD53-0B5D-416C-869B-CBB83583520B}" destId="{75D90F97-3465-46D5-88E4-218E59A91B4A}" srcOrd="4" destOrd="0" presId="urn:microsoft.com/office/officeart/2018/2/layout/IconVerticalSolidList"/>
    <dgm:cxn modelId="{FBD5E24F-E922-4F7E-A874-A05D0F3F3629}" type="presParOf" srcId="{75D90F97-3465-46D5-88E4-218E59A91B4A}" destId="{1CE5522B-A63A-4E83-8CCB-0B557C637110}" srcOrd="0" destOrd="0" presId="urn:microsoft.com/office/officeart/2018/2/layout/IconVerticalSolidList"/>
    <dgm:cxn modelId="{81622986-4AB2-405B-A5FE-9726469C0B53}" type="presParOf" srcId="{75D90F97-3465-46D5-88E4-218E59A91B4A}" destId="{BE093636-7B81-498A-9565-67C1807AA2BF}" srcOrd="1" destOrd="0" presId="urn:microsoft.com/office/officeart/2018/2/layout/IconVerticalSolidList"/>
    <dgm:cxn modelId="{CB828E85-84DD-4FE4-B902-6D215E3F5589}" type="presParOf" srcId="{75D90F97-3465-46D5-88E4-218E59A91B4A}" destId="{AE44C6B0-AD8B-4D75-AAF2-D3F54041053C}" srcOrd="2" destOrd="0" presId="urn:microsoft.com/office/officeart/2018/2/layout/IconVerticalSolidList"/>
    <dgm:cxn modelId="{9905E7A3-61BF-4C98-9332-41782684B04D}" type="presParOf" srcId="{75D90F97-3465-46D5-88E4-218E59A91B4A}" destId="{C1707A10-A898-44BA-A3A6-AE539DE165BF}" srcOrd="3" destOrd="0" presId="urn:microsoft.com/office/officeart/2018/2/layout/IconVerticalSolidList"/>
    <dgm:cxn modelId="{A9B93B3D-FF46-4CA8-9E83-96CE246FF581}" type="presParOf" srcId="{F9AECD53-0B5D-416C-869B-CBB83583520B}" destId="{72E90734-C52D-436E-91AF-DB0E87B6A225}" srcOrd="5" destOrd="0" presId="urn:microsoft.com/office/officeart/2018/2/layout/IconVerticalSolidList"/>
    <dgm:cxn modelId="{82BD8D3E-EDE3-4659-8F53-B5651E924705}" type="presParOf" srcId="{F9AECD53-0B5D-416C-869B-CBB83583520B}" destId="{3CB32918-3510-409E-A535-9EF144D4A360}" srcOrd="6" destOrd="0" presId="urn:microsoft.com/office/officeart/2018/2/layout/IconVerticalSolidList"/>
    <dgm:cxn modelId="{EBE5E81C-528F-47CE-B91A-9591625B1D35}" type="presParOf" srcId="{3CB32918-3510-409E-A535-9EF144D4A360}" destId="{8176B7E6-0873-4444-9B7C-A45BE8365B82}" srcOrd="0" destOrd="0" presId="urn:microsoft.com/office/officeart/2018/2/layout/IconVerticalSolidList"/>
    <dgm:cxn modelId="{7B02C15A-425B-4E53-8B25-B36D471C3C75}" type="presParOf" srcId="{3CB32918-3510-409E-A535-9EF144D4A360}" destId="{C0ED87A7-D733-40A2-A793-EE04783610A8}" srcOrd="1" destOrd="0" presId="urn:microsoft.com/office/officeart/2018/2/layout/IconVerticalSolidList"/>
    <dgm:cxn modelId="{549B1759-BF29-46D6-A245-3BAEFBE6D218}" type="presParOf" srcId="{3CB32918-3510-409E-A535-9EF144D4A360}" destId="{B37EC93B-EE51-402C-ADD2-B1A4BB40D41E}" srcOrd="2" destOrd="0" presId="urn:microsoft.com/office/officeart/2018/2/layout/IconVerticalSolidList"/>
    <dgm:cxn modelId="{54C956DA-33E6-405B-8E3D-E9BC9B7DE36E}" type="presParOf" srcId="{3CB32918-3510-409E-A535-9EF144D4A360}" destId="{3DA59938-9B84-46A7-ADCC-F11FC501724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4C833C-576A-4631-B2C4-41D888134E97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618FAF9-9667-4417-A042-2E17DBEDFEBE}">
      <dgm:prSet/>
      <dgm:spPr/>
      <dgm:t>
        <a:bodyPr/>
        <a:lstStyle/>
        <a:p>
          <a:pPr algn="ctr"/>
          <a:r>
            <a:rPr lang="en-US" dirty="0"/>
            <a:t>Historically Black Colleges and Universities (HBCUs)</a:t>
          </a:r>
        </a:p>
      </dgm:t>
    </dgm:pt>
    <dgm:pt modelId="{D05862DE-E1E7-426C-954B-0464E697D7E5}" type="parTrans" cxnId="{1E080914-2CDB-42DF-86FB-46F1118565E8}">
      <dgm:prSet/>
      <dgm:spPr/>
      <dgm:t>
        <a:bodyPr/>
        <a:lstStyle/>
        <a:p>
          <a:endParaRPr lang="en-US"/>
        </a:p>
      </dgm:t>
    </dgm:pt>
    <dgm:pt modelId="{8379F2F1-53C0-4E67-97EE-B517849B9553}" type="sibTrans" cxnId="{1E080914-2CDB-42DF-86FB-46F1118565E8}">
      <dgm:prSet/>
      <dgm:spPr/>
      <dgm:t>
        <a:bodyPr/>
        <a:lstStyle/>
        <a:p>
          <a:endParaRPr lang="en-US"/>
        </a:p>
      </dgm:t>
    </dgm:pt>
    <dgm:pt modelId="{91A2BCFD-DEAE-4993-96A3-0A462E8C014F}">
      <dgm:prSet/>
      <dgm:spPr/>
      <dgm:t>
        <a:bodyPr/>
        <a:lstStyle/>
        <a:p>
          <a:pPr algn="ctr"/>
          <a:r>
            <a:rPr lang="en-US" dirty="0"/>
            <a:t>Tribal College and Universities (TCUs)</a:t>
          </a:r>
        </a:p>
      </dgm:t>
    </dgm:pt>
    <dgm:pt modelId="{271C9EFF-C317-4D49-9B7C-E3D3125E6916}" type="parTrans" cxnId="{0C01EBCC-FA06-4DCA-B912-9D2E1E13B73D}">
      <dgm:prSet/>
      <dgm:spPr/>
      <dgm:t>
        <a:bodyPr/>
        <a:lstStyle/>
        <a:p>
          <a:endParaRPr lang="en-US"/>
        </a:p>
      </dgm:t>
    </dgm:pt>
    <dgm:pt modelId="{1B87BFF7-1398-4E1A-88A9-035DDC035E21}" type="sibTrans" cxnId="{0C01EBCC-FA06-4DCA-B912-9D2E1E13B73D}">
      <dgm:prSet/>
      <dgm:spPr/>
      <dgm:t>
        <a:bodyPr/>
        <a:lstStyle/>
        <a:p>
          <a:endParaRPr lang="en-US"/>
        </a:p>
      </dgm:t>
    </dgm:pt>
    <dgm:pt modelId="{E1CDD672-9912-41C5-86F7-2438BF95E1B2}">
      <dgm:prSet/>
      <dgm:spPr/>
      <dgm:t>
        <a:bodyPr/>
        <a:lstStyle/>
        <a:p>
          <a:pPr algn="ctr"/>
          <a:r>
            <a:rPr lang="en-US" dirty="0"/>
            <a:t>Second Morrill Act/Morrill Act of 1890</a:t>
          </a:r>
        </a:p>
      </dgm:t>
    </dgm:pt>
    <dgm:pt modelId="{C82D88EC-53E7-4D6C-A5EB-EEFF5A326E8A}" type="parTrans" cxnId="{32A87696-3121-46D5-814F-11E769D54F9F}">
      <dgm:prSet/>
      <dgm:spPr/>
      <dgm:t>
        <a:bodyPr/>
        <a:lstStyle/>
        <a:p>
          <a:endParaRPr lang="en-US"/>
        </a:p>
      </dgm:t>
    </dgm:pt>
    <dgm:pt modelId="{E0B68EE3-633D-41E9-B1F1-2A4283519906}" type="sibTrans" cxnId="{32A87696-3121-46D5-814F-11E769D54F9F}">
      <dgm:prSet/>
      <dgm:spPr/>
      <dgm:t>
        <a:bodyPr/>
        <a:lstStyle/>
        <a:p>
          <a:endParaRPr lang="en-US"/>
        </a:p>
      </dgm:t>
    </dgm:pt>
    <dgm:pt modelId="{7DF99BC8-3FFA-4CB7-BBA7-DA1A8FCECFB6}">
      <dgm:prSet/>
      <dgm:spPr/>
      <dgm:t>
        <a:bodyPr/>
        <a:lstStyle/>
        <a:p>
          <a:pPr algn="ctr"/>
          <a:r>
            <a:rPr lang="en-US" dirty="0"/>
            <a:t>Equity in Educational Land-Grant Status Act of 1994</a:t>
          </a:r>
        </a:p>
      </dgm:t>
    </dgm:pt>
    <dgm:pt modelId="{F2828952-5533-43B7-AD29-CAC9196A06F3}" type="parTrans" cxnId="{C29606CA-AE0B-4C1F-A3D7-C7B37AAAA93A}">
      <dgm:prSet/>
      <dgm:spPr/>
      <dgm:t>
        <a:bodyPr/>
        <a:lstStyle/>
        <a:p>
          <a:endParaRPr lang="en-US"/>
        </a:p>
      </dgm:t>
    </dgm:pt>
    <dgm:pt modelId="{55D4E8B8-C5EB-46A5-A1FF-371278C8B7AB}" type="sibTrans" cxnId="{C29606CA-AE0B-4C1F-A3D7-C7B37AAAA93A}">
      <dgm:prSet/>
      <dgm:spPr/>
      <dgm:t>
        <a:bodyPr/>
        <a:lstStyle/>
        <a:p>
          <a:endParaRPr lang="en-US"/>
        </a:p>
      </dgm:t>
    </dgm:pt>
    <dgm:pt modelId="{25A71BB3-330D-4180-9A3E-DE401B552BB1}">
      <dgm:prSet/>
      <dgm:spPr/>
      <dgm:t>
        <a:bodyPr/>
        <a:lstStyle/>
        <a:p>
          <a:pPr algn="ctr"/>
          <a:r>
            <a:rPr lang="en-US" dirty="0"/>
            <a:t>1994 Land-Grant Institutions </a:t>
          </a:r>
        </a:p>
      </dgm:t>
    </dgm:pt>
    <dgm:pt modelId="{22CE8E6F-1D92-4D1E-A3DD-1EEAFC811FAA}" type="parTrans" cxnId="{AE83D941-4BAC-4AC6-8D58-6EAD9370A060}">
      <dgm:prSet/>
      <dgm:spPr/>
      <dgm:t>
        <a:bodyPr/>
        <a:lstStyle/>
        <a:p>
          <a:endParaRPr lang="en-US"/>
        </a:p>
      </dgm:t>
    </dgm:pt>
    <dgm:pt modelId="{29DB33B0-B04B-4D90-BF22-DEEF143C2EDB}" type="sibTrans" cxnId="{AE83D941-4BAC-4AC6-8D58-6EAD9370A060}">
      <dgm:prSet/>
      <dgm:spPr/>
      <dgm:t>
        <a:bodyPr/>
        <a:lstStyle/>
        <a:p>
          <a:endParaRPr lang="en-US"/>
        </a:p>
      </dgm:t>
    </dgm:pt>
    <dgm:pt modelId="{FC10A1A2-5B47-7540-8810-1BF12F65673A}" type="pres">
      <dgm:prSet presAssocID="{6B4C833C-576A-4631-B2C4-41D888134E97}" presName="linear" presStyleCnt="0">
        <dgm:presLayoutVars>
          <dgm:animLvl val="lvl"/>
          <dgm:resizeHandles val="exact"/>
        </dgm:presLayoutVars>
      </dgm:prSet>
      <dgm:spPr/>
    </dgm:pt>
    <dgm:pt modelId="{83E9CA64-DDDD-1443-B7A2-B15F96FB9C3C}" type="pres">
      <dgm:prSet presAssocID="{7618FAF9-9667-4417-A042-2E17DBEDFEB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C687441-84F6-7644-A974-D575D1B438EC}" type="pres">
      <dgm:prSet presAssocID="{8379F2F1-53C0-4E67-97EE-B517849B9553}" presName="spacer" presStyleCnt="0"/>
      <dgm:spPr/>
    </dgm:pt>
    <dgm:pt modelId="{D6643369-0532-5D4A-B1A9-807AD11CADFB}" type="pres">
      <dgm:prSet presAssocID="{91A2BCFD-DEAE-4993-96A3-0A462E8C014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363BA50D-DF05-734C-B201-93FD530470F4}" type="pres">
      <dgm:prSet presAssocID="{1B87BFF7-1398-4E1A-88A9-035DDC035E21}" presName="spacer" presStyleCnt="0"/>
      <dgm:spPr/>
    </dgm:pt>
    <dgm:pt modelId="{54D6CAAB-F30B-DD41-81B8-BBC7F157A009}" type="pres">
      <dgm:prSet presAssocID="{E1CDD672-9912-41C5-86F7-2438BF95E1B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A0BCC20-A554-4B49-9B25-46256336D47A}" type="pres">
      <dgm:prSet presAssocID="{E0B68EE3-633D-41E9-B1F1-2A4283519906}" presName="spacer" presStyleCnt="0"/>
      <dgm:spPr/>
    </dgm:pt>
    <dgm:pt modelId="{B7FC38DD-FBD3-B448-B25D-732CABEE45FA}" type="pres">
      <dgm:prSet presAssocID="{7DF99BC8-3FFA-4CB7-BBA7-DA1A8FCECFB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994C2EC-4CD7-8040-8666-47FB1D60FBE5}" type="pres">
      <dgm:prSet presAssocID="{55D4E8B8-C5EB-46A5-A1FF-371278C8B7AB}" presName="spacer" presStyleCnt="0"/>
      <dgm:spPr/>
    </dgm:pt>
    <dgm:pt modelId="{3CA48C6B-333F-E448-A109-856F47B746AD}" type="pres">
      <dgm:prSet presAssocID="{25A71BB3-330D-4180-9A3E-DE401B552BB1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E080914-2CDB-42DF-86FB-46F1118565E8}" srcId="{6B4C833C-576A-4631-B2C4-41D888134E97}" destId="{7618FAF9-9667-4417-A042-2E17DBEDFEBE}" srcOrd="0" destOrd="0" parTransId="{D05862DE-E1E7-426C-954B-0464E697D7E5}" sibTransId="{8379F2F1-53C0-4E67-97EE-B517849B9553}"/>
    <dgm:cxn modelId="{3831D62E-D719-FE41-A993-2D618D80EED6}" type="presOf" srcId="{25A71BB3-330D-4180-9A3E-DE401B552BB1}" destId="{3CA48C6B-333F-E448-A109-856F47B746AD}" srcOrd="0" destOrd="0" presId="urn:microsoft.com/office/officeart/2005/8/layout/vList2"/>
    <dgm:cxn modelId="{AE83D941-4BAC-4AC6-8D58-6EAD9370A060}" srcId="{6B4C833C-576A-4631-B2C4-41D888134E97}" destId="{25A71BB3-330D-4180-9A3E-DE401B552BB1}" srcOrd="4" destOrd="0" parTransId="{22CE8E6F-1D92-4D1E-A3DD-1EEAFC811FAA}" sibTransId="{29DB33B0-B04B-4D90-BF22-DEEF143C2EDB}"/>
    <dgm:cxn modelId="{505B1642-F844-634E-8A14-E449A4680188}" type="presOf" srcId="{91A2BCFD-DEAE-4993-96A3-0A462E8C014F}" destId="{D6643369-0532-5D4A-B1A9-807AD11CADFB}" srcOrd="0" destOrd="0" presId="urn:microsoft.com/office/officeart/2005/8/layout/vList2"/>
    <dgm:cxn modelId="{E6943848-2C45-FF4B-BA08-B4A2A8805A43}" type="presOf" srcId="{E1CDD672-9912-41C5-86F7-2438BF95E1B2}" destId="{54D6CAAB-F30B-DD41-81B8-BBC7F157A009}" srcOrd="0" destOrd="0" presId="urn:microsoft.com/office/officeart/2005/8/layout/vList2"/>
    <dgm:cxn modelId="{A22B5148-642F-EA47-94A6-DFEB01BCE822}" type="presOf" srcId="{7618FAF9-9667-4417-A042-2E17DBEDFEBE}" destId="{83E9CA64-DDDD-1443-B7A2-B15F96FB9C3C}" srcOrd="0" destOrd="0" presId="urn:microsoft.com/office/officeart/2005/8/layout/vList2"/>
    <dgm:cxn modelId="{92500988-394E-6A40-BF10-B57816208E66}" type="presOf" srcId="{6B4C833C-576A-4631-B2C4-41D888134E97}" destId="{FC10A1A2-5B47-7540-8810-1BF12F65673A}" srcOrd="0" destOrd="0" presId="urn:microsoft.com/office/officeart/2005/8/layout/vList2"/>
    <dgm:cxn modelId="{32A87696-3121-46D5-814F-11E769D54F9F}" srcId="{6B4C833C-576A-4631-B2C4-41D888134E97}" destId="{E1CDD672-9912-41C5-86F7-2438BF95E1B2}" srcOrd="2" destOrd="0" parTransId="{C82D88EC-53E7-4D6C-A5EB-EEFF5A326E8A}" sibTransId="{E0B68EE3-633D-41E9-B1F1-2A4283519906}"/>
    <dgm:cxn modelId="{AF1B7FC3-E767-644D-A02A-96033FFDE993}" type="presOf" srcId="{7DF99BC8-3FFA-4CB7-BBA7-DA1A8FCECFB6}" destId="{B7FC38DD-FBD3-B448-B25D-732CABEE45FA}" srcOrd="0" destOrd="0" presId="urn:microsoft.com/office/officeart/2005/8/layout/vList2"/>
    <dgm:cxn modelId="{C29606CA-AE0B-4C1F-A3D7-C7B37AAAA93A}" srcId="{6B4C833C-576A-4631-B2C4-41D888134E97}" destId="{7DF99BC8-3FFA-4CB7-BBA7-DA1A8FCECFB6}" srcOrd="3" destOrd="0" parTransId="{F2828952-5533-43B7-AD29-CAC9196A06F3}" sibTransId="{55D4E8B8-C5EB-46A5-A1FF-371278C8B7AB}"/>
    <dgm:cxn modelId="{0C01EBCC-FA06-4DCA-B912-9D2E1E13B73D}" srcId="{6B4C833C-576A-4631-B2C4-41D888134E97}" destId="{91A2BCFD-DEAE-4993-96A3-0A462E8C014F}" srcOrd="1" destOrd="0" parTransId="{271C9EFF-C317-4D49-9B7C-E3D3125E6916}" sibTransId="{1B87BFF7-1398-4E1A-88A9-035DDC035E21}"/>
    <dgm:cxn modelId="{44053D15-42CE-D04A-B09A-A8B72163474F}" type="presParOf" srcId="{FC10A1A2-5B47-7540-8810-1BF12F65673A}" destId="{83E9CA64-DDDD-1443-B7A2-B15F96FB9C3C}" srcOrd="0" destOrd="0" presId="urn:microsoft.com/office/officeart/2005/8/layout/vList2"/>
    <dgm:cxn modelId="{C3FD2EED-84AA-D541-853D-258736BC754D}" type="presParOf" srcId="{FC10A1A2-5B47-7540-8810-1BF12F65673A}" destId="{9C687441-84F6-7644-A974-D575D1B438EC}" srcOrd="1" destOrd="0" presId="urn:microsoft.com/office/officeart/2005/8/layout/vList2"/>
    <dgm:cxn modelId="{A3AF6FE7-B7B7-BF42-9C2C-68F53DD7791C}" type="presParOf" srcId="{FC10A1A2-5B47-7540-8810-1BF12F65673A}" destId="{D6643369-0532-5D4A-B1A9-807AD11CADFB}" srcOrd="2" destOrd="0" presId="urn:microsoft.com/office/officeart/2005/8/layout/vList2"/>
    <dgm:cxn modelId="{AA5158EB-A340-9F4C-9DFC-F3C6D86DD782}" type="presParOf" srcId="{FC10A1A2-5B47-7540-8810-1BF12F65673A}" destId="{363BA50D-DF05-734C-B201-93FD530470F4}" srcOrd="3" destOrd="0" presId="urn:microsoft.com/office/officeart/2005/8/layout/vList2"/>
    <dgm:cxn modelId="{8AEA7261-51CB-3B4A-A688-DA02020463AE}" type="presParOf" srcId="{FC10A1A2-5B47-7540-8810-1BF12F65673A}" destId="{54D6CAAB-F30B-DD41-81B8-BBC7F157A009}" srcOrd="4" destOrd="0" presId="urn:microsoft.com/office/officeart/2005/8/layout/vList2"/>
    <dgm:cxn modelId="{B9A257FF-0B57-FF4E-AA21-0CD908F1B73F}" type="presParOf" srcId="{FC10A1A2-5B47-7540-8810-1BF12F65673A}" destId="{CA0BCC20-A554-4B49-9B25-46256336D47A}" srcOrd="5" destOrd="0" presId="urn:microsoft.com/office/officeart/2005/8/layout/vList2"/>
    <dgm:cxn modelId="{66BB516A-3BE8-A84F-A5EC-C692173D91C5}" type="presParOf" srcId="{FC10A1A2-5B47-7540-8810-1BF12F65673A}" destId="{B7FC38DD-FBD3-B448-B25D-732CABEE45FA}" srcOrd="6" destOrd="0" presId="urn:microsoft.com/office/officeart/2005/8/layout/vList2"/>
    <dgm:cxn modelId="{17557A42-01C8-B843-8326-DA8AA7CA4DBC}" type="presParOf" srcId="{FC10A1A2-5B47-7540-8810-1BF12F65673A}" destId="{B994C2EC-4CD7-8040-8666-47FB1D60FBE5}" srcOrd="7" destOrd="0" presId="urn:microsoft.com/office/officeart/2005/8/layout/vList2"/>
    <dgm:cxn modelId="{B40728CA-98B4-CA4C-8DB9-A22C16878A81}" type="presParOf" srcId="{FC10A1A2-5B47-7540-8810-1BF12F65673A}" destId="{3CA48C6B-333F-E448-A109-856F47B746AD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B14278-85CB-45F7-88DD-0B5CA24873C9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F71CD0-E012-4372-BAAA-D869ADA306C3}">
      <dgm:prSet/>
      <dgm:spPr/>
      <dgm:t>
        <a:bodyPr/>
        <a:lstStyle/>
        <a:p>
          <a:r>
            <a:rPr lang="en-US" dirty="0"/>
            <a:t>Signed into law on August 30th, 1890, by President Benjamin Harrison </a:t>
          </a:r>
        </a:p>
      </dgm:t>
    </dgm:pt>
    <dgm:pt modelId="{2EE67805-E958-4481-A5E0-74B0A5E343D6}" type="parTrans" cxnId="{9DADA90F-2BE4-47B3-9B6C-FD206CB1175C}">
      <dgm:prSet/>
      <dgm:spPr/>
      <dgm:t>
        <a:bodyPr/>
        <a:lstStyle/>
        <a:p>
          <a:endParaRPr lang="en-US"/>
        </a:p>
      </dgm:t>
    </dgm:pt>
    <dgm:pt modelId="{903D3B52-1DEC-4F82-898F-05F03B09FDC8}" type="sibTrans" cxnId="{9DADA90F-2BE4-47B3-9B6C-FD206CB1175C}">
      <dgm:prSet/>
      <dgm:spPr/>
      <dgm:t>
        <a:bodyPr/>
        <a:lstStyle/>
        <a:p>
          <a:endParaRPr lang="en-US"/>
        </a:p>
      </dgm:t>
    </dgm:pt>
    <dgm:pt modelId="{E4C221D6-E3CA-4636-A4DC-8DF4B8C7F136}">
      <dgm:prSet/>
      <dgm:spPr/>
      <dgm:t>
        <a:bodyPr/>
        <a:lstStyle/>
        <a:p>
          <a:r>
            <a:rPr lang="en-US"/>
            <a:t>Required each state to show race was not an admissions criterion to the 1862 land-grant institution </a:t>
          </a:r>
        </a:p>
      </dgm:t>
    </dgm:pt>
    <dgm:pt modelId="{53C2C28B-97EF-407B-A0E9-FB7FCC280A82}" type="parTrans" cxnId="{1DCF642D-7108-494D-A739-67377244977D}">
      <dgm:prSet/>
      <dgm:spPr/>
      <dgm:t>
        <a:bodyPr/>
        <a:lstStyle/>
        <a:p>
          <a:endParaRPr lang="en-US"/>
        </a:p>
      </dgm:t>
    </dgm:pt>
    <dgm:pt modelId="{34E9F767-7FF0-495A-BB5A-58E99F8CD295}" type="sibTrans" cxnId="{1DCF642D-7108-494D-A739-67377244977D}">
      <dgm:prSet/>
      <dgm:spPr/>
      <dgm:t>
        <a:bodyPr/>
        <a:lstStyle/>
        <a:p>
          <a:endParaRPr lang="en-US"/>
        </a:p>
      </dgm:t>
    </dgm:pt>
    <dgm:pt modelId="{C4D5DCB7-874D-4572-84F7-136D8CA379FA}">
      <dgm:prSet/>
      <dgm:spPr/>
      <dgm:t>
        <a:bodyPr/>
        <a:lstStyle/>
        <a:p>
          <a:r>
            <a:rPr lang="en-US" dirty="0"/>
            <a:t>If it was, the state was to designate a separate land-grant institution for Black people</a:t>
          </a:r>
        </a:p>
      </dgm:t>
    </dgm:pt>
    <dgm:pt modelId="{0929361A-878F-4756-9D10-159B8E0323FC}" type="parTrans" cxnId="{1CFDA512-1371-474F-9260-64333CF13653}">
      <dgm:prSet/>
      <dgm:spPr/>
      <dgm:t>
        <a:bodyPr/>
        <a:lstStyle/>
        <a:p>
          <a:endParaRPr lang="en-US"/>
        </a:p>
      </dgm:t>
    </dgm:pt>
    <dgm:pt modelId="{AD1F110C-305A-44D8-9328-D3C199150D9A}" type="sibTrans" cxnId="{1CFDA512-1371-474F-9260-64333CF13653}">
      <dgm:prSet/>
      <dgm:spPr/>
      <dgm:t>
        <a:bodyPr/>
        <a:lstStyle/>
        <a:p>
          <a:endParaRPr lang="en-US"/>
        </a:p>
      </dgm:t>
    </dgm:pt>
    <dgm:pt modelId="{64978D8C-46D2-4284-994D-E328222AD2E1}">
      <dgm:prSet/>
      <dgm:spPr/>
      <dgm:t>
        <a:bodyPr/>
        <a:lstStyle/>
        <a:p>
          <a:r>
            <a:rPr lang="en-US" dirty="0"/>
            <a:t>In this way, the Morrill Act facilitated the segregation of higher education</a:t>
          </a:r>
        </a:p>
      </dgm:t>
    </dgm:pt>
    <dgm:pt modelId="{44A2EB44-BB5B-462C-8EB7-D4A7D49531D4}" type="parTrans" cxnId="{1219DB23-1B42-4CEE-BA38-2E397FE25CE6}">
      <dgm:prSet/>
      <dgm:spPr/>
      <dgm:t>
        <a:bodyPr/>
        <a:lstStyle/>
        <a:p>
          <a:endParaRPr lang="en-US"/>
        </a:p>
      </dgm:t>
    </dgm:pt>
    <dgm:pt modelId="{CF48EB29-8C99-4AAF-8EED-66B656DBDD23}" type="sibTrans" cxnId="{1219DB23-1B42-4CEE-BA38-2E397FE25CE6}">
      <dgm:prSet/>
      <dgm:spPr/>
      <dgm:t>
        <a:bodyPr/>
        <a:lstStyle/>
        <a:p>
          <a:endParaRPr lang="en-US"/>
        </a:p>
      </dgm:t>
    </dgm:pt>
    <dgm:pt modelId="{C3B986E3-8E58-1543-BF5D-57CAD1D8C5F9}" type="pres">
      <dgm:prSet presAssocID="{96B14278-85CB-45F7-88DD-0B5CA24873C9}" presName="outerComposite" presStyleCnt="0">
        <dgm:presLayoutVars>
          <dgm:chMax val="5"/>
          <dgm:dir/>
          <dgm:resizeHandles val="exact"/>
        </dgm:presLayoutVars>
      </dgm:prSet>
      <dgm:spPr/>
    </dgm:pt>
    <dgm:pt modelId="{8550CE69-FB4E-D24C-B61E-57877D1619B8}" type="pres">
      <dgm:prSet presAssocID="{96B14278-85CB-45F7-88DD-0B5CA24873C9}" presName="dummyMaxCanvas" presStyleCnt="0">
        <dgm:presLayoutVars/>
      </dgm:prSet>
      <dgm:spPr/>
    </dgm:pt>
    <dgm:pt modelId="{6AB9F855-C56E-BD4E-87D6-A31B9305E61B}" type="pres">
      <dgm:prSet presAssocID="{96B14278-85CB-45F7-88DD-0B5CA24873C9}" presName="FourNodes_1" presStyleLbl="node1" presStyleIdx="0" presStyleCnt="4">
        <dgm:presLayoutVars>
          <dgm:bulletEnabled val="1"/>
        </dgm:presLayoutVars>
      </dgm:prSet>
      <dgm:spPr/>
    </dgm:pt>
    <dgm:pt modelId="{3849E31E-EF73-2940-90C4-0740A66F7577}" type="pres">
      <dgm:prSet presAssocID="{96B14278-85CB-45F7-88DD-0B5CA24873C9}" presName="FourNodes_2" presStyleLbl="node1" presStyleIdx="1" presStyleCnt="4">
        <dgm:presLayoutVars>
          <dgm:bulletEnabled val="1"/>
        </dgm:presLayoutVars>
      </dgm:prSet>
      <dgm:spPr/>
    </dgm:pt>
    <dgm:pt modelId="{C0950762-BAB6-9445-8631-DF19B1110B50}" type="pres">
      <dgm:prSet presAssocID="{96B14278-85CB-45F7-88DD-0B5CA24873C9}" presName="FourNodes_3" presStyleLbl="node1" presStyleIdx="2" presStyleCnt="4">
        <dgm:presLayoutVars>
          <dgm:bulletEnabled val="1"/>
        </dgm:presLayoutVars>
      </dgm:prSet>
      <dgm:spPr/>
    </dgm:pt>
    <dgm:pt modelId="{F78DD6D2-096B-9F46-A3BB-E7E91E7CDCD8}" type="pres">
      <dgm:prSet presAssocID="{96B14278-85CB-45F7-88DD-0B5CA24873C9}" presName="FourNodes_4" presStyleLbl="node1" presStyleIdx="3" presStyleCnt="4">
        <dgm:presLayoutVars>
          <dgm:bulletEnabled val="1"/>
        </dgm:presLayoutVars>
      </dgm:prSet>
      <dgm:spPr/>
    </dgm:pt>
    <dgm:pt modelId="{1738F1AE-7B08-5A47-B958-6292845BE5D2}" type="pres">
      <dgm:prSet presAssocID="{96B14278-85CB-45F7-88DD-0B5CA24873C9}" presName="FourConn_1-2" presStyleLbl="fgAccFollowNode1" presStyleIdx="0" presStyleCnt="3">
        <dgm:presLayoutVars>
          <dgm:bulletEnabled val="1"/>
        </dgm:presLayoutVars>
      </dgm:prSet>
      <dgm:spPr/>
    </dgm:pt>
    <dgm:pt modelId="{5B010412-7B99-A848-AC35-8DB1E5CCC6ED}" type="pres">
      <dgm:prSet presAssocID="{96B14278-85CB-45F7-88DD-0B5CA24873C9}" presName="FourConn_2-3" presStyleLbl="fgAccFollowNode1" presStyleIdx="1" presStyleCnt="3">
        <dgm:presLayoutVars>
          <dgm:bulletEnabled val="1"/>
        </dgm:presLayoutVars>
      </dgm:prSet>
      <dgm:spPr/>
    </dgm:pt>
    <dgm:pt modelId="{94CE36E5-011B-AA4D-9CD3-CEF56B84A116}" type="pres">
      <dgm:prSet presAssocID="{96B14278-85CB-45F7-88DD-0B5CA24873C9}" presName="FourConn_3-4" presStyleLbl="fgAccFollowNode1" presStyleIdx="2" presStyleCnt="3">
        <dgm:presLayoutVars>
          <dgm:bulletEnabled val="1"/>
        </dgm:presLayoutVars>
      </dgm:prSet>
      <dgm:spPr/>
    </dgm:pt>
    <dgm:pt modelId="{B81D17AD-4A3A-CB4F-A655-6148432029ED}" type="pres">
      <dgm:prSet presAssocID="{96B14278-85CB-45F7-88DD-0B5CA24873C9}" presName="FourNodes_1_text" presStyleLbl="node1" presStyleIdx="3" presStyleCnt="4">
        <dgm:presLayoutVars>
          <dgm:bulletEnabled val="1"/>
        </dgm:presLayoutVars>
      </dgm:prSet>
      <dgm:spPr/>
    </dgm:pt>
    <dgm:pt modelId="{DA4BB3BE-7AE7-9F4E-96C2-AC2E70AED8FF}" type="pres">
      <dgm:prSet presAssocID="{96B14278-85CB-45F7-88DD-0B5CA24873C9}" presName="FourNodes_2_text" presStyleLbl="node1" presStyleIdx="3" presStyleCnt="4">
        <dgm:presLayoutVars>
          <dgm:bulletEnabled val="1"/>
        </dgm:presLayoutVars>
      </dgm:prSet>
      <dgm:spPr/>
    </dgm:pt>
    <dgm:pt modelId="{E456DB86-BB2F-514C-8D3A-5167FEE40E21}" type="pres">
      <dgm:prSet presAssocID="{96B14278-85CB-45F7-88DD-0B5CA24873C9}" presName="FourNodes_3_text" presStyleLbl="node1" presStyleIdx="3" presStyleCnt="4">
        <dgm:presLayoutVars>
          <dgm:bulletEnabled val="1"/>
        </dgm:presLayoutVars>
      </dgm:prSet>
      <dgm:spPr/>
    </dgm:pt>
    <dgm:pt modelId="{728B2E49-E5E1-A441-A259-D76DF9965D4D}" type="pres">
      <dgm:prSet presAssocID="{96B14278-85CB-45F7-88DD-0B5CA24873C9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9340F01-32BB-7242-9DD5-4BF81569234B}" type="presOf" srcId="{903D3B52-1DEC-4F82-898F-05F03B09FDC8}" destId="{1738F1AE-7B08-5A47-B958-6292845BE5D2}" srcOrd="0" destOrd="0" presId="urn:microsoft.com/office/officeart/2005/8/layout/vProcess5"/>
    <dgm:cxn modelId="{9DADA90F-2BE4-47B3-9B6C-FD206CB1175C}" srcId="{96B14278-85CB-45F7-88DD-0B5CA24873C9}" destId="{65F71CD0-E012-4372-BAAA-D869ADA306C3}" srcOrd="0" destOrd="0" parTransId="{2EE67805-E958-4481-A5E0-74B0A5E343D6}" sibTransId="{903D3B52-1DEC-4F82-898F-05F03B09FDC8}"/>
    <dgm:cxn modelId="{1CFDA512-1371-474F-9260-64333CF13653}" srcId="{96B14278-85CB-45F7-88DD-0B5CA24873C9}" destId="{C4D5DCB7-874D-4572-84F7-136D8CA379FA}" srcOrd="2" destOrd="0" parTransId="{0929361A-878F-4756-9D10-159B8E0323FC}" sibTransId="{AD1F110C-305A-44D8-9328-D3C199150D9A}"/>
    <dgm:cxn modelId="{D4BEB519-18E9-6C4D-96B4-6B4FFF6298FC}" type="presOf" srcId="{AD1F110C-305A-44D8-9328-D3C199150D9A}" destId="{94CE36E5-011B-AA4D-9CD3-CEF56B84A116}" srcOrd="0" destOrd="0" presId="urn:microsoft.com/office/officeart/2005/8/layout/vProcess5"/>
    <dgm:cxn modelId="{1219DB23-1B42-4CEE-BA38-2E397FE25CE6}" srcId="{96B14278-85CB-45F7-88DD-0B5CA24873C9}" destId="{64978D8C-46D2-4284-994D-E328222AD2E1}" srcOrd="3" destOrd="0" parTransId="{44A2EB44-BB5B-462C-8EB7-D4A7D49531D4}" sibTransId="{CF48EB29-8C99-4AAF-8EED-66B656DBDD23}"/>
    <dgm:cxn modelId="{2136D22B-26EB-4D45-B1B8-67A3216BCFC3}" type="presOf" srcId="{64978D8C-46D2-4284-994D-E328222AD2E1}" destId="{728B2E49-E5E1-A441-A259-D76DF9965D4D}" srcOrd="1" destOrd="0" presId="urn:microsoft.com/office/officeart/2005/8/layout/vProcess5"/>
    <dgm:cxn modelId="{1DCF642D-7108-494D-A739-67377244977D}" srcId="{96B14278-85CB-45F7-88DD-0B5CA24873C9}" destId="{E4C221D6-E3CA-4636-A4DC-8DF4B8C7F136}" srcOrd="1" destOrd="0" parTransId="{53C2C28B-97EF-407B-A0E9-FB7FCC280A82}" sibTransId="{34E9F767-7FF0-495A-BB5A-58E99F8CD295}"/>
    <dgm:cxn modelId="{6759553F-AFC2-5244-9421-B3724D19968E}" type="presOf" srcId="{34E9F767-7FF0-495A-BB5A-58E99F8CD295}" destId="{5B010412-7B99-A848-AC35-8DB1E5CCC6ED}" srcOrd="0" destOrd="0" presId="urn:microsoft.com/office/officeart/2005/8/layout/vProcess5"/>
    <dgm:cxn modelId="{DDA30870-BBC1-5B41-A304-DF23CBE3615D}" type="presOf" srcId="{96B14278-85CB-45F7-88DD-0B5CA24873C9}" destId="{C3B986E3-8E58-1543-BF5D-57CAD1D8C5F9}" srcOrd="0" destOrd="0" presId="urn:microsoft.com/office/officeart/2005/8/layout/vProcess5"/>
    <dgm:cxn modelId="{909CA972-E553-894E-9003-7B381CD7DC01}" type="presOf" srcId="{65F71CD0-E012-4372-BAAA-D869ADA306C3}" destId="{B81D17AD-4A3A-CB4F-A655-6148432029ED}" srcOrd="1" destOrd="0" presId="urn:microsoft.com/office/officeart/2005/8/layout/vProcess5"/>
    <dgm:cxn modelId="{6FDA7683-0E0F-EC4D-95AB-0C80A6FC4E07}" type="presOf" srcId="{65F71CD0-E012-4372-BAAA-D869ADA306C3}" destId="{6AB9F855-C56E-BD4E-87D6-A31B9305E61B}" srcOrd="0" destOrd="0" presId="urn:microsoft.com/office/officeart/2005/8/layout/vProcess5"/>
    <dgm:cxn modelId="{3CAE15A5-52BA-C443-B5ED-DD8202F46D00}" type="presOf" srcId="{E4C221D6-E3CA-4636-A4DC-8DF4B8C7F136}" destId="{3849E31E-EF73-2940-90C4-0740A66F7577}" srcOrd="0" destOrd="0" presId="urn:microsoft.com/office/officeart/2005/8/layout/vProcess5"/>
    <dgm:cxn modelId="{DECD32DC-772A-CD4C-A63D-A7F66408A790}" type="presOf" srcId="{E4C221D6-E3CA-4636-A4DC-8DF4B8C7F136}" destId="{DA4BB3BE-7AE7-9F4E-96C2-AC2E70AED8FF}" srcOrd="1" destOrd="0" presId="urn:microsoft.com/office/officeart/2005/8/layout/vProcess5"/>
    <dgm:cxn modelId="{CE41E4EA-A209-434E-8B28-AA37E4DCAF4C}" type="presOf" srcId="{C4D5DCB7-874D-4572-84F7-136D8CA379FA}" destId="{C0950762-BAB6-9445-8631-DF19B1110B50}" srcOrd="0" destOrd="0" presId="urn:microsoft.com/office/officeart/2005/8/layout/vProcess5"/>
    <dgm:cxn modelId="{9BEA3EEE-78E8-E545-A9E8-17A0984C5E43}" type="presOf" srcId="{C4D5DCB7-874D-4572-84F7-136D8CA379FA}" destId="{E456DB86-BB2F-514C-8D3A-5167FEE40E21}" srcOrd="1" destOrd="0" presId="urn:microsoft.com/office/officeart/2005/8/layout/vProcess5"/>
    <dgm:cxn modelId="{78B8C0F5-C637-7643-8FF3-D572EAC9B47F}" type="presOf" srcId="{64978D8C-46D2-4284-994D-E328222AD2E1}" destId="{F78DD6D2-096B-9F46-A3BB-E7E91E7CDCD8}" srcOrd="0" destOrd="0" presId="urn:microsoft.com/office/officeart/2005/8/layout/vProcess5"/>
    <dgm:cxn modelId="{B667EC8D-1712-A14E-A443-F0D0070F9480}" type="presParOf" srcId="{C3B986E3-8E58-1543-BF5D-57CAD1D8C5F9}" destId="{8550CE69-FB4E-D24C-B61E-57877D1619B8}" srcOrd="0" destOrd="0" presId="urn:microsoft.com/office/officeart/2005/8/layout/vProcess5"/>
    <dgm:cxn modelId="{8F6893F2-49AD-4D4D-9B44-07997F8341AA}" type="presParOf" srcId="{C3B986E3-8E58-1543-BF5D-57CAD1D8C5F9}" destId="{6AB9F855-C56E-BD4E-87D6-A31B9305E61B}" srcOrd="1" destOrd="0" presId="urn:microsoft.com/office/officeart/2005/8/layout/vProcess5"/>
    <dgm:cxn modelId="{EF5DA111-5140-C84D-9E22-8272FB227D2B}" type="presParOf" srcId="{C3B986E3-8E58-1543-BF5D-57CAD1D8C5F9}" destId="{3849E31E-EF73-2940-90C4-0740A66F7577}" srcOrd="2" destOrd="0" presId="urn:microsoft.com/office/officeart/2005/8/layout/vProcess5"/>
    <dgm:cxn modelId="{3CA9FC58-9355-3145-AFFC-05BB19EF1B46}" type="presParOf" srcId="{C3B986E3-8E58-1543-BF5D-57CAD1D8C5F9}" destId="{C0950762-BAB6-9445-8631-DF19B1110B50}" srcOrd="3" destOrd="0" presId="urn:microsoft.com/office/officeart/2005/8/layout/vProcess5"/>
    <dgm:cxn modelId="{2898DF2D-7032-864F-AEA1-899805C94AC2}" type="presParOf" srcId="{C3B986E3-8E58-1543-BF5D-57CAD1D8C5F9}" destId="{F78DD6D2-096B-9F46-A3BB-E7E91E7CDCD8}" srcOrd="4" destOrd="0" presId="urn:microsoft.com/office/officeart/2005/8/layout/vProcess5"/>
    <dgm:cxn modelId="{BC8811F4-2F4D-AA41-BBBD-4346E418CF0B}" type="presParOf" srcId="{C3B986E3-8E58-1543-BF5D-57CAD1D8C5F9}" destId="{1738F1AE-7B08-5A47-B958-6292845BE5D2}" srcOrd="5" destOrd="0" presId="urn:microsoft.com/office/officeart/2005/8/layout/vProcess5"/>
    <dgm:cxn modelId="{CE3946AE-85BE-FF4D-B579-A7ABC3CAC1C0}" type="presParOf" srcId="{C3B986E3-8E58-1543-BF5D-57CAD1D8C5F9}" destId="{5B010412-7B99-A848-AC35-8DB1E5CCC6ED}" srcOrd="6" destOrd="0" presId="urn:microsoft.com/office/officeart/2005/8/layout/vProcess5"/>
    <dgm:cxn modelId="{CFE2DC84-6E4E-D74F-B47A-B9EFBE92C0C5}" type="presParOf" srcId="{C3B986E3-8E58-1543-BF5D-57CAD1D8C5F9}" destId="{94CE36E5-011B-AA4D-9CD3-CEF56B84A116}" srcOrd="7" destOrd="0" presId="urn:microsoft.com/office/officeart/2005/8/layout/vProcess5"/>
    <dgm:cxn modelId="{260A1082-E863-3D41-B7E1-533A9A5E2905}" type="presParOf" srcId="{C3B986E3-8E58-1543-BF5D-57CAD1D8C5F9}" destId="{B81D17AD-4A3A-CB4F-A655-6148432029ED}" srcOrd="8" destOrd="0" presId="urn:microsoft.com/office/officeart/2005/8/layout/vProcess5"/>
    <dgm:cxn modelId="{2F961BA5-DB50-DA4B-845E-947C526263D7}" type="presParOf" srcId="{C3B986E3-8E58-1543-BF5D-57CAD1D8C5F9}" destId="{DA4BB3BE-7AE7-9F4E-96C2-AC2E70AED8FF}" srcOrd="9" destOrd="0" presId="urn:microsoft.com/office/officeart/2005/8/layout/vProcess5"/>
    <dgm:cxn modelId="{013C55FC-D5B0-6F42-948B-03A21AF0418F}" type="presParOf" srcId="{C3B986E3-8E58-1543-BF5D-57CAD1D8C5F9}" destId="{E456DB86-BB2F-514C-8D3A-5167FEE40E21}" srcOrd="10" destOrd="0" presId="urn:microsoft.com/office/officeart/2005/8/layout/vProcess5"/>
    <dgm:cxn modelId="{6CFA6602-F506-324F-A22A-2F7107792F0F}" type="presParOf" srcId="{C3B986E3-8E58-1543-BF5D-57CAD1D8C5F9}" destId="{728B2E49-E5E1-A441-A259-D76DF9965D4D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431574-72E4-4E52-8D96-DD0BAA5CD3FF}" type="doc">
      <dgm:prSet loTypeId="urn:microsoft.com/office/officeart/2005/8/layout/process4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CC38AEB-4FDE-4E31-A0D7-F54CD893000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Activity: </a:t>
          </a:r>
        </a:p>
        <a:p>
          <a:pPr>
            <a:lnSpc>
              <a:spcPct val="100000"/>
            </a:lnSpc>
          </a:pPr>
          <a:r>
            <a:rPr lang="en-US" dirty="0"/>
            <a:t>Read </a:t>
          </a:r>
          <a:r>
            <a:rPr lang="en-US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text of the Second Morrill Act (1890)</a:t>
          </a:r>
          <a:endParaRPr lang="en-US" dirty="0">
            <a:solidFill>
              <a:schemeClr val="bg1"/>
            </a:solidFill>
          </a:endParaRPr>
        </a:p>
      </dgm:t>
    </dgm:pt>
    <dgm:pt modelId="{345A7EBD-86F2-4922-B751-7089D77BFEA9}" type="parTrans" cxnId="{ECACA90D-1131-4085-AB03-1A3FFB5254BD}">
      <dgm:prSet/>
      <dgm:spPr/>
      <dgm:t>
        <a:bodyPr/>
        <a:lstStyle/>
        <a:p>
          <a:endParaRPr lang="en-US"/>
        </a:p>
      </dgm:t>
    </dgm:pt>
    <dgm:pt modelId="{238E6C92-163C-427F-82C6-F91FD5771654}" type="sibTrans" cxnId="{ECACA90D-1131-4085-AB03-1A3FFB5254BD}">
      <dgm:prSet/>
      <dgm:spPr/>
      <dgm:t>
        <a:bodyPr/>
        <a:lstStyle/>
        <a:p>
          <a:endParaRPr lang="en-US"/>
        </a:p>
      </dgm:t>
    </dgm:pt>
    <dgm:pt modelId="{2D9DA75F-7270-46C6-800C-6265112E08D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Small Group Discussion</a:t>
          </a:r>
        </a:p>
      </dgm:t>
    </dgm:pt>
    <dgm:pt modelId="{5A71D31C-258D-4825-82D8-56B0F8FECC72}" type="parTrans" cxnId="{8125A382-991E-407E-A4D6-AACD6AA60E0A}">
      <dgm:prSet/>
      <dgm:spPr/>
      <dgm:t>
        <a:bodyPr/>
        <a:lstStyle/>
        <a:p>
          <a:endParaRPr lang="en-US"/>
        </a:p>
      </dgm:t>
    </dgm:pt>
    <dgm:pt modelId="{3B2BB60E-B0DD-42E7-9CBA-A50BAA346501}" type="sibTrans" cxnId="{8125A382-991E-407E-A4D6-AACD6AA60E0A}">
      <dgm:prSet/>
      <dgm:spPr/>
      <dgm:t>
        <a:bodyPr/>
        <a:lstStyle/>
        <a:p>
          <a:endParaRPr lang="en-US"/>
        </a:p>
      </dgm:t>
    </dgm:pt>
    <dgm:pt modelId="{EB4D7F9A-72C9-4A99-8FF0-E2694417465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was the Morrill Act of 1890 funded? </a:t>
          </a:r>
        </a:p>
      </dgm:t>
    </dgm:pt>
    <dgm:pt modelId="{5CE3AAB7-F6AF-43F0-A0AF-7164A4AA4A6A}" type="parTrans" cxnId="{D6B8BE93-E3AF-4948-A781-73B52BB019C2}">
      <dgm:prSet/>
      <dgm:spPr/>
      <dgm:t>
        <a:bodyPr/>
        <a:lstStyle/>
        <a:p>
          <a:endParaRPr lang="en-US"/>
        </a:p>
      </dgm:t>
    </dgm:pt>
    <dgm:pt modelId="{9D96BF87-A2A2-48F2-BFCE-A5EE0F1B7471}" type="sibTrans" cxnId="{D6B8BE93-E3AF-4948-A781-73B52BB019C2}">
      <dgm:prSet/>
      <dgm:spPr/>
      <dgm:t>
        <a:bodyPr/>
        <a:lstStyle/>
        <a:p>
          <a:endParaRPr lang="en-US"/>
        </a:p>
      </dgm:t>
    </dgm:pt>
    <dgm:pt modelId="{C13AB61C-71BA-453F-9E3D-C7A134B1ECF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How was the Morrill Act of 1890 “enforced”?</a:t>
          </a:r>
        </a:p>
      </dgm:t>
    </dgm:pt>
    <dgm:pt modelId="{D5312956-B935-4F84-8072-B98BBE8B4F74}" type="parTrans" cxnId="{EB8D9E53-AF7E-4BDB-A7C9-55234F12AA73}">
      <dgm:prSet/>
      <dgm:spPr/>
      <dgm:t>
        <a:bodyPr/>
        <a:lstStyle/>
        <a:p>
          <a:endParaRPr lang="en-US"/>
        </a:p>
      </dgm:t>
    </dgm:pt>
    <dgm:pt modelId="{D26B783F-AA72-4327-A979-E73EF01BA1E8}" type="sibTrans" cxnId="{EB8D9E53-AF7E-4BDB-A7C9-55234F12AA73}">
      <dgm:prSet/>
      <dgm:spPr/>
      <dgm:t>
        <a:bodyPr/>
        <a:lstStyle/>
        <a:p>
          <a:endParaRPr lang="en-US"/>
        </a:p>
      </dgm:t>
    </dgm:pt>
    <dgm:pt modelId="{8FF4F4B5-69F0-488F-AB50-EF04FB0E9CD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What is surprising about Second Morrill Act?</a:t>
          </a:r>
        </a:p>
      </dgm:t>
    </dgm:pt>
    <dgm:pt modelId="{8CF83980-0DAD-4A52-B3B2-A8D26109BE2B}" type="parTrans" cxnId="{1CBE4951-3D5C-418F-B676-F0F995E3D7CA}">
      <dgm:prSet/>
      <dgm:spPr/>
      <dgm:t>
        <a:bodyPr/>
        <a:lstStyle/>
        <a:p>
          <a:endParaRPr lang="en-US"/>
        </a:p>
      </dgm:t>
    </dgm:pt>
    <dgm:pt modelId="{A9793FD4-C737-4D64-8C24-2B81F0AB3B3D}" type="sibTrans" cxnId="{1CBE4951-3D5C-418F-B676-F0F995E3D7CA}">
      <dgm:prSet/>
      <dgm:spPr/>
      <dgm:t>
        <a:bodyPr/>
        <a:lstStyle/>
        <a:p>
          <a:endParaRPr lang="en-US"/>
        </a:p>
      </dgm:t>
    </dgm:pt>
    <dgm:pt modelId="{E90CBB13-843B-DA4C-B52C-DCDC3B610D5A}" type="pres">
      <dgm:prSet presAssocID="{3A431574-72E4-4E52-8D96-DD0BAA5CD3FF}" presName="Name0" presStyleCnt="0">
        <dgm:presLayoutVars>
          <dgm:dir/>
          <dgm:animLvl val="lvl"/>
          <dgm:resizeHandles val="exact"/>
        </dgm:presLayoutVars>
      </dgm:prSet>
      <dgm:spPr/>
    </dgm:pt>
    <dgm:pt modelId="{1D93C82F-0A0E-344E-98BD-8AE5FC7F0A03}" type="pres">
      <dgm:prSet presAssocID="{2D9DA75F-7270-46C6-800C-6265112E08D1}" presName="boxAndChildren" presStyleCnt="0"/>
      <dgm:spPr/>
    </dgm:pt>
    <dgm:pt modelId="{78FE7289-8169-8344-B375-CA95ACDE5DBA}" type="pres">
      <dgm:prSet presAssocID="{2D9DA75F-7270-46C6-800C-6265112E08D1}" presName="parentTextBox" presStyleLbl="node1" presStyleIdx="0" presStyleCnt="2"/>
      <dgm:spPr/>
    </dgm:pt>
    <dgm:pt modelId="{3D113FCF-ED72-3B42-82A6-C3EDEB0A232A}" type="pres">
      <dgm:prSet presAssocID="{2D9DA75F-7270-46C6-800C-6265112E08D1}" presName="entireBox" presStyleLbl="node1" presStyleIdx="0" presStyleCnt="2"/>
      <dgm:spPr/>
    </dgm:pt>
    <dgm:pt modelId="{F65CA567-1E7C-E446-80F7-759D23221990}" type="pres">
      <dgm:prSet presAssocID="{2D9DA75F-7270-46C6-800C-6265112E08D1}" presName="descendantBox" presStyleCnt="0"/>
      <dgm:spPr/>
    </dgm:pt>
    <dgm:pt modelId="{177BB146-A131-5046-9724-DA6A56026695}" type="pres">
      <dgm:prSet presAssocID="{EB4D7F9A-72C9-4A99-8FF0-E2694417465E}" presName="childTextBox" presStyleLbl="fgAccFollowNode1" presStyleIdx="0" presStyleCnt="3">
        <dgm:presLayoutVars>
          <dgm:bulletEnabled val="1"/>
        </dgm:presLayoutVars>
      </dgm:prSet>
      <dgm:spPr/>
    </dgm:pt>
    <dgm:pt modelId="{5CC7D7D8-F3DA-BA41-A65C-81644EA45334}" type="pres">
      <dgm:prSet presAssocID="{C13AB61C-71BA-453F-9E3D-C7A134B1ECF2}" presName="childTextBox" presStyleLbl="fgAccFollowNode1" presStyleIdx="1" presStyleCnt="3">
        <dgm:presLayoutVars>
          <dgm:bulletEnabled val="1"/>
        </dgm:presLayoutVars>
      </dgm:prSet>
      <dgm:spPr/>
    </dgm:pt>
    <dgm:pt modelId="{1A45A68B-7E2D-5A41-931D-6ED3D8BF4971}" type="pres">
      <dgm:prSet presAssocID="{8FF4F4B5-69F0-488F-AB50-EF04FB0E9CD0}" presName="childTextBox" presStyleLbl="fgAccFollowNode1" presStyleIdx="2" presStyleCnt="3">
        <dgm:presLayoutVars>
          <dgm:bulletEnabled val="1"/>
        </dgm:presLayoutVars>
      </dgm:prSet>
      <dgm:spPr/>
    </dgm:pt>
    <dgm:pt modelId="{458595FC-06D2-AC4B-8CC6-2214C865F790}" type="pres">
      <dgm:prSet presAssocID="{238E6C92-163C-427F-82C6-F91FD5771654}" presName="sp" presStyleCnt="0"/>
      <dgm:spPr/>
    </dgm:pt>
    <dgm:pt modelId="{01AD5E1E-9DDE-1E41-A63F-F5461438817A}" type="pres">
      <dgm:prSet presAssocID="{ECC38AEB-4FDE-4E31-A0D7-F54CD893000A}" presName="arrowAndChildren" presStyleCnt="0"/>
      <dgm:spPr/>
    </dgm:pt>
    <dgm:pt modelId="{C319E079-8F1B-8845-B525-2FE8CC8EABC9}" type="pres">
      <dgm:prSet presAssocID="{ECC38AEB-4FDE-4E31-A0D7-F54CD893000A}" presName="parentTextArrow" presStyleLbl="node1" presStyleIdx="1" presStyleCnt="2" custScaleY="64416"/>
      <dgm:spPr/>
    </dgm:pt>
  </dgm:ptLst>
  <dgm:cxnLst>
    <dgm:cxn modelId="{6847A101-0DAC-DE48-A67D-2C0CCBA0E87B}" type="presOf" srcId="{C13AB61C-71BA-453F-9E3D-C7A134B1ECF2}" destId="{5CC7D7D8-F3DA-BA41-A65C-81644EA45334}" srcOrd="0" destOrd="0" presId="urn:microsoft.com/office/officeart/2005/8/layout/process4"/>
    <dgm:cxn modelId="{ECACA90D-1131-4085-AB03-1A3FFB5254BD}" srcId="{3A431574-72E4-4E52-8D96-DD0BAA5CD3FF}" destId="{ECC38AEB-4FDE-4E31-A0D7-F54CD893000A}" srcOrd="0" destOrd="0" parTransId="{345A7EBD-86F2-4922-B751-7089D77BFEA9}" sibTransId="{238E6C92-163C-427F-82C6-F91FD5771654}"/>
    <dgm:cxn modelId="{CE0AEB0D-D31B-1D49-AA4E-CAEF605CC497}" type="presOf" srcId="{8FF4F4B5-69F0-488F-AB50-EF04FB0E9CD0}" destId="{1A45A68B-7E2D-5A41-931D-6ED3D8BF4971}" srcOrd="0" destOrd="0" presId="urn:microsoft.com/office/officeart/2005/8/layout/process4"/>
    <dgm:cxn modelId="{8AA9911B-058E-514C-A219-76E8D895CF6C}" type="presOf" srcId="{2D9DA75F-7270-46C6-800C-6265112E08D1}" destId="{3D113FCF-ED72-3B42-82A6-C3EDEB0A232A}" srcOrd="1" destOrd="0" presId="urn:microsoft.com/office/officeart/2005/8/layout/process4"/>
    <dgm:cxn modelId="{8B15FB2B-3C10-4E45-B330-93E9FBEC7CB3}" type="presOf" srcId="{ECC38AEB-4FDE-4E31-A0D7-F54CD893000A}" destId="{C319E079-8F1B-8845-B525-2FE8CC8EABC9}" srcOrd="0" destOrd="0" presId="urn:microsoft.com/office/officeart/2005/8/layout/process4"/>
    <dgm:cxn modelId="{D4C9C648-848F-A94B-9B2D-429526EA1519}" type="presOf" srcId="{EB4D7F9A-72C9-4A99-8FF0-E2694417465E}" destId="{177BB146-A131-5046-9724-DA6A56026695}" srcOrd="0" destOrd="0" presId="urn:microsoft.com/office/officeart/2005/8/layout/process4"/>
    <dgm:cxn modelId="{1CBE4951-3D5C-418F-B676-F0F995E3D7CA}" srcId="{2D9DA75F-7270-46C6-800C-6265112E08D1}" destId="{8FF4F4B5-69F0-488F-AB50-EF04FB0E9CD0}" srcOrd="2" destOrd="0" parTransId="{8CF83980-0DAD-4A52-B3B2-A8D26109BE2B}" sibTransId="{A9793FD4-C737-4D64-8C24-2B81F0AB3B3D}"/>
    <dgm:cxn modelId="{EB8D9E53-AF7E-4BDB-A7C9-55234F12AA73}" srcId="{2D9DA75F-7270-46C6-800C-6265112E08D1}" destId="{C13AB61C-71BA-453F-9E3D-C7A134B1ECF2}" srcOrd="1" destOrd="0" parTransId="{D5312956-B935-4F84-8072-B98BBE8B4F74}" sibTransId="{D26B783F-AA72-4327-A979-E73EF01BA1E8}"/>
    <dgm:cxn modelId="{02222B77-A9AA-C543-A344-54735CC57930}" type="presOf" srcId="{2D9DA75F-7270-46C6-800C-6265112E08D1}" destId="{78FE7289-8169-8344-B375-CA95ACDE5DBA}" srcOrd="0" destOrd="0" presId="urn:microsoft.com/office/officeart/2005/8/layout/process4"/>
    <dgm:cxn modelId="{8125A382-991E-407E-A4D6-AACD6AA60E0A}" srcId="{3A431574-72E4-4E52-8D96-DD0BAA5CD3FF}" destId="{2D9DA75F-7270-46C6-800C-6265112E08D1}" srcOrd="1" destOrd="0" parTransId="{5A71D31C-258D-4825-82D8-56B0F8FECC72}" sibTransId="{3B2BB60E-B0DD-42E7-9CBA-A50BAA346501}"/>
    <dgm:cxn modelId="{D6B8BE93-E3AF-4948-A781-73B52BB019C2}" srcId="{2D9DA75F-7270-46C6-800C-6265112E08D1}" destId="{EB4D7F9A-72C9-4A99-8FF0-E2694417465E}" srcOrd="0" destOrd="0" parTransId="{5CE3AAB7-F6AF-43F0-A0AF-7164A4AA4A6A}" sibTransId="{9D96BF87-A2A2-48F2-BFCE-A5EE0F1B7471}"/>
    <dgm:cxn modelId="{153CA3CF-580C-084F-80ED-86A8F93120C0}" type="presOf" srcId="{3A431574-72E4-4E52-8D96-DD0BAA5CD3FF}" destId="{E90CBB13-843B-DA4C-B52C-DCDC3B610D5A}" srcOrd="0" destOrd="0" presId="urn:microsoft.com/office/officeart/2005/8/layout/process4"/>
    <dgm:cxn modelId="{FE922F65-255A-9546-AFF8-4ACDC1098280}" type="presParOf" srcId="{E90CBB13-843B-DA4C-B52C-DCDC3B610D5A}" destId="{1D93C82F-0A0E-344E-98BD-8AE5FC7F0A03}" srcOrd="0" destOrd="0" presId="urn:microsoft.com/office/officeart/2005/8/layout/process4"/>
    <dgm:cxn modelId="{1F1DC235-027F-A24A-8526-A94399459A36}" type="presParOf" srcId="{1D93C82F-0A0E-344E-98BD-8AE5FC7F0A03}" destId="{78FE7289-8169-8344-B375-CA95ACDE5DBA}" srcOrd="0" destOrd="0" presId="urn:microsoft.com/office/officeart/2005/8/layout/process4"/>
    <dgm:cxn modelId="{615C0906-7D0C-544B-BFCC-F5A3977D9507}" type="presParOf" srcId="{1D93C82F-0A0E-344E-98BD-8AE5FC7F0A03}" destId="{3D113FCF-ED72-3B42-82A6-C3EDEB0A232A}" srcOrd="1" destOrd="0" presId="urn:microsoft.com/office/officeart/2005/8/layout/process4"/>
    <dgm:cxn modelId="{0724C012-2D56-D942-B98B-AB4AFD2D11E9}" type="presParOf" srcId="{1D93C82F-0A0E-344E-98BD-8AE5FC7F0A03}" destId="{F65CA567-1E7C-E446-80F7-759D23221990}" srcOrd="2" destOrd="0" presId="urn:microsoft.com/office/officeart/2005/8/layout/process4"/>
    <dgm:cxn modelId="{C6A31EB0-19D1-AF46-88B2-E1D2BF41C5A2}" type="presParOf" srcId="{F65CA567-1E7C-E446-80F7-759D23221990}" destId="{177BB146-A131-5046-9724-DA6A56026695}" srcOrd="0" destOrd="0" presId="urn:microsoft.com/office/officeart/2005/8/layout/process4"/>
    <dgm:cxn modelId="{45F6F5E2-537A-444F-A932-6485B30AAEF6}" type="presParOf" srcId="{F65CA567-1E7C-E446-80F7-759D23221990}" destId="{5CC7D7D8-F3DA-BA41-A65C-81644EA45334}" srcOrd="1" destOrd="0" presId="urn:microsoft.com/office/officeart/2005/8/layout/process4"/>
    <dgm:cxn modelId="{7EC76877-B285-0943-940E-AB120D418BCC}" type="presParOf" srcId="{F65CA567-1E7C-E446-80F7-759D23221990}" destId="{1A45A68B-7E2D-5A41-931D-6ED3D8BF4971}" srcOrd="2" destOrd="0" presId="urn:microsoft.com/office/officeart/2005/8/layout/process4"/>
    <dgm:cxn modelId="{DC5929F4-1953-E841-8297-3BDC2DA744E5}" type="presParOf" srcId="{E90CBB13-843B-DA4C-B52C-DCDC3B610D5A}" destId="{458595FC-06D2-AC4B-8CC6-2214C865F790}" srcOrd="1" destOrd="0" presId="urn:microsoft.com/office/officeart/2005/8/layout/process4"/>
    <dgm:cxn modelId="{03AE1F4C-6B0F-4049-A253-1E8563A625B7}" type="presParOf" srcId="{E90CBB13-843B-DA4C-B52C-DCDC3B610D5A}" destId="{01AD5E1E-9DDE-1E41-A63F-F5461438817A}" srcOrd="2" destOrd="0" presId="urn:microsoft.com/office/officeart/2005/8/layout/process4"/>
    <dgm:cxn modelId="{5D2E8A69-7C0A-5642-B7A2-BC63AE87AED5}" type="presParOf" srcId="{01AD5E1E-9DDE-1E41-A63F-F5461438817A}" destId="{C319E079-8F1B-8845-B525-2FE8CC8EABC9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9C9A4E-72C2-43CA-9E7C-812DE5B9CF0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AEA6BDF7-20BF-45D4-9229-268C35A173FF}">
      <dgm:prSet custT="1"/>
      <dgm:spPr/>
      <dgm:t>
        <a:bodyPr/>
        <a:lstStyle/>
        <a:p>
          <a:r>
            <a:rPr lang="en-US" sz="1800" dirty="0"/>
            <a:t>Signed into law on October 20</a:t>
          </a:r>
          <a:r>
            <a:rPr lang="en-US" sz="1800" baseline="30000" dirty="0"/>
            <a:t>th</a:t>
          </a:r>
          <a:r>
            <a:rPr lang="en-US" sz="1800" dirty="0"/>
            <a:t>, 1994 </a:t>
          </a:r>
        </a:p>
      </dgm:t>
    </dgm:pt>
    <dgm:pt modelId="{FD4CF9FB-3977-45B6-89B0-0674ADB8442E}" type="parTrans" cxnId="{19F11560-7587-48ED-8F57-0FB1F02FAC8A}">
      <dgm:prSet/>
      <dgm:spPr/>
      <dgm:t>
        <a:bodyPr/>
        <a:lstStyle/>
        <a:p>
          <a:endParaRPr lang="en-US"/>
        </a:p>
      </dgm:t>
    </dgm:pt>
    <dgm:pt modelId="{FCF8345E-6A72-4DAD-B3ED-46FD71134927}" type="sibTrans" cxnId="{19F11560-7587-48ED-8F57-0FB1F02FAC8A}">
      <dgm:prSet/>
      <dgm:spPr/>
      <dgm:t>
        <a:bodyPr/>
        <a:lstStyle/>
        <a:p>
          <a:endParaRPr lang="en-US"/>
        </a:p>
      </dgm:t>
    </dgm:pt>
    <dgm:pt modelId="{40747D45-EBAE-4618-B0A5-443E6F4AF1CA}">
      <dgm:prSet custT="1"/>
      <dgm:spPr/>
      <dgm:t>
        <a:bodyPr/>
        <a:lstStyle/>
        <a:p>
          <a:r>
            <a:rPr lang="en-US" sz="1800" dirty="0"/>
            <a:t>Designed to provide more equity in funding institutions of higher education</a:t>
          </a:r>
        </a:p>
      </dgm:t>
    </dgm:pt>
    <dgm:pt modelId="{D83A3415-3D16-4417-889E-BA6676E8482F}" type="parTrans" cxnId="{CCA9D4DA-8F0E-47B0-A9A5-F5CBFCC7712A}">
      <dgm:prSet/>
      <dgm:spPr/>
      <dgm:t>
        <a:bodyPr/>
        <a:lstStyle/>
        <a:p>
          <a:endParaRPr lang="en-US"/>
        </a:p>
      </dgm:t>
    </dgm:pt>
    <dgm:pt modelId="{83151D4C-F78A-4487-8E6F-DF0FFE55F8B5}" type="sibTrans" cxnId="{CCA9D4DA-8F0E-47B0-A9A5-F5CBFCC7712A}">
      <dgm:prSet/>
      <dgm:spPr/>
      <dgm:t>
        <a:bodyPr/>
        <a:lstStyle/>
        <a:p>
          <a:endParaRPr lang="en-US"/>
        </a:p>
      </dgm:t>
    </dgm:pt>
    <dgm:pt modelId="{62B1ACA4-FFB4-4A55-93C1-D333E02BC9C0}">
      <dgm:prSet custT="1"/>
      <dgm:spPr/>
      <dgm:t>
        <a:bodyPr/>
        <a:lstStyle/>
        <a:p>
          <a:r>
            <a:rPr lang="en-US" sz="1800" dirty="0"/>
            <a:t>Designated all tribal colleges and universities as land grant institutions </a:t>
          </a:r>
        </a:p>
      </dgm:t>
    </dgm:pt>
    <dgm:pt modelId="{4933EA77-49C6-4D97-978C-3D3D6ED85D10}" type="parTrans" cxnId="{B8789820-DFAD-4462-A605-C6D19F71D0AA}">
      <dgm:prSet/>
      <dgm:spPr/>
      <dgm:t>
        <a:bodyPr/>
        <a:lstStyle/>
        <a:p>
          <a:endParaRPr lang="en-US"/>
        </a:p>
      </dgm:t>
    </dgm:pt>
    <dgm:pt modelId="{2C5F1569-642C-4FCD-9249-16EB80E08BBD}" type="sibTrans" cxnId="{B8789820-DFAD-4462-A605-C6D19F71D0AA}">
      <dgm:prSet/>
      <dgm:spPr/>
      <dgm:t>
        <a:bodyPr/>
        <a:lstStyle/>
        <a:p>
          <a:endParaRPr lang="en-US"/>
        </a:p>
      </dgm:t>
    </dgm:pt>
    <dgm:pt modelId="{B6546826-2C74-480E-8C65-359DDF06A9B5}" type="pres">
      <dgm:prSet presAssocID="{519C9A4E-72C2-43CA-9E7C-812DE5B9CF03}" presName="root" presStyleCnt="0">
        <dgm:presLayoutVars>
          <dgm:dir/>
          <dgm:resizeHandles val="exact"/>
        </dgm:presLayoutVars>
      </dgm:prSet>
      <dgm:spPr/>
    </dgm:pt>
    <dgm:pt modelId="{164CA4C1-5A13-4982-B66E-E92A2948690E}" type="pres">
      <dgm:prSet presAssocID="{AEA6BDF7-20BF-45D4-9229-268C35A173FF}" presName="compNode" presStyleCnt="0"/>
      <dgm:spPr/>
    </dgm:pt>
    <dgm:pt modelId="{78DEB70C-13FB-45F9-9D5E-214E137A7EB2}" type="pres">
      <dgm:prSet presAssocID="{AEA6BDF7-20BF-45D4-9229-268C35A173F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C7D040E9-E714-4EAA-B3D5-8FC239B946C4}" type="pres">
      <dgm:prSet presAssocID="{AEA6BDF7-20BF-45D4-9229-268C35A173FF}" presName="spaceRect" presStyleCnt="0"/>
      <dgm:spPr/>
    </dgm:pt>
    <dgm:pt modelId="{4C46720D-C3BD-4AD1-8914-CE974B4E58AB}" type="pres">
      <dgm:prSet presAssocID="{AEA6BDF7-20BF-45D4-9229-268C35A173FF}" presName="textRect" presStyleLbl="revTx" presStyleIdx="0" presStyleCnt="3" custScaleX="102337" custScaleY="118862">
        <dgm:presLayoutVars>
          <dgm:chMax val="1"/>
          <dgm:chPref val="1"/>
        </dgm:presLayoutVars>
      </dgm:prSet>
      <dgm:spPr/>
    </dgm:pt>
    <dgm:pt modelId="{066CEA2E-70FA-4D5D-BD46-0B3677F16AD5}" type="pres">
      <dgm:prSet presAssocID="{FCF8345E-6A72-4DAD-B3ED-46FD71134927}" presName="sibTrans" presStyleCnt="0"/>
      <dgm:spPr/>
    </dgm:pt>
    <dgm:pt modelId="{489AAF23-E158-41FD-9056-53ABE8088E12}" type="pres">
      <dgm:prSet presAssocID="{40747D45-EBAE-4618-B0A5-443E6F4AF1CA}" presName="compNode" presStyleCnt="0"/>
      <dgm:spPr/>
    </dgm:pt>
    <dgm:pt modelId="{571718AA-3FE7-43BE-AB57-5BB772EA6B43}" type="pres">
      <dgm:prSet presAssocID="{40747D45-EBAE-4618-B0A5-443E6F4AF1C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8B4CF71-81E7-4D9A-9ACF-50DFCE4A90E7}" type="pres">
      <dgm:prSet presAssocID="{40747D45-EBAE-4618-B0A5-443E6F4AF1CA}" presName="spaceRect" presStyleCnt="0"/>
      <dgm:spPr/>
    </dgm:pt>
    <dgm:pt modelId="{9CBD247F-8F2D-4325-9833-94AD84A7D839}" type="pres">
      <dgm:prSet presAssocID="{40747D45-EBAE-4618-B0A5-443E6F4AF1CA}" presName="textRect" presStyleLbl="revTx" presStyleIdx="1" presStyleCnt="3">
        <dgm:presLayoutVars>
          <dgm:chMax val="1"/>
          <dgm:chPref val="1"/>
        </dgm:presLayoutVars>
      </dgm:prSet>
      <dgm:spPr/>
    </dgm:pt>
    <dgm:pt modelId="{A062C6E3-67C5-4A9C-9B90-9DB0B77839A4}" type="pres">
      <dgm:prSet presAssocID="{83151D4C-F78A-4487-8E6F-DF0FFE55F8B5}" presName="sibTrans" presStyleCnt="0"/>
      <dgm:spPr/>
    </dgm:pt>
    <dgm:pt modelId="{D3797599-5445-4620-8007-C0E142F836D6}" type="pres">
      <dgm:prSet presAssocID="{62B1ACA4-FFB4-4A55-93C1-D333E02BC9C0}" presName="compNode" presStyleCnt="0"/>
      <dgm:spPr/>
    </dgm:pt>
    <dgm:pt modelId="{0C596E25-1964-4DE3-8368-9CB685E7788A}" type="pres">
      <dgm:prSet presAssocID="{62B1ACA4-FFB4-4A55-93C1-D333E02BC9C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hoolhouse"/>
        </a:ext>
      </dgm:extLst>
    </dgm:pt>
    <dgm:pt modelId="{1EBA5BFA-334B-4C14-BAD1-F2B89D058937}" type="pres">
      <dgm:prSet presAssocID="{62B1ACA4-FFB4-4A55-93C1-D333E02BC9C0}" presName="spaceRect" presStyleCnt="0"/>
      <dgm:spPr/>
    </dgm:pt>
    <dgm:pt modelId="{05E16676-852E-4BCE-8183-C1C07426E7B2}" type="pres">
      <dgm:prSet presAssocID="{62B1ACA4-FFB4-4A55-93C1-D333E02BC9C0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B8789820-DFAD-4462-A605-C6D19F71D0AA}" srcId="{519C9A4E-72C2-43CA-9E7C-812DE5B9CF03}" destId="{62B1ACA4-FFB4-4A55-93C1-D333E02BC9C0}" srcOrd="2" destOrd="0" parTransId="{4933EA77-49C6-4D97-978C-3D3D6ED85D10}" sibTransId="{2C5F1569-642C-4FCD-9249-16EB80E08BBD}"/>
    <dgm:cxn modelId="{846F2123-5C5A-457C-9451-77742E7C0F9B}" type="presOf" srcId="{AEA6BDF7-20BF-45D4-9229-268C35A173FF}" destId="{4C46720D-C3BD-4AD1-8914-CE974B4E58AB}" srcOrd="0" destOrd="0" presId="urn:microsoft.com/office/officeart/2018/2/layout/IconLabelList"/>
    <dgm:cxn modelId="{19F11560-7587-48ED-8F57-0FB1F02FAC8A}" srcId="{519C9A4E-72C2-43CA-9E7C-812DE5B9CF03}" destId="{AEA6BDF7-20BF-45D4-9229-268C35A173FF}" srcOrd="0" destOrd="0" parTransId="{FD4CF9FB-3977-45B6-89B0-0674ADB8442E}" sibTransId="{FCF8345E-6A72-4DAD-B3ED-46FD71134927}"/>
    <dgm:cxn modelId="{8975208B-E230-4F9D-A61A-678E7B469D04}" type="presOf" srcId="{519C9A4E-72C2-43CA-9E7C-812DE5B9CF03}" destId="{B6546826-2C74-480E-8C65-359DDF06A9B5}" srcOrd="0" destOrd="0" presId="urn:microsoft.com/office/officeart/2018/2/layout/IconLabelList"/>
    <dgm:cxn modelId="{BB1DC3A9-8AEB-4D09-9E37-FDF76A47AD2C}" type="presOf" srcId="{40747D45-EBAE-4618-B0A5-443E6F4AF1CA}" destId="{9CBD247F-8F2D-4325-9833-94AD84A7D839}" srcOrd="0" destOrd="0" presId="urn:microsoft.com/office/officeart/2018/2/layout/IconLabelList"/>
    <dgm:cxn modelId="{1A8C7ACA-1E6F-4B04-8CC6-77B95C4865D2}" type="presOf" srcId="{62B1ACA4-FFB4-4A55-93C1-D333E02BC9C0}" destId="{05E16676-852E-4BCE-8183-C1C07426E7B2}" srcOrd="0" destOrd="0" presId="urn:microsoft.com/office/officeart/2018/2/layout/IconLabelList"/>
    <dgm:cxn modelId="{CCA9D4DA-8F0E-47B0-A9A5-F5CBFCC7712A}" srcId="{519C9A4E-72C2-43CA-9E7C-812DE5B9CF03}" destId="{40747D45-EBAE-4618-B0A5-443E6F4AF1CA}" srcOrd="1" destOrd="0" parTransId="{D83A3415-3D16-4417-889E-BA6676E8482F}" sibTransId="{83151D4C-F78A-4487-8E6F-DF0FFE55F8B5}"/>
    <dgm:cxn modelId="{0C13FA96-A9FF-41D8-BD1A-5636178FF68F}" type="presParOf" srcId="{B6546826-2C74-480E-8C65-359DDF06A9B5}" destId="{164CA4C1-5A13-4982-B66E-E92A2948690E}" srcOrd="0" destOrd="0" presId="urn:microsoft.com/office/officeart/2018/2/layout/IconLabelList"/>
    <dgm:cxn modelId="{C5A77711-5200-46BD-BEF1-899135013A80}" type="presParOf" srcId="{164CA4C1-5A13-4982-B66E-E92A2948690E}" destId="{78DEB70C-13FB-45F9-9D5E-214E137A7EB2}" srcOrd="0" destOrd="0" presId="urn:microsoft.com/office/officeart/2018/2/layout/IconLabelList"/>
    <dgm:cxn modelId="{15571408-44F8-43D6-8FE1-88F4BD9329D9}" type="presParOf" srcId="{164CA4C1-5A13-4982-B66E-E92A2948690E}" destId="{C7D040E9-E714-4EAA-B3D5-8FC239B946C4}" srcOrd="1" destOrd="0" presId="urn:microsoft.com/office/officeart/2018/2/layout/IconLabelList"/>
    <dgm:cxn modelId="{B4F3872E-0795-4A37-9ABF-694E6A35C512}" type="presParOf" srcId="{164CA4C1-5A13-4982-B66E-E92A2948690E}" destId="{4C46720D-C3BD-4AD1-8914-CE974B4E58AB}" srcOrd="2" destOrd="0" presId="urn:microsoft.com/office/officeart/2018/2/layout/IconLabelList"/>
    <dgm:cxn modelId="{1C9923FA-45B2-4EF3-8EAE-60F524CCAE30}" type="presParOf" srcId="{B6546826-2C74-480E-8C65-359DDF06A9B5}" destId="{066CEA2E-70FA-4D5D-BD46-0B3677F16AD5}" srcOrd="1" destOrd="0" presId="urn:microsoft.com/office/officeart/2018/2/layout/IconLabelList"/>
    <dgm:cxn modelId="{37E9E380-6D80-4C83-8BF9-D396685E7EF3}" type="presParOf" srcId="{B6546826-2C74-480E-8C65-359DDF06A9B5}" destId="{489AAF23-E158-41FD-9056-53ABE8088E12}" srcOrd="2" destOrd="0" presId="urn:microsoft.com/office/officeart/2018/2/layout/IconLabelList"/>
    <dgm:cxn modelId="{C79EEA8C-6B53-4D0D-B667-BAEADE3259E8}" type="presParOf" srcId="{489AAF23-E158-41FD-9056-53ABE8088E12}" destId="{571718AA-3FE7-43BE-AB57-5BB772EA6B43}" srcOrd="0" destOrd="0" presId="urn:microsoft.com/office/officeart/2018/2/layout/IconLabelList"/>
    <dgm:cxn modelId="{971553C8-DD1C-40F7-AB22-162F3C9D119D}" type="presParOf" srcId="{489AAF23-E158-41FD-9056-53ABE8088E12}" destId="{98B4CF71-81E7-4D9A-9ACF-50DFCE4A90E7}" srcOrd="1" destOrd="0" presId="urn:microsoft.com/office/officeart/2018/2/layout/IconLabelList"/>
    <dgm:cxn modelId="{B658230E-95BE-4F34-B3BD-B522B48287C3}" type="presParOf" srcId="{489AAF23-E158-41FD-9056-53ABE8088E12}" destId="{9CBD247F-8F2D-4325-9833-94AD84A7D839}" srcOrd="2" destOrd="0" presId="urn:microsoft.com/office/officeart/2018/2/layout/IconLabelList"/>
    <dgm:cxn modelId="{EEDA7D8B-2058-4DD2-8C3B-48E7C1668A4D}" type="presParOf" srcId="{B6546826-2C74-480E-8C65-359DDF06A9B5}" destId="{A062C6E3-67C5-4A9C-9B90-9DB0B77839A4}" srcOrd="3" destOrd="0" presId="urn:microsoft.com/office/officeart/2018/2/layout/IconLabelList"/>
    <dgm:cxn modelId="{61BCAE81-1AAF-4296-A75A-C70A09A02AFB}" type="presParOf" srcId="{B6546826-2C74-480E-8C65-359DDF06A9B5}" destId="{D3797599-5445-4620-8007-C0E142F836D6}" srcOrd="4" destOrd="0" presId="urn:microsoft.com/office/officeart/2018/2/layout/IconLabelList"/>
    <dgm:cxn modelId="{6787BC85-2590-4FFC-8932-04502931CAAF}" type="presParOf" srcId="{D3797599-5445-4620-8007-C0E142F836D6}" destId="{0C596E25-1964-4DE3-8368-9CB685E7788A}" srcOrd="0" destOrd="0" presId="urn:microsoft.com/office/officeart/2018/2/layout/IconLabelList"/>
    <dgm:cxn modelId="{D3D1E1E8-C69A-421A-82B0-F43C660408F2}" type="presParOf" srcId="{D3797599-5445-4620-8007-C0E142F836D6}" destId="{1EBA5BFA-334B-4C14-BAD1-F2B89D058937}" srcOrd="1" destOrd="0" presId="urn:microsoft.com/office/officeart/2018/2/layout/IconLabelList"/>
    <dgm:cxn modelId="{C2E14B08-AE6C-47F0-B6E9-E52127B4BAE7}" type="presParOf" srcId="{D3797599-5445-4620-8007-C0E142F836D6}" destId="{05E16676-852E-4BCE-8183-C1C07426E7B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49BB6-F3F7-4D69-A0E9-0E6B0B8DF757}">
      <dsp:nvSpPr>
        <dsp:cNvPr id="0" name=""/>
        <dsp:cNvSpPr/>
      </dsp:nvSpPr>
      <dsp:spPr>
        <a:xfrm>
          <a:off x="0" y="2062"/>
          <a:ext cx="5181600" cy="10452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EEC04E-E31B-416E-B75A-B07464291355}">
      <dsp:nvSpPr>
        <dsp:cNvPr id="0" name=""/>
        <dsp:cNvSpPr/>
      </dsp:nvSpPr>
      <dsp:spPr>
        <a:xfrm>
          <a:off x="316176" y="237234"/>
          <a:ext cx="574865" cy="57486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96826-7D5B-4C3C-AA57-6C3B94525D8F}">
      <dsp:nvSpPr>
        <dsp:cNvPr id="0" name=""/>
        <dsp:cNvSpPr/>
      </dsp:nvSpPr>
      <dsp:spPr>
        <a:xfrm>
          <a:off x="1207218" y="2062"/>
          <a:ext cx="3974381" cy="1045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18" tIns="110618" rIns="110618" bIns="1106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Describe the Morrill Act of 1890 and 1994</a:t>
          </a:r>
        </a:p>
      </dsp:txBody>
      <dsp:txXfrm>
        <a:off x="1207218" y="2062"/>
        <a:ext cx="3974381" cy="1045210"/>
      </dsp:txXfrm>
    </dsp:sp>
    <dsp:sp modelId="{01648F94-6918-4A75-9934-A4B2F6A978F6}">
      <dsp:nvSpPr>
        <dsp:cNvPr id="0" name=""/>
        <dsp:cNvSpPr/>
      </dsp:nvSpPr>
      <dsp:spPr>
        <a:xfrm>
          <a:off x="0" y="1308575"/>
          <a:ext cx="5181600" cy="104521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6A56B9-E89C-42AB-B6AD-337F78FB8F90}">
      <dsp:nvSpPr>
        <dsp:cNvPr id="0" name=""/>
        <dsp:cNvSpPr/>
      </dsp:nvSpPr>
      <dsp:spPr>
        <a:xfrm>
          <a:off x="316176" y="1543747"/>
          <a:ext cx="574865" cy="57486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51B9B4-2185-4A8F-83E8-1C6C4DC267A5}">
      <dsp:nvSpPr>
        <dsp:cNvPr id="0" name=""/>
        <dsp:cNvSpPr/>
      </dsp:nvSpPr>
      <dsp:spPr>
        <a:xfrm>
          <a:off x="1207218" y="1308575"/>
          <a:ext cx="3974381" cy="1045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18" tIns="110618" rIns="110618" bIns="1106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Explain what HBCUs and TCUs are and how they came to be</a:t>
          </a:r>
        </a:p>
      </dsp:txBody>
      <dsp:txXfrm>
        <a:off x="1207218" y="1308575"/>
        <a:ext cx="3974381" cy="1045210"/>
      </dsp:txXfrm>
    </dsp:sp>
    <dsp:sp modelId="{1CE5522B-A63A-4E83-8CCB-0B557C637110}">
      <dsp:nvSpPr>
        <dsp:cNvPr id="0" name=""/>
        <dsp:cNvSpPr/>
      </dsp:nvSpPr>
      <dsp:spPr>
        <a:xfrm>
          <a:off x="0" y="2615088"/>
          <a:ext cx="5181600" cy="104521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093636-7B81-498A-9565-67C1807AA2BF}">
      <dsp:nvSpPr>
        <dsp:cNvPr id="0" name=""/>
        <dsp:cNvSpPr/>
      </dsp:nvSpPr>
      <dsp:spPr>
        <a:xfrm>
          <a:off x="316176" y="2850261"/>
          <a:ext cx="574865" cy="57486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707A10-A898-44BA-A3A6-AE539DE165BF}">
      <dsp:nvSpPr>
        <dsp:cNvPr id="0" name=""/>
        <dsp:cNvSpPr/>
      </dsp:nvSpPr>
      <dsp:spPr>
        <a:xfrm>
          <a:off x="1207218" y="2615088"/>
          <a:ext cx="3974381" cy="1045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18" tIns="110618" rIns="110618" bIns="1106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Compare and contrast the various Morrill Acts and the ensuing institutions</a:t>
          </a:r>
        </a:p>
      </dsp:txBody>
      <dsp:txXfrm>
        <a:off x="1207218" y="2615088"/>
        <a:ext cx="3974381" cy="1045210"/>
      </dsp:txXfrm>
    </dsp:sp>
    <dsp:sp modelId="{8176B7E6-0873-4444-9B7C-A45BE8365B82}">
      <dsp:nvSpPr>
        <dsp:cNvPr id="0" name=""/>
        <dsp:cNvSpPr/>
      </dsp:nvSpPr>
      <dsp:spPr>
        <a:xfrm>
          <a:off x="0" y="3921602"/>
          <a:ext cx="5181600" cy="104521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0ED87A7-D733-40A2-A793-EE04783610A8}">
      <dsp:nvSpPr>
        <dsp:cNvPr id="0" name=""/>
        <dsp:cNvSpPr/>
      </dsp:nvSpPr>
      <dsp:spPr>
        <a:xfrm>
          <a:off x="316176" y="4156774"/>
          <a:ext cx="574865" cy="57486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A59938-9B84-46A7-ADCC-F11FC5017247}">
      <dsp:nvSpPr>
        <dsp:cNvPr id="0" name=""/>
        <dsp:cNvSpPr/>
      </dsp:nvSpPr>
      <dsp:spPr>
        <a:xfrm>
          <a:off x="1207218" y="3921602"/>
          <a:ext cx="3974381" cy="10452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618" tIns="110618" rIns="110618" bIns="110618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Recognize the inequities between the Morrill Act of 1862 with the subsequent land grant institutions </a:t>
          </a:r>
        </a:p>
      </dsp:txBody>
      <dsp:txXfrm>
        <a:off x="1207218" y="3921602"/>
        <a:ext cx="3974381" cy="10452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E9CA64-DDDD-1443-B7A2-B15F96FB9C3C}">
      <dsp:nvSpPr>
        <dsp:cNvPr id="0" name=""/>
        <dsp:cNvSpPr/>
      </dsp:nvSpPr>
      <dsp:spPr>
        <a:xfrm>
          <a:off x="0" y="21131"/>
          <a:ext cx="7315200" cy="585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Historically Black Colleges and Universities (HBCUs)</a:t>
          </a:r>
        </a:p>
      </dsp:txBody>
      <dsp:txXfrm>
        <a:off x="28557" y="49688"/>
        <a:ext cx="7258086" cy="527886"/>
      </dsp:txXfrm>
    </dsp:sp>
    <dsp:sp modelId="{D6643369-0532-5D4A-B1A9-807AD11CADFB}">
      <dsp:nvSpPr>
        <dsp:cNvPr id="0" name=""/>
        <dsp:cNvSpPr/>
      </dsp:nvSpPr>
      <dsp:spPr>
        <a:xfrm>
          <a:off x="0" y="678131"/>
          <a:ext cx="7315200" cy="585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Tribal College and Universities (TCUs)</a:t>
          </a:r>
        </a:p>
      </dsp:txBody>
      <dsp:txXfrm>
        <a:off x="28557" y="706688"/>
        <a:ext cx="7258086" cy="527886"/>
      </dsp:txXfrm>
    </dsp:sp>
    <dsp:sp modelId="{54D6CAAB-F30B-DD41-81B8-BBC7F157A009}">
      <dsp:nvSpPr>
        <dsp:cNvPr id="0" name=""/>
        <dsp:cNvSpPr/>
      </dsp:nvSpPr>
      <dsp:spPr>
        <a:xfrm>
          <a:off x="0" y="1335131"/>
          <a:ext cx="7315200" cy="585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Second Morrill Act/Morrill Act of 1890</a:t>
          </a:r>
        </a:p>
      </dsp:txBody>
      <dsp:txXfrm>
        <a:off x="28557" y="1363688"/>
        <a:ext cx="7258086" cy="527886"/>
      </dsp:txXfrm>
    </dsp:sp>
    <dsp:sp modelId="{B7FC38DD-FBD3-B448-B25D-732CABEE45FA}">
      <dsp:nvSpPr>
        <dsp:cNvPr id="0" name=""/>
        <dsp:cNvSpPr/>
      </dsp:nvSpPr>
      <dsp:spPr>
        <a:xfrm>
          <a:off x="0" y="1992131"/>
          <a:ext cx="7315200" cy="585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Equity in Educational Land-Grant Status Act of 1994</a:t>
          </a:r>
        </a:p>
      </dsp:txBody>
      <dsp:txXfrm>
        <a:off x="28557" y="2020688"/>
        <a:ext cx="7258086" cy="527886"/>
      </dsp:txXfrm>
    </dsp:sp>
    <dsp:sp modelId="{3CA48C6B-333F-E448-A109-856F47B746AD}">
      <dsp:nvSpPr>
        <dsp:cNvPr id="0" name=""/>
        <dsp:cNvSpPr/>
      </dsp:nvSpPr>
      <dsp:spPr>
        <a:xfrm>
          <a:off x="0" y="2649131"/>
          <a:ext cx="7315200" cy="5850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1994 Land-Grant Institutions </a:t>
          </a:r>
        </a:p>
      </dsp:txBody>
      <dsp:txXfrm>
        <a:off x="28557" y="2677688"/>
        <a:ext cx="7258086" cy="5278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B9F855-C56E-BD4E-87D6-A31B9305E61B}">
      <dsp:nvSpPr>
        <dsp:cNvPr id="0" name=""/>
        <dsp:cNvSpPr/>
      </dsp:nvSpPr>
      <dsp:spPr>
        <a:xfrm>
          <a:off x="0" y="0"/>
          <a:ext cx="3745628" cy="751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Signed into law on August 30th, 1890, by President Benjamin Harrison </a:t>
          </a:r>
        </a:p>
      </dsp:txBody>
      <dsp:txXfrm>
        <a:off x="22009" y="22009"/>
        <a:ext cx="2871273" cy="707418"/>
      </dsp:txXfrm>
    </dsp:sp>
    <dsp:sp modelId="{3849E31E-EF73-2940-90C4-0740A66F7577}">
      <dsp:nvSpPr>
        <dsp:cNvPr id="0" name=""/>
        <dsp:cNvSpPr/>
      </dsp:nvSpPr>
      <dsp:spPr>
        <a:xfrm>
          <a:off x="313696" y="888061"/>
          <a:ext cx="3745628" cy="751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Required each state to show race was not an admissions criterion to the 1862 land-grant institution </a:t>
          </a:r>
        </a:p>
      </dsp:txBody>
      <dsp:txXfrm>
        <a:off x="335705" y="910070"/>
        <a:ext cx="2899480" cy="707418"/>
      </dsp:txXfrm>
    </dsp:sp>
    <dsp:sp modelId="{C0950762-BAB6-9445-8631-DF19B1110B50}">
      <dsp:nvSpPr>
        <dsp:cNvPr id="0" name=""/>
        <dsp:cNvSpPr/>
      </dsp:nvSpPr>
      <dsp:spPr>
        <a:xfrm>
          <a:off x="622710" y="1776123"/>
          <a:ext cx="3745628" cy="751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If it was, the state was to designate a separate land-grant institution for Black people</a:t>
          </a:r>
        </a:p>
      </dsp:txBody>
      <dsp:txXfrm>
        <a:off x="644719" y="1798132"/>
        <a:ext cx="2904162" cy="707418"/>
      </dsp:txXfrm>
    </dsp:sp>
    <dsp:sp modelId="{F78DD6D2-096B-9F46-A3BB-E7E91E7CDCD8}">
      <dsp:nvSpPr>
        <dsp:cNvPr id="0" name=""/>
        <dsp:cNvSpPr/>
      </dsp:nvSpPr>
      <dsp:spPr>
        <a:xfrm>
          <a:off x="936407" y="2664185"/>
          <a:ext cx="3745628" cy="75143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 this way, the Morrill Act facilitated the segregation of higher education</a:t>
          </a:r>
        </a:p>
      </dsp:txBody>
      <dsp:txXfrm>
        <a:off x="958416" y="2686194"/>
        <a:ext cx="2899480" cy="707418"/>
      </dsp:txXfrm>
    </dsp:sp>
    <dsp:sp modelId="{1738F1AE-7B08-5A47-B958-6292845BE5D2}">
      <dsp:nvSpPr>
        <dsp:cNvPr id="0" name=""/>
        <dsp:cNvSpPr/>
      </dsp:nvSpPr>
      <dsp:spPr>
        <a:xfrm>
          <a:off x="3257194" y="575532"/>
          <a:ext cx="488433" cy="488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3367091" y="575532"/>
        <a:ext cx="268639" cy="367546"/>
      </dsp:txXfrm>
    </dsp:sp>
    <dsp:sp modelId="{5B010412-7B99-A848-AC35-8DB1E5CCC6ED}">
      <dsp:nvSpPr>
        <dsp:cNvPr id="0" name=""/>
        <dsp:cNvSpPr/>
      </dsp:nvSpPr>
      <dsp:spPr>
        <a:xfrm>
          <a:off x="3570891" y="1463594"/>
          <a:ext cx="488433" cy="488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3680788" y="1463594"/>
        <a:ext cx="268639" cy="367546"/>
      </dsp:txXfrm>
    </dsp:sp>
    <dsp:sp modelId="{94CE36E5-011B-AA4D-9CD3-CEF56B84A116}">
      <dsp:nvSpPr>
        <dsp:cNvPr id="0" name=""/>
        <dsp:cNvSpPr/>
      </dsp:nvSpPr>
      <dsp:spPr>
        <a:xfrm>
          <a:off x="3879905" y="2351655"/>
          <a:ext cx="488433" cy="488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3989802" y="2351655"/>
        <a:ext cx="268639" cy="3675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13FCF-ED72-3B42-82A6-C3EDEB0A232A}">
      <dsp:nvSpPr>
        <dsp:cNvPr id="0" name=""/>
        <dsp:cNvSpPr/>
      </dsp:nvSpPr>
      <dsp:spPr>
        <a:xfrm>
          <a:off x="0" y="3048192"/>
          <a:ext cx="5181600" cy="312226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Small Group Discussion</a:t>
          </a:r>
        </a:p>
      </dsp:txBody>
      <dsp:txXfrm>
        <a:off x="0" y="3048192"/>
        <a:ext cx="5181600" cy="1686023"/>
      </dsp:txXfrm>
    </dsp:sp>
    <dsp:sp modelId="{177BB146-A131-5046-9724-DA6A56026695}">
      <dsp:nvSpPr>
        <dsp:cNvPr id="0" name=""/>
        <dsp:cNvSpPr/>
      </dsp:nvSpPr>
      <dsp:spPr>
        <a:xfrm>
          <a:off x="2530" y="4671770"/>
          <a:ext cx="1725513" cy="143624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was the Morrill Act of 1890 funded? </a:t>
          </a:r>
        </a:p>
      </dsp:txBody>
      <dsp:txXfrm>
        <a:off x="2530" y="4671770"/>
        <a:ext cx="1725513" cy="1436242"/>
      </dsp:txXfrm>
    </dsp:sp>
    <dsp:sp modelId="{5CC7D7D8-F3DA-BA41-A65C-81644EA45334}">
      <dsp:nvSpPr>
        <dsp:cNvPr id="0" name=""/>
        <dsp:cNvSpPr/>
      </dsp:nvSpPr>
      <dsp:spPr>
        <a:xfrm>
          <a:off x="1728043" y="4671770"/>
          <a:ext cx="1725513" cy="1436242"/>
        </a:xfrm>
        <a:prstGeom prst="rect">
          <a:avLst/>
        </a:prstGeom>
        <a:solidFill>
          <a:schemeClr val="accent5">
            <a:tint val="40000"/>
            <a:alpha val="90000"/>
            <a:hueOff val="-67937"/>
            <a:satOff val="-998"/>
            <a:lumOff val="14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How was the Morrill Act of 1890 “enforced”?</a:t>
          </a:r>
        </a:p>
      </dsp:txBody>
      <dsp:txXfrm>
        <a:off x="1728043" y="4671770"/>
        <a:ext cx="1725513" cy="1436242"/>
      </dsp:txXfrm>
    </dsp:sp>
    <dsp:sp modelId="{1A45A68B-7E2D-5A41-931D-6ED3D8BF4971}">
      <dsp:nvSpPr>
        <dsp:cNvPr id="0" name=""/>
        <dsp:cNvSpPr/>
      </dsp:nvSpPr>
      <dsp:spPr>
        <a:xfrm>
          <a:off x="3453556" y="4671770"/>
          <a:ext cx="1725513" cy="1436242"/>
        </a:xfrm>
        <a:prstGeom prst="rect">
          <a:avLst/>
        </a:prstGeom>
        <a:solidFill>
          <a:schemeClr val="accent5">
            <a:tint val="40000"/>
            <a:alpha val="90000"/>
            <a:hueOff val="-135874"/>
            <a:satOff val="-1995"/>
            <a:lumOff val="285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What is surprising about Second Morrill Act?</a:t>
          </a:r>
        </a:p>
      </dsp:txBody>
      <dsp:txXfrm>
        <a:off x="3453556" y="4671770"/>
        <a:ext cx="1725513" cy="1436242"/>
      </dsp:txXfrm>
    </dsp:sp>
    <dsp:sp modelId="{C319E079-8F1B-8845-B525-2FE8CC8EABC9}">
      <dsp:nvSpPr>
        <dsp:cNvPr id="0" name=""/>
        <dsp:cNvSpPr/>
      </dsp:nvSpPr>
      <dsp:spPr>
        <a:xfrm rot="10800000">
          <a:off x="0" y="1742"/>
          <a:ext cx="5181600" cy="3093284"/>
        </a:xfrm>
        <a:prstGeom prst="upArrowCallout">
          <a:avLst/>
        </a:prstGeom>
        <a:gradFill rotWithShape="0">
          <a:gsLst>
            <a:gs pos="0">
              <a:schemeClr val="accent5">
                <a:hueOff val="-239873"/>
                <a:satOff val="-8897"/>
                <a:lumOff val="14117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5">
                <a:hueOff val="-239873"/>
                <a:satOff val="-8897"/>
                <a:lumOff val="14117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5">
                <a:hueOff val="-239873"/>
                <a:satOff val="-8897"/>
                <a:lumOff val="14117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Activity: </a:t>
          </a:r>
        </a:p>
        <a:p>
          <a:pPr marL="0" lvl="0" indent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Read </a:t>
          </a:r>
          <a:r>
            <a:rPr lang="en-US" sz="310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text of the Second Morrill Act (1890)</a:t>
          </a:r>
          <a:endParaRPr lang="en-US" sz="3100" kern="1200" dirty="0">
            <a:solidFill>
              <a:schemeClr val="bg1"/>
            </a:solidFill>
          </a:endParaRPr>
        </a:p>
      </dsp:txBody>
      <dsp:txXfrm rot="10800000">
        <a:off x="0" y="1742"/>
        <a:ext cx="5181600" cy="200992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DEB70C-13FB-45F9-9D5E-214E137A7EB2}">
      <dsp:nvSpPr>
        <dsp:cNvPr id="0" name=""/>
        <dsp:cNvSpPr/>
      </dsp:nvSpPr>
      <dsp:spPr>
        <a:xfrm>
          <a:off x="812182" y="365029"/>
          <a:ext cx="975830" cy="975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46720D-C3BD-4AD1-8914-CE974B4E58AB}">
      <dsp:nvSpPr>
        <dsp:cNvPr id="0" name=""/>
        <dsp:cNvSpPr/>
      </dsp:nvSpPr>
      <dsp:spPr>
        <a:xfrm>
          <a:off x="190502" y="1592728"/>
          <a:ext cx="2219190" cy="1149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Signed into law on October 20</a:t>
          </a:r>
          <a:r>
            <a:rPr lang="en-US" sz="1800" kern="1200" baseline="30000" dirty="0"/>
            <a:t>th</a:t>
          </a:r>
          <a:r>
            <a:rPr lang="en-US" sz="1800" kern="1200" dirty="0"/>
            <a:t>, 1994 </a:t>
          </a:r>
        </a:p>
      </dsp:txBody>
      <dsp:txXfrm>
        <a:off x="190502" y="1592728"/>
        <a:ext cx="2219190" cy="1149989"/>
      </dsp:txXfrm>
    </dsp:sp>
    <dsp:sp modelId="{571718AA-3FE7-43BE-AB57-5BB772EA6B43}">
      <dsp:nvSpPr>
        <dsp:cNvPr id="0" name=""/>
        <dsp:cNvSpPr/>
      </dsp:nvSpPr>
      <dsp:spPr>
        <a:xfrm>
          <a:off x="3385523" y="410652"/>
          <a:ext cx="975830" cy="975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BD247F-8F2D-4325-9833-94AD84A7D839}">
      <dsp:nvSpPr>
        <dsp:cNvPr id="0" name=""/>
        <dsp:cNvSpPr/>
      </dsp:nvSpPr>
      <dsp:spPr>
        <a:xfrm>
          <a:off x="2789182" y="1729595"/>
          <a:ext cx="2168512" cy="96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Designed to provide more equity in funding institutions of higher education</a:t>
          </a:r>
        </a:p>
      </dsp:txBody>
      <dsp:txXfrm>
        <a:off x="2789182" y="1729595"/>
        <a:ext cx="2168512" cy="967500"/>
      </dsp:txXfrm>
    </dsp:sp>
    <dsp:sp modelId="{0C596E25-1964-4DE3-8368-9CB685E7788A}">
      <dsp:nvSpPr>
        <dsp:cNvPr id="0" name=""/>
        <dsp:cNvSpPr/>
      </dsp:nvSpPr>
      <dsp:spPr>
        <a:xfrm>
          <a:off x="5933525" y="410652"/>
          <a:ext cx="975830" cy="97583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E16676-852E-4BCE-8183-C1C07426E7B2}">
      <dsp:nvSpPr>
        <dsp:cNvPr id="0" name=""/>
        <dsp:cNvSpPr/>
      </dsp:nvSpPr>
      <dsp:spPr>
        <a:xfrm>
          <a:off x="5337185" y="1729595"/>
          <a:ext cx="2168512" cy="96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Designated all tribal colleges and universities as land grant institutions </a:t>
          </a:r>
        </a:p>
      </dsp:txBody>
      <dsp:txXfrm>
        <a:off x="5337185" y="1729595"/>
        <a:ext cx="2168512" cy="967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FE861C-486B-4E18-A0E9-A790238A915C}" type="datetimeFigureOut">
              <a:rPr lang="en-US" smtClean="0"/>
              <a:t>10/8/24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11066-0135-4CAA-8AD4-89A97190AC0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11066-0135-4CAA-8AD4-89A97190AC00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102240" y="2386744"/>
            <a:ext cx="693952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6" y="4352544"/>
            <a:ext cx="5101209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19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3282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659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106424" y="2386744"/>
            <a:ext cx="6940296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5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1396" y="4352465"/>
            <a:ext cx="5101209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45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31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2239" y="2638044"/>
            <a:ext cx="3288023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737" y="2638044"/>
            <a:ext cx="3290516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82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2239" y="2313434"/>
            <a:ext cx="3288024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2239" y="3143250"/>
            <a:ext cx="3288024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3737" y="3143250"/>
            <a:ext cx="3290516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753737" y="2313434"/>
            <a:ext cx="3290516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910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0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52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703" y="2243829"/>
            <a:ext cx="3290594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2060" y="804672"/>
            <a:ext cx="361188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8"/>
            <a:ext cx="284607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640703" y="6236208"/>
            <a:ext cx="3806398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646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1" y="0"/>
            <a:ext cx="4571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640080" y="2243828"/>
            <a:ext cx="3291840" cy="1143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21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72000" y="-42172"/>
            <a:ext cx="4576573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2965" y="3549919"/>
            <a:ext cx="284607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40080" y="6236208"/>
            <a:ext cx="3803904" cy="32004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9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491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9834" y="937260"/>
            <a:ext cx="1053966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6046" y="937260"/>
            <a:ext cx="4716174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94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606045" y="964692"/>
            <a:ext cx="593775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6045" y="2638045"/>
            <a:ext cx="5937755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8943" y="6238816"/>
            <a:ext cx="2065310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8102BAB4-8B8D-41DD-85C7-81A0CA962007}" type="datetimeFigureOut">
              <a:rPr lang="en-US" smtClean="0"/>
              <a:t>10/8/24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2239" y="6236208"/>
            <a:ext cx="4556664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0112" y="6217920"/>
            <a:ext cx="365760" cy="36576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044824F-EBE0-443F-8A8F-F64816AF04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57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6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44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28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2AD7556-C90D-4946-8E4E-1E79D5B3D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BB0CC56-54B2-4AE0-87C5-296E78A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42815"/>
            <a:ext cx="9144000" cy="26151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0150" y="3418891"/>
            <a:ext cx="6743700" cy="1645920"/>
          </a:xfrm>
        </p:spPr>
        <p:txBody>
          <a:bodyPr>
            <a:normAutofit/>
          </a:bodyPr>
          <a:lstStyle/>
          <a:p>
            <a:r>
              <a:rPr lang="en-US" sz="3000" dirty="0"/>
              <a:t>Subsequent Land Grants: The Morrill Acts of 1890 and 1994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1395" y="5384691"/>
            <a:ext cx="5101209" cy="736976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Whose Land Was “Granted” to the Land Grant?</a:t>
            </a:r>
          </a:p>
        </p:txBody>
      </p:sp>
      <p:pic>
        <p:nvPicPr>
          <p:cNvPr id="7" name="Graphic 6" descr="Schoolhouse">
            <a:extLst>
              <a:ext uri="{FF2B5EF4-FFF2-40B4-BE49-F238E27FC236}">
                <a16:creationId xmlns:a16="http://schemas.microsoft.com/office/drawing/2014/main" id="{FA615A4B-5987-40DC-B957-1E741E8391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43820" y="640079"/>
            <a:ext cx="2456360" cy="245636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0AF33C27-9C85-4B30-9AD7-879D48AFE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5089DD-882D-4413-B8BF-4798BFD84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53278" y="0"/>
            <a:ext cx="349072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0F354-120F-015D-727F-FE422CAF1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5878" y="2681103"/>
            <a:ext cx="2522980" cy="1495794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  <p:txBody>
          <a:bodyPr wrap="square">
            <a:norm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Lesson Objectives</a:t>
            </a: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C179E686-8724-ED62-C0E8-8B2BC3EEB1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2638907"/>
              </p:ext>
            </p:extLst>
          </p:nvPr>
        </p:nvGraphicFramePr>
        <p:xfrm>
          <a:off x="228600" y="965200"/>
          <a:ext cx="5181600" cy="4968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0406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BC02-051A-4A11-9DA2-B79020556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AF2D137-E421-90DC-67BF-EA552904DA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3967269"/>
              </p:ext>
            </p:extLst>
          </p:nvPr>
        </p:nvGraphicFramePr>
        <p:xfrm>
          <a:off x="990601" y="2638045"/>
          <a:ext cx="7315200" cy="3255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0733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1660E788-AFA9-4A1B-9991-6AA74632A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848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EFA7A7-F109-25CA-80FB-66505A91C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599" y="643467"/>
            <a:ext cx="4682039" cy="172804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What is the Morrill Act of 1890?</a:t>
            </a:r>
          </a:p>
        </p:txBody>
      </p:sp>
      <p:graphicFrame>
        <p:nvGraphicFramePr>
          <p:cNvPr id="1035" name="Content Placeholder 2">
            <a:extLst>
              <a:ext uri="{FF2B5EF4-FFF2-40B4-BE49-F238E27FC236}">
                <a16:creationId xmlns:a16="http://schemas.microsoft.com/office/drawing/2014/main" id="{8DFFCDB2-8258-6784-EADA-1FC9EC7333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814289"/>
              </p:ext>
            </p:extLst>
          </p:nvPr>
        </p:nvGraphicFramePr>
        <p:xfrm>
          <a:off x="482600" y="2638044"/>
          <a:ext cx="4682036" cy="3415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 descr="Benjamin Harrison | Biography, Presidency, Accomplishments, &amp; Facts |  Britannica">
            <a:extLst>
              <a:ext uri="{FF2B5EF4-FFF2-40B4-BE49-F238E27FC236}">
                <a16:creationId xmlns:a16="http://schemas.microsoft.com/office/drawing/2014/main" id="{AA3F706C-F396-2150-D06E-D726A965B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9902" y="1625606"/>
            <a:ext cx="2571497" cy="340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03BC9A-3FA2-B2E0-F2B1-7586F4F17F12}"/>
              </a:ext>
            </a:extLst>
          </p:cNvPr>
          <p:cNvSpPr txBox="1"/>
          <p:nvPr/>
        </p:nvSpPr>
        <p:spPr>
          <a:xfrm>
            <a:off x="6089902" y="5257800"/>
            <a:ext cx="2571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President Benjamin Harrison</a:t>
            </a:r>
          </a:p>
        </p:txBody>
      </p:sp>
    </p:spTree>
    <p:extLst>
      <p:ext uri="{BB962C8B-B14F-4D97-AF65-F5344CB8AC3E}">
        <p14:creationId xmlns:p14="http://schemas.microsoft.com/office/powerpoint/2010/main" val="2150156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30262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02629" y="0"/>
            <a:ext cx="68413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067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4472F0-3C8A-2DE2-DFC1-BC864B62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654" y="1586484"/>
            <a:ext cx="2763774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43C03-30D6-15FB-5DC0-CB334683D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0" y="1402080"/>
            <a:ext cx="4800599" cy="4053840"/>
          </a:xfrm>
        </p:spPr>
        <p:txBody>
          <a:bodyPr anchor="ctr">
            <a:normAutofit/>
          </a:bodyPr>
          <a:lstStyle/>
          <a:p>
            <a:pPr marL="514350" indent="-285750">
              <a:spcBef>
                <a:spcPts val="0"/>
              </a:spcBef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What does it mean to have “separate but equal” institutions of higher education? </a:t>
            </a:r>
          </a:p>
          <a:p>
            <a:pPr indent="0">
              <a:spcBef>
                <a:spcPts val="0"/>
              </a:spcBef>
              <a:buNone/>
            </a:pP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285750">
              <a:spcBef>
                <a:spcPts val="0"/>
              </a:spcBef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What does it mean for public land-grant institutions to refuse to admit Black people?</a:t>
            </a:r>
          </a:p>
          <a:p>
            <a:pPr indent="0">
              <a:spcBef>
                <a:spcPts val="0"/>
              </a:spcBef>
              <a:buNone/>
            </a:pP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285750">
              <a:spcBef>
                <a:spcPts val="0"/>
              </a:spcBef>
            </a:pPr>
            <a:r>
              <a:rPr lang="en-US" sz="1800" dirty="0"/>
              <a:t>How do we see these legacies reflected today?</a:t>
            </a:r>
          </a:p>
        </p:txBody>
      </p:sp>
    </p:spTree>
    <p:extLst>
      <p:ext uri="{BB962C8B-B14F-4D97-AF65-F5344CB8AC3E}">
        <p14:creationId xmlns:p14="http://schemas.microsoft.com/office/powerpoint/2010/main" val="3824670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9072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4BE58-073A-C5CD-A08F-5A0DEEE46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981200"/>
            <a:ext cx="3200400" cy="2362200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How did the Morrill Act of 1890 work?</a:t>
            </a: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07F1385F-769E-4CD7-0C58-6A3866058A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6197165"/>
              </p:ext>
            </p:extLst>
          </p:nvPr>
        </p:nvGraphicFramePr>
        <p:xfrm>
          <a:off x="3733800" y="381000"/>
          <a:ext cx="51816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74372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C7FF834-B204-4967-8D47-8BB36EAF0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4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780A22D-61EA-43E3-BD94-3E39CF902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9144000" cy="19394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9224F9-7BE8-F52C-E65F-5EC21E65E51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00150" y="4269282"/>
            <a:ext cx="67437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2800"/>
              <a:t>What is the legacy of the 1890 Morrill Act?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7E5F3E-68B7-F703-84DA-B33C9596C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4694"/>
            <a:ext cx="5334000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50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30262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02629" y="0"/>
            <a:ext cx="68413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067" y="1443035"/>
            <a:ext cx="2978949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632B75-2115-778B-85F2-4F7965E3F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706" y="1586484"/>
            <a:ext cx="2749721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r>
              <a:rPr lang="en-US" sz="1800" dirty="0">
                <a:solidFill>
                  <a:srgbClr val="FFFFFF"/>
                </a:solidFill>
              </a:rPr>
              <a:t>Land-Grant But Unequal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066CC2-826A-E2B3-7944-000099043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655" y="1402080"/>
            <a:ext cx="5205345" cy="401288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2400" dirty="0"/>
              <a:t>Questions</a:t>
            </a:r>
          </a:p>
          <a:p>
            <a:r>
              <a:rPr lang="en-US" sz="2400" dirty="0"/>
              <a:t>What other land-grant legislation do the authors describe? Why does this other legislation matter?</a:t>
            </a:r>
          </a:p>
          <a:p>
            <a:r>
              <a:rPr lang="en-US" sz="2400" dirty="0"/>
              <a:t>How do present-day disparities reflect the history of racism higher education in America?</a:t>
            </a:r>
          </a:p>
          <a:p>
            <a:r>
              <a:rPr lang="en-US" sz="2400" dirty="0"/>
              <a:t>What do you think about Lee &amp; Keys's recommendations? Are these sufficient and/or desirable? </a:t>
            </a:r>
          </a:p>
        </p:txBody>
      </p:sp>
    </p:spTree>
    <p:extLst>
      <p:ext uri="{BB962C8B-B14F-4D97-AF65-F5344CB8AC3E}">
        <p14:creationId xmlns:p14="http://schemas.microsoft.com/office/powerpoint/2010/main" val="2444872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422AB-2629-D07E-4409-FFD6F933C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964692"/>
            <a:ext cx="5797296" cy="1188720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Source Sans Pro" panose="020B0503030403020204" pitchFamily="34" charset="0"/>
              </a:rPr>
              <a:t>Equity in Educational Land-Grant Status Act of 1994</a:t>
            </a:r>
            <a:endParaRPr lang="en-US" b="1" dirty="0"/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7990EE37-B3EF-5801-4FCE-EA94C25929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2161164"/>
              </p:ext>
            </p:extLst>
          </p:nvPr>
        </p:nvGraphicFramePr>
        <p:xfrm>
          <a:off x="723900" y="2638425"/>
          <a:ext cx="7696200" cy="3107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21801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C7FF834-B204-4967-8D47-8BB36EAF0E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4000" cy="68580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780A22D-61EA-43E3-BD94-3E39CF902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8509"/>
            <a:ext cx="9144000" cy="19394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EFA7A7-F109-25CA-80FB-66505A91CB6B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295400" y="5255873"/>
            <a:ext cx="6743700" cy="1264762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2800"/>
              <a:t>the 1994 Land grant Institutions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55424-FA29-F1DE-5850-70BA0270E7D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2021395" y="5688535"/>
            <a:ext cx="5101209" cy="53612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endParaRPr lang="en-US" sz="16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endParaRPr lang="en-US" sz="16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A map of the united states&#10;&#10;Description automatically generated">
            <a:extLst>
              <a:ext uri="{FF2B5EF4-FFF2-40B4-BE49-F238E27FC236}">
                <a16:creationId xmlns:a16="http://schemas.microsoft.com/office/drawing/2014/main" id="{0B1BB081-8997-C21A-3F8F-288613E40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46" y="64740"/>
            <a:ext cx="6812307" cy="485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776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930BC020-BDBF-49EB-9898-BAB5BF559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9144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64950C64-5D81-40F1-9601-8BA0D63BA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429000"/>
            <a:ext cx="9144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D6FAE-66DF-4E57-A1A3-51387A90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3781241"/>
            <a:ext cx="5797296" cy="855406"/>
          </a:xfrm>
          <a:noFill/>
          <a:ln>
            <a:solidFill>
              <a:schemeClr val="bg1"/>
            </a:solidFill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TCUs in Wisconsin</a:t>
            </a:r>
          </a:p>
        </p:txBody>
      </p:sp>
      <p:pic>
        <p:nvPicPr>
          <p:cNvPr id="7" name="Picture 6" descr="A logo of an eagle with a feather in its beak&#10;&#10;Description automatically generated">
            <a:extLst>
              <a:ext uri="{FF2B5EF4-FFF2-40B4-BE49-F238E27FC236}">
                <a16:creationId xmlns:a16="http://schemas.microsoft.com/office/drawing/2014/main" id="{95F4E959-C036-63AC-D684-0D89E86299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2" t="10240" r="7923" b="5563"/>
          <a:stretch/>
        </p:blipFill>
        <p:spPr>
          <a:xfrm>
            <a:off x="251132" y="781523"/>
            <a:ext cx="2565400" cy="2299994"/>
          </a:xfrm>
          <a:prstGeom prst="rect">
            <a:avLst/>
          </a:prstGeom>
        </p:spPr>
      </p:pic>
      <p:pic>
        <p:nvPicPr>
          <p:cNvPr id="1026" name="Picture 2" descr="A map of the united states&#10;&#10;Description automatically generated">
            <a:extLst>
              <a:ext uri="{FF2B5EF4-FFF2-40B4-BE49-F238E27FC236}">
                <a16:creationId xmlns:a16="http://schemas.microsoft.com/office/drawing/2014/main" id="{504852E2-5098-1FEB-B953-1B5DBC8564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38168" y="6936"/>
            <a:ext cx="3047999" cy="3415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logo with animals in the middle&#10;&#10;Description automatically generated">
            <a:extLst>
              <a:ext uri="{FF2B5EF4-FFF2-40B4-BE49-F238E27FC236}">
                <a16:creationId xmlns:a16="http://schemas.microsoft.com/office/drawing/2014/main" id="{3F55021C-2F7F-77DB-3B19-9C3771F83C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9" r="10894" b="4696"/>
          <a:stretch/>
        </p:blipFill>
        <p:spPr>
          <a:xfrm>
            <a:off x="6307803" y="677455"/>
            <a:ext cx="2565400" cy="254211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A350C-36DB-E71E-654E-E8C3BA004D9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78809" y="4846076"/>
            <a:ext cx="5786382" cy="127155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College of Menominee Nation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Lac Courte Oreilles Ojibwe Community College </a:t>
            </a:r>
          </a:p>
        </p:txBody>
      </p:sp>
    </p:spTree>
    <p:extLst>
      <p:ext uri="{BB962C8B-B14F-4D97-AF65-F5344CB8AC3E}">
        <p14:creationId xmlns:p14="http://schemas.microsoft.com/office/powerpoint/2010/main" val="414834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7260" y="1248156"/>
            <a:ext cx="726948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6671" y="1060704"/>
            <a:ext cx="7550658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486BE8-052A-2F5F-E88F-F3CE73A73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352" y="467418"/>
            <a:ext cx="5797296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/>
              <a:t>Activity: Guided Exploration of Tcus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FEC29-D01A-6DD4-5371-DC70D11F7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7260" y="2291262"/>
            <a:ext cx="7269480" cy="2879256"/>
          </a:xfr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rgbClr val="404040"/>
              </a:solidFill>
              <a:ea typeface="+mn-lt"/>
              <a:cs typeface="+mn-lt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</a:rPr>
              <a:t>Explore: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</a:rPr>
              <a:t>The American Indian College Fund’s “Tribal Colleges and Universities”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rgbClr val="404040"/>
                </a:solidFill>
              </a:rPr>
              <a:t>American Indian Higher Education Consortium “TCU Roster and Profiles”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rgbClr val="40404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900" dirty="0">
                <a:solidFill>
                  <a:srgbClr val="404040"/>
                </a:solidFill>
              </a:rPr>
              <a:t>Guiding Questions:</a:t>
            </a:r>
          </a:p>
          <a:p>
            <a:pPr>
              <a:lnSpc>
                <a:spcPct val="90000"/>
              </a:lnSpc>
            </a:pPr>
            <a:r>
              <a:rPr lang="en-US" sz="1900" dirty="0">
                <a:solidFill>
                  <a:srgbClr val="404040"/>
                </a:solidFill>
              </a:rPr>
              <a:t>Where are these TCUs located and why?</a:t>
            </a:r>
          </a:p>
          <a:p>
            <a:pPr>
              <a:lnSpc>
                <a:spcPct val="90000"/>
              </a:lnSpc>
            </a:pPr>
            <a:r>
              <a:rPr lang="en-US" sz="1900" dirty="0">
                <a:solidFill>
                  <a:srgbClr val="404040"/>
                </a:solidFill>
              </a:rPr>
              <a:t>Who attends these schools?</a:t>
            </a:r>
          </a:p>
          <a:p>
            <a:pPr>
              <a:lnSpc>
                <a:spcPct val="90000"/>
              </a:lnSpc>
            </a:pPr>
            <a:r>
              <a:rPr lang="en-US" sz="1900" dirty="0">
                <a:solidFill>
                  <a:srgbClr val="404040"/>
                </a:solidFill>
              </a:rPr>
              <a:t>What degrees are offered at these schools?</a:t>
            </a:r>
          </a:p>
          <a:p>
            <a:pPr>
              <a:lnSpc>
                <a:spcPct val="90000"/>
              </a:lnSpc>
            </a:pPr>
            <a:r>
              <a:rPr lang="en-US" sz="1900" dirty="0">
                <a:solidFill>
                  <a:srgbClr val="404040"/>
                </a:solidFill>
              </a:rPr>
              <a:t>What types of resources do they offer students? </a:t>
            </a:r>
          </a:p>
          <a:p>
            <a:pPr>
              <a:lnSpc>
                <a:spcPct val="90000"/>
              </a:lnSpc>
            </a:pPr>
            <a:r>
              <a:rPr lang="en-US" sz="1900" dirty="0">
                <a:solidFill>
                  <a:srgbClr val="404040"/>
                </a:solidFill>
              </a:rPr>
              <a:t>How do they differ from UW-Madison and other land grant institutions? Why?</a:t>
            </a:r>
          </a:p>
        </p:txBody>
      </p:sp>
    </p:spTree>
    <p:extLst>
      <p:ext uri="{BB962C8B-B14F-4D97-AF65-F5344CB8AC3E}">
        <p14:creationId xmlns:p14="http://schemas.microsoft.com/office/powerpoint/2010/main" val="3188416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00FD36-E25D-451D-CA66-16809EEC4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883" y="2286000"/>
            <a:ext cx="1714500" cy="2286000"/>
          </a:xfrm>
          <a:prstGeom prst="flowChartDocument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1E14715B-2E40-4760-AE23-026845A30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2439" y="2121408"/>
            <a:ext cx="1961388" cy="2615184"/>
          </a:xfrm>
          <a:prstGeom prst="flowChartDocumen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D08429-4C7A-4C37-848C-C1613E31D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08512" y="640080"/>
            <a:ext cx="5747004" cy="5263134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8F4B2B-96EA-4C0F-84D3-5728F7CF0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5385" y="802767"/>
            <a:ext cx="5493258" cy="4937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 descr="A map of the united states&#10;&#10;Description automatically generated">
            <a:extLst>
              <a:ext uri="{FF2B5EF4-FFF2-40B4-BE49-F238E27FC236}">
                <a16:creationId xmlns:a16="http://schemas.microsoft.com/office/drawing/2014/main" id="{E51CE032-65AA-A15A-CAFD-0D27086FB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2915020" y="1117473"/>
            <a:ext cx="5655570" cy="436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228722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{FD1F8F01-2F04-B149-9F9D-EC34991E5E8C}tf10001120</Template>
  <TotalTime>0</TotalTime>
  <Words>464</Words>
  <Application>Microsoft Macintosh PowerPoint</Application>
  <PresentationFormat>On-screen Show (4:3)</PresentationFormat>
  <Paragraphs>60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Gill Sans MT</vt:lpstr>
      <vt:lpstr>Source Sans Pro</vt:lpstr>
      <vt:lpstr>Parcel</vt:lpstr>
      <vt:lpstr>Subsequent Land Grants: The Morrill Acts of 1890 and 1994</vt:lpstr>
      <vt:lpstr>Lesson Objectives</vt:lpstr>
      <vt:lpstr>Key Terms</vt:lpstr>
      <vt:lpstr>What is the Morrill Act of 1890?</vt:lpstr>
      <vt:lpstr>Discussion</vt:lpstr>
      <vt:lpstr>How did the Morrill Act of 1890 work?</vt:lpstr>
      <vt:lpstr>What is the legacy of the 1890 Morrill Act?</vt:lpstr>
      <vt:lpstr>Land-Grant But Unequal Discussion</vt:lpstr>
      <vt:lpstr>Equity in Educational Land-Grant Status Act of 1994</vt:lpstr>
      <vt:lpstr>the 1994 Land grant Institutions</vt:lpstr>
      <vt:lpstr>TCUs in Wisconsin</vt:lpstr>
      <vt:lpstr>Activity: Guided Exploration of Tcus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Subsequent Land Grants: The Morrill Act of 1890 and the 1994 Land Grant Colleges?</dc:title>
  <dc:creator/>
  <cp:lastModifiedBy/>
  <cp:revision>129</cp:revision>
  <dcterms:created xsi:type="dcterms:W3CDTF">2012-08-24T00:53:15Z</dcterms:created>
  <dcterms:modified xsi:type="dcterms:W3CDTF">2024-10-08T19:06:40Z</dcterms:modified>
</cp:coreProperties>
</file>