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53" r:id="rId1"/>
  </p:sldMasterIdLst>
  <p:notesMasterIdLst>
    <p:notesMasterId r:id="rId13"/>
  </p:notesMasterIdLst>
  <p:sldIdLst>
    <p:sldId id="256" r:id="rId2"/>
    <p:sldId id="257" r:id="rId3"/>
    <p:sldId id="258" r:id="rId4"/>
    <p:sldId id="259" r:id="rId5"/>
    <p:sldId id="261" r:id="rId6"/>
    <p:sldId id="260" r:id="rId7"/>
    <p:sldId id="267" r:id="rId8"/>
    <p:sldId id="265" r:id="rId9"/>
    <p:sldId id="266" r:id="rId10"/>
    <p:sldId id="262" r:id="rId11"/>
    <p:sldId id="263"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7AC2DF-50D1-4475-8CF3-E15783E7402D}" v="412" dt="2024-08-19T15:47:02.9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80"/>
    <p:restoredTop sz="94632"/>
  </p:normalViewPr>
  <p:slideViewPr>
    <p:cSldViewPr snapToGrid="0">
      <p:cViewPr>
        <p:scale>
          <a:sx n="123" d="100"/>
          <a:sy n="123" d="100"/>
        </p:scale>
        <p:origin x="144" y="1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udia Liverseed" clId="Web-{1D451260-9E55-44BB-B641-5D69C9823E6F}"/>
    <pc:docChg chg="modSld">
      <pc:chgData name="Claudia Liverseed" userId="" providerId="" clId="Web-{1D451260-9E55-44BB-B641-5D69C9823E6F}" dt="2023-12-19T17:49:33.102" v="11"/>
      <pc:docMkLst>
        <pc:docMk/>
      </pc:docMkLst>
      <pc:sldChg chg="modSp">
        <pc:chgData name="Claudia Liverseed" userId="" providerId="" clId="Web-{1D451260-9E55-44BB-B641-5D69C9823E6F}" dt="2023-12-19T17:42:41.124" v="9" actId="1076"/>
        <pc:sldMkLst>
          <pc:docMk/>
          <pc:sldMk cId="1133874402" sldId="256"/>
        </pc:sldMkLst>
        <pc:spChg chg="mod">
          <ac:chgData name="Claudia Liverseed" userId="" providerId="" clId="Web-{1D451260-9E55-44BB-B641-5D69C9823E6F}" dt="2023-12-19T17:42:41.124" v="9" actId="1076"/>
          <ac:spMkLst>
            <pc:docMk/>
            <pc:sldMk cId="1133874402" sldId="256"/>
            <ac:spMk id="3" creationId="{65802CEA-CD02-052F-933A-6BF2A913942A}"/>
          </ac:spMkLst>
        </pc:spChg>
      </pc:sldChg>
      <pc:sldChg chg="addSp delSp">
        <pc:chgData name="Claudia Liverseed" userId="" providerId="" clId="Web-{1D451260-9E55-44BB-B641-5D69C9823E6F}" dt="2023-12-19T17:49:33.102" v="11"/>
        <pc:sldMkLst>
          <pc:docMk/>
          <pc:sldMk cId="1938431913" sldId="263"/>
        </pc:sldMkLst>
        <pc:spChg chg="add del">
          <ac:chgData name="Claudia Liverseed" userId="" providerId="" clId="Web-{1D451260-9E55-44BB-B641-5D69C9823E6F}" dt="2023-12-19T17:49:33.102" v="11"/>
          <ac:spMkLst>
            <pc:docMk/>
            <pc:sldMk cId="1938431913" sldId="263"/>
            <ac:spMk id="3" creationId="{03CAEEF7-E659-4914-E5DB-54A65AE6E5B8}"/>
          </ac:spMkLst>
        </pc:spChg>
      </pc:sldChg>
    </pc:docChg>
  </pc:docChgLst>
  <pc:docChgLst>
    <pc:chgData name="Kasey Keeler" userId="/8s3UMy0Cf08yWgmt4Yv1Ekr6cc5P4josGEZvDnW6Fk=" providerId="None" clId="Web-{E97AC2DF-50D1-4475-8CF3-E15783E7402D}"/>
    <pc:docChg chg="modSld">
      <pc:chgData name="Kasey Keeler" userId="/8s3UMy0Cf08yWgmt4Yv1Ekr6cc5P4josGEZvDnW6Fk=" providerId="None" clId="Web-{E97AC2DF-50D1-4475-8CF3-E15783E7402D}" dt="2024-08-19T15:47:02.936" v="415" actId="20577"/>
      <pc:docMkLst>
        <pc:docMk/>
      </pc:docMkLst>
      <pc:sldChg chg="modSp">
        <pc:chgData name="Kasey Keeler" userId="/8s3UMy0Cf08yWgmt4Yv1Ekr6cc5P4josGEZvDnW6Fk=" providerId="None" clId="Web-{E97AC2DF-50D1-4475-8CF3-E15783E7402D}" dt="2024-08-19T15:32:03.114" v="6" actId="20577"/>
        <pc:sldMkLst>
          <pc:docMk/>
          <pc:sldMk cId="3567342384" sldId="257"/>
        </pc:sldMkLst>
        <pc:spChg chg="mod">
          <ac:chgData name="Kasey Keeler" userId="/8s3UMy0Cf08yWgmt4Yv1Ekr6cc5P4josGEZvDnW6Fk=" providerId="None" clId="Web-{E97AC2DF-50D1-4475-8CF3-E15783E7402D}" dt="2024-08-19T15:32:03.114" v="6" actId="20577"/>
          <ac:spMkLst>
            <pc:docMk/>
            <pc:sldMk cId="3567342384" sldId="257"/>
            <ac:spMk id="3" creationId="{24C09D5F-510B-1BDF-BA98-AE5A3DAFF91C}"/>
          </ac:spMkLst>
        </pc:spChg>
      </pc:sldChg>
      <pc:sldChg chg="modSp">
        <pc:chgData name="Kasey Keeler" userId="/8s3UMy0Cf08yWgmt4Yv1Ekr6cc5P4josGEZvDnW6Fk=" providerId="None" clId="Web-{E97AC2DF-50D1-4475-8CF3-E15783E7402D}" dt="2024-08-19T15:32:10.786" v="7" actId="20577"/>
        <pc:sldMkLst>
          <pc:docMk/>
          <pc:sldMk cId="102728751" sldId="258"/>
        </pc:sldMkLst>
        <pc:spChg chg="mod">
          <ac:chgData name="Kasey Keeler" userId="/8s3UMy0Cf08yWgmt4Yv1Ekr6cc5P4josGEZvDnW6Fk=" providerId="None" clId="Web-{E97AC2DF-50D1-4475-8CF3-E15783E7402D}" dt="2024-08-19T15:32:10.786" v="7" actId="20577"/>
          <ac:spMkLst>
            <pc:docMk/>
            <pc:sldMk cId="102728751" sldId="258"/>
            <ac:spMk id="2" creationId="{1EAFE001-658B-2BE9-C838-2EEF99F5EC5A}"/>
          </ac:spMkLst>
        </pc:spChg>
        <pc:spChg chg="mod">
          <ac:chgData name="Kasey Keeler" userId="/8s3UMy0Cf08yWgmt4Yv1Ekr6cc5P4josGEZvDnW6Fk=" providerId="None" clId="Web-{E97AC2DF-50D1-4475-8CF3-E15783E7402D}" dt="2024-08-19T15:30:25.923" v="0" actId="20577"/>
          <ac:spMkLst>
            <pc:docMk/>
            <pc:sldMk cId="102728751" sldId="258"/>
            <ac:spMk id="3" creationId="{B692FFAA-BC52-D4BD-4627-0A7EBA1858E1}"/>
          </ac:spMkLst>
        </pc:spChg>
      </pc:sldChg>
      <pc:sldChg chg="modSp">
        <pc:chgData name="Kasey Keeler" userId="/8s3UMy0Cf08yWgmt4Yv1Ekr6cc5P4josGEZvDnW6Fk=" providerId="None" clId="Web-{E97AC2DF-50D1-4475-8CF3-E15783E7402D}" dt="2024-08-19T15:31:42.863" v="3" actId="20577"/>
        <pc:sldMkLst>
          <pc:docMk/>
          <pc:sldMk cId="3909002539" sldId="259"/>
        </pc:sldMkLst>
        <pc:spChg chg="mod">
          <ac:chgData name="Kasey Keeler" userId="/8s3UMy0Cf08yWgmt4Yv1Ekr6cc5P4josGEZvDnW6Fk=" providerId="None" clId="Web-{E97AC2DF-50D1-4475-8CF3-E15783E7402D}" dt="2024-08-19T15:31:42.863" v="3" actId="20577"/>
          <ac:spMkLst>
            <pc:docMk/>
            <pc:sldMk cId="3909002539" sldId="259"/>
            <ac:spMk id="3" creationId="{FC187A2F-F1F0-331A-5785-662580C820BE}"/>
          </ac:spMkLst>
        </pc:spChg>
      </pc:sldChg>
      <pc:sldChg chg="modSp">
        <pc:chgData name="Kasey Keeler" userId="/8s3UMy0Cf08yWgmt4Yv1Ekr6cc5P4josGEZvDnW6Fk=" providerId="None" clId="Web-{E97AC2DF-50D1-4475-8CF3-E15783E7402D}" dt="2024-08-19T15:37:32.201" v="129" actId="1076"/>
        <pc:sldMkLst>
          <pc:docMk/>
          <pc:sldMk cId="3641639942" sldId="260"/>
        </pc:sldMkLst>
        <pc:spChg chg="mod">
          <ac:chgData name="Kasey Keeler" userId="/8s3UMy0Cf08yWgmt4Yv1Ekr6cc5P4josGEZvDnW6Fk=" providerId="None" clId="Web-{E97AC2DF-50D1-4475-8CF3-E15783E7402D}" dt="2024-08-19T15:35:38.901" v="57" actId="20577"/>
          <ac:spMkLst>
            <pc:docMk/>
            <pc:sldMk cId="3641639942" sldId="260"/>
            <ac:spMk id="2" creationId="{DD62848F-741D-0CFC-EA54-9571338993DF}"/>
          </ac:spMkLst>
        </pc:spChg>
        <pc:spChg chg="mod">
          <ac:chgData name="Kasey Keeler" userId="/8s3UMy0Cf08yWgmt4Yv1Ekr6cc5P4josGEZvDnW6Fk=" providerId="None" clId="Web-{E97AC2DF-50D1-4475-8CF3-E15783E7402D}" dt="2024-08-19T15:37:32.201" v="129" actId="1076"/>
          <ac:spMkLst>
            <pc:docMk/>
            <pc:sldMk cId="3641639942" sldId="260"/>
            <ac:spMk id="3" creationId="{A23854E0-75E1-A513-8868-5A78038B593A}"/>
          </ac:spMkLst>
        </pc:spChg>
        <pc:picChg chg="mod">
          <ac:chgData name="Kasey Keeler" userId="/8s3UMy0Cf08yWgmt4Yv1Ekr6cc5P4josGEZvDnW6Fk=" providerId="None" clId="Web-{E97AC2DF-50D1-4475-8CF3-E15783E7402D}" dt="2024-08-19T15:37:29.185" v="128" actId="1076"/>
          <ac:picMkLst>
            <pc:docMk/>
            <pc:sldMk cId="3641639942" sldId="260"/>
            <ac:picMk id="6" creationId="{52C3974F-993E-17F7-B908-75F0D71A262C}"/>
          </ac:picMkLst>
        </pc:picChg>
      </pc:sldChg>
      <pc:sldChg chg="modSp">
        <pc:chgData name="Kasey Keeler" userId="/8s3UMy0Cf08yWgmt4Yv1Ekr6cc5P4josGEZvDnW6Fk=" providerId="None" clId="Web-{E97AC2DF-50D1-4475-8CF3-E15783E7402D}" dt="2024-08-19T15:34:52.212" v="51" actId="1076"/>
        <pc:sldMkLst>
          <pc:docMk/>
          <pc:sldMk cId="1886104824" sldId="261"/>
        </pc:sldMkLst>
        <pc:spChg chg="mod">
          <ac:chgData name="Kasey Keeler" userId="/8s3UMy0Cf08yWgmt4Yv1Ekr6cc5P4josGEZvDnW6Fk=" providerId="None" clId="Web-{E97AC2DF-50D1-4475-8CF3-E15783E7402D}" dt="2024-08-19T15:34:52.212" v="51" actId="1076"/>
          <ac:spMkLst>
            <pc:docMk/>
            <pc:sldMk cId="1886104824" sldId="261"/>
            <ac:spMk id="3" creationId="{A1B72CA4-88B4-284E-BFDE-C04E151FC4A4}"/>
          </ac:spMkLst>
        </pc:spChg>
      </pc:sldChg>
      <pc:sldChg chg="modSp">
        <pc:chgData name="Kasey Keeler" userId="/8s3UMy0Cf08yWgmt4Yv1Ekr6cc5P4josGEZvDnW6Fk=" providerId="None" clId="Web-{E97AC2DF-50D1-4475-8CF3-E15783E7402D}" dt="2024-08-19T15:46:10.215" v="399" actId="20577"/>
        <pc:sldMkLst>
          <pc:docMk/>
          <pc:sldMk cId="3752102747" sldId="262"/>
        </pc:sldMkLst>
        <pc:spChg chg="mod">
          <ac:chgData name="Kasey Keeler" userId="/8s3UMy0Cf08yWgmt4Yv1Ekr6cc5P4josGEZvDnW6Fk=" providerId="None" clId="Web-{E97AC2DF-50D1-4475-8CF3-E15783E7402D}" dt="2024-08-19T15:43:54.993" v="298" actId="1076"/>
          <ac:spMkLst>
            <pc:docMk/>
            <pc:sldMk cId="3752102747" sldId="262"/>
            <ac:spMk id="2" creationId="{FE800F43-3E3C-34F1-3D8E-A5D7E6349791}"/>
          </ac:spMkLst>
        </pc:spChg>
        <pc:spChg chg="mod">
          <ac:chgData name="Kasey Keeler" userId="/8s3UMy0Cf08yWgmt4Yv1Ekr6cc5P4josGEZvDnW6Fk=" providerId="None" clId="Web-{E97AC2DF-50D1-4475-8CF3-E15783E7402D}" dt="2024-08-19T15:46:10.215" v="399" actId="20577"/>
          <ac:spMkLst>
            <pc:docMk/>
            <pc:sldMk cId="3752102747" sldId="262"/>
            <ac:spMk id="3" creationId="{0BA9D41E-BB50-0700-D97D-4CB919FF7327}"/>
          </ac:spMkLst>
        </pc:spChg>
      </pc:sldChg>
      <pc:sldChg chg="modSp">
        <pc:chgData name="Kasey Keeler" userId="/8s3UMy0Cf08yWgmt4Yv1Ekr6cc5P4josGEZvDnW6Fk=" providerId="None" clId="Web-{E97AC2DF-50D1-4475-8CF3-E15783E7402D}" dt="2024-08-19T15:47:02.936" v="415" actId="20577"/>
        <pc:sldMkLst>
          <pc:docMk/>
          <pc:sldMk cId="1938431913" sldId="263"/>
        </pc:sldMkLst>
        <pc:spChg chg="mod">
          <ac:chgData name="Kasey Keeler" userId="/8s3UMy0Cf08yWgmt4Yv1Ekr6cc5P4josGEZvDnW6Fk=" providerId="None" clId="Web-{E97AC2DF-50D1-4475-8CF3-E15783E7402D}" dt="2024-08-19T15:46:15.840" v="400" actId="20577"/>
          <ac:spMkLst>
            <pc:docMk/>
            <pc:sldMk cId="1938431913" sldId="263"/>
            <ac:spMk id="2" creationId="{4B76591B-5478-C642-A785-8034B7CF858F}"/>
          </ac:spMkLst>
        </pc:spChg>
        <pc:spChg chg="mod">
          <ac:chgData name="Kasey Keeler" userId="/8s3UMy0Cf08yWgmt4Yv1Ekr6cc5P4josGEZvDnW6Fk=" providerId="None" clId="Web-{E97AC2DF-50D1-4475-8CF3-E15783E7402D}" dt="2024-08-19T15:46:46.685" v="411" actId="20577"/>
          <ac:spMkLst>
            <pc:docMk/>
            <pc:sldMk cId="1938431913" sldId="263"/>
            <ac:spMk id="8" creationId="{9341C9A0-A030-9D5A-C31C-E77B5134BBCE}"/>
          </ac:spMkLst>
        </pc:spChg>
        <pc:spChg chg="mod">
          <ac:chgData name="Kasey Keeler" userId="/8s3UMy0Cf08yWgmt4Yv1Ekr6cc5P4josGEZvDnW6Fk=" providerId="None" clId="Web-{E97AC2DF-50D1-4475-8CF3-E15783E7402D}" dt="2024-08-19T15:47:02.936" v="415" actId="20577"/>
          <ac:spMkLst>
            <pc:docMk/>
            <pc:sldMk cId="1938431913" sldId="263"/>
            <ac:spMk id="10" creationId="{DB1E04BF-C41F-2D1B-89D9-37D4563E9796}"/>
          </ac:spMkLst>
        </pc:spChg>
        <pc:picChg chg="mod">
          <ac:chgData name="Kasey Keeler" userId="/8s3UMy0Cf08yWgmt4Yv1Ekr6cc5P4josGEZvDnW6Fk=" providerId="None" clId="Web-{E97AC2DF-50D1-4475-8CF3-E15783E7402D}" dt="2024-08-19T15:46:35.529" v="407" actId="14100"/>
          <ac:picMkLst>
            <pc:docMk/>
            <pc:sldMk cId="1938431913" sldId="263"/>
            <ac:picMk id="4" creationId="{27B56046-9BDB-800D-6012-C882092EC02A}"/>
          </ac:picMkLst>
        </pc:picChg>
      </pc:sldChg>
      <pc:sldChg chg="modSp">
        <pc:chgData name="Kasey Keeler" userId="/8s3UMy0Cf08yWgmt4Yv1Ekr6cc5P4josGEZvDnW6Fk=" providerId="None" clId="Web-{E97AC2DF-50D1-4475-8CF3-E15783E7402D}" dt="2024-08-19T15:39:25.610" v="170" actId="20577"/>
        <pc:sldMkLst>
          <pc:docMk/>
          <pc:sldMk cId="57909129" sldId="265"/>
        </pc:sldMkLst>
        <pc:spChg chg="mod">
          <ac:chgData name="Kasey Keeler" userId="/8s3UMy0Cf08yWgmt4Yv1Ekr6cc5P4josGEZvDnW6Fk=" providerId="None" clId="Web-{E97AC2DF-50D1-4475-8CF3-E15783E7402D}" dt="2024-08-19T15:39:25.610" v="170" actId="20577"/>
          <ac:spMkLst>
            <pc:docMk/>
            <pc:sldMk cId="57909129" sldId="265"/>
            <ac:spMk id="3" creationId="{A8F920FB-0D82-1724-F370-AEC438C9A8DD}"/>
          </ac:spMkLst>
        </pc:spChg>
      </pc:sldChg>
      <pc:sldChg chg="modSp">
        <pc:chgData name="Kasey Keeler" userId="/8s3UMy0Cf08yWgmt4Yv1Ekr6cc5P4josGEZvDnW6Fk=" providerId="None" clId="Web-{E97AC2DF-50D1-4475-8CF3-E15783E7402D}" dt="2024-08-19T15:42:45.772" v="286" actId="20577"/>
        <pc:sldMkLst>
          <pc:docMk/>
          <pc:sldMk cId="1295911461" sldId="266"/>
        </pc:sldMkLst>
        <pc:spChg chg="mod">
          <ac:chgData name="Kasey Keeler" userId="/8s3UMy0Cf08yWgmt4Yv1Ekr6cc5P4josGEZvDnW6Fk=" providerId="None" clId="Web-{E97AC2DF-50D1-4475-8CF3-E15783E7402D}" dt="2024-08-19T15:39:46.455" v="176" actId="20577"/>
          <ac:spMkLst>
            <pc:docMk/>
            <pc:sldMk cId="1295911461" sldId="266"/>
            <ac:spMk id="2" creationId="{77B76A1C-9DC3-92DF-7BE3-1EC8EECBD5CE}"/>
          </ac:spMkLst>
        </pc:spChg>
        <pc:spChg chg="mod">
          <ac:chgData name="Kasey Keeler" userId="/8s3UMy0Cf08yWgmt4Yv1Ekr6cc5P4josGEZvDnW6Fk=" providerId="None" clId="Web-{E97AC2DF-50D1-4475-8CF3-E15783E7402D}" dt="2024-08-19T15:42:45.772" v="286" actId="20577"/>
          <ac:spMkLst>
            <pc:docMk/>
            <pc:sldMk cId="1295911461" sldId="266"/>
            <ac:spMk id="3" creationId="{684A18E6-82C4-66D0-58AC-4AF8683FDE58}"/>
          </ac:spMkLst>
        </pc:spChg>
      </pc:sldChg>
      <pc:sldChg chg="modSp">
        <pc:chgData name="Kasey Keeler" userId="/8s3UMy0Cf08yWgmt4Yv1Ekr6cc5P4josGEZvDnW6Fk=" providerId="None" clId="Web-{E97AC2DF-50D1-4475-8CF3-E15783E7402D}" dt="2024-08-19T15:38:13.030" v="135" actId="14100"/>
        <pc:sldMkLst>
          <pc:docMk/>
          <pc:sldMk cId="1851575563" sldId="267"/>
        </pc:sldMkLst>
        <pc:spChg chg="mod">
          <ac:chgData name="Kasey Keeler" userId="/8s3UMy0Cf08yWgmt4Yv1Ekr6cc5P4josGEZvDnW6Fk=" providerId="None" clId="Web-{E97AC2DF-50D1-4475-8CF3-E15783E7402D}" dt="2024-08-19T15:37:55.811" v="132" actId="1076"/>
          <ac:spMkLst>
            <pc:docMk/>
            <pc:sldMk cId="1851575563" sldId="267"/>
            <ac:spMk id="2" creationId="{2F4A94F7-D660-8CE8-BDCC-2108999BC072}"/>
          </ac:spMkLst>
        </pc:spChg>
        <pc:picChg chg="mod">
          <ac:chgData name="Kasey Keeler" userId="/8s3UMy0Cf08yWgmt4Yv1Ekr6cc5P4josGEZvDnW6Fk=" providerId="None" clId="Web-{E97AC2DF-50D1-4475-8CF3-E15783E7402D}" dt="2024-08-19T15:38:13.030" v="135" actId="14100"/>
          <ac:picMkLst>
            <pc:docMk/>
            <pc:sldMk cId="1851575563" sldId="267"/>
            <ac:picMk id="5" creationId="{9116BC23-9A3B-8060-65E0-6255F8022830}"/>
          </ac:picMkLst>
        </pc:picChg>
      </pc:sldChg>
    </pc:docChg>
  </pc:docChgLst>
  <pc:docChgLst>
    <pc:chgData name="Claudia Liverseed" clId="Web-{53E11F58-7C2A-4B2C-A60F-D333BA26F913}"/>
    <pc:docChg chg="addSld modSld sldOrd">
      <pc:chgData name="Claudia Liverseed" userId="" providerId="" clId="Web-{53E11F58-7C2A-4B2C-A60F-D333BA26F913}" dt="2023-12-05T17:53:26.873" v="136" actId="20577"/>
      <pc:docMkLst>
        <pc:docMk/>
      </pc:docMkLst>
      <pc:sldChg chg="delSp modSp ord">
        <pc:chgData name="Claudia Liverseed" userId="" providerId="" clId="Web-{53E11F58-7C2A-4B2C-A60F-D333BA26F913}" dt="2023-12-05T17:50:52.635" v="125" actId="20577"/>
        <pc:sldMkLst>
          <pc:docMk/>
          <pc:sldMk cId="3641639942" sldId="260"/>
        </pc:sldMkLst>
        <pc:spChg chg="mod">
          <ac:chgData name="Claudia Liverseed" userId="" providerId="" clId="Web-{53E11F58-7C2A-4B2C-A60F-D333BA26F913}" dt="2023-12-05T17:46:40.411" v="109" actId="20577"/>
          <ac:spMkLst>
            <pc:docMk/>
            <pc:sldMk cId="3641639942" sldId="260"/>
            <ac:spMk id="2" creationId="{DD62848F-741D-0CFC-EA54-9571338993DF}"/>
          </ac:spMkLst>
        </pc:spChg>
        <pc:spChg chg="mod">
          <ac:chgData name="Claudia Liverseed" userId="" providerId="" clId="Web-{53E11F58-7C2A-4B2C-A60F-D333BA26F913}" dt="2023-12-05T17:50:52.635" v="125" actId="20577"/>
          <ac:spMkLst>
            <pc:docMk/>
            <pc:sldMk cId="3641639942" sldId="260"/>
            <ac:spMk id="3" creationId="{A23854E0-75E1-A513-8868-5A78038B593A}"/>
          </ac:spMkLst>
        </pc:spChg>
        <pc:picChg chg="del">
          <ac:chgData name="Claudia Liverseed" userId="" providerId="" clId="Web-{53E11F58-7C2A-4B2C-A60F-D333BA26F913}" dt="2023-12-05T17:50:22.557" v="114"/>
          <ac:picMkLst>
            <pc:docMk/>
            <pc:sldMk cId="3641639942" sldId="260"/>
            <ac:picMk id="7" creationId="{B56ACC70-56F1-57C1-39B1-02AB5C476592}"/>
          </ac:picMkLst>
        </pc:picChg>
      </pc:sldChg>
      <pc:sldChg chg="modSp">
        <pc:chgData name="Claudia Liverseed" userId="" providerId="" clId="Web-{53E11F58-7C2A-4B2C-A60F-D333BA26F913}" dt="2023-12-05T17:53:26.873" v="136" actId="20577"/>
        <pc:sldMkLst>
          <pc:docMk/>
          <pc:sldMk cId="57909129" sldId="265"/>
        </pc:sldMkLst>
        <pc:spChg chg="mod">
          <ac:chgData name="Claudia Liverseed" userId="" providerId="" clId="Web-{53E11F58-7C2A-4B2C-A60F-D333BA26F913}" dt="2023-12-05T17:53:26.873" v="136" actId="20577"/>
          <ac:spMkLst>
            <pc:docMk/>
            <pc:sldMk cId="57909129" sldId="265"/>
            <ac:spMk id="3" creationId="{A8F920FB-0D82-1724-F370-AEC438C9A8DD}"/>
          </ac:spMkLst>
        </pc:spChg>
      </pc:sldChg>
      <pc:sldChg chg="modSp">
        <pc:chgData name="Claudia Liverseed" userId="" providerId="" clId="Web-{53E11F58-7C2A-4B2C-A60F-D333BA26F913}" dt="2023-12-05T15:42:04.407" v="90" actId="20577"/>
        <pc:sldMkLst>
          <pc:docMk/>
          <pc:sldMk cId="1295911461" sldId="266"/>
        </pc:sldMkLst>
        <pc:spChg chg="mod">
          <ac:chgData name="Claudia Liverseed" userId="" providerId="" clId="Web-{53E11F58-7C2A-4B2C-A60F-D333BA26F913}" dt="2023-12-05T15:42:04.407" v="90" actId="20577"/>
          <ac:spMkLst>
            <pc:docMk/>
            <pc:sldMk cId="1295911461" sldId="266"/>
            <ac:spMk id="2" creationId="{77B76A1C-9DC3-92DF-7BE3-1EC8EECBD5CE}"/>
          </ac:spMkLst>
        </pc:spChg>
      </pc:sldChg>
      <pc:sldChg chg="addSp delSp modSp new">
        <pc:chgData name="Claudia Liverseed" userId="" providerId="" clId="Web-{53E11F58-7C2A-4B2C-A60F-D333BA26F913}" dt="2023-12-05T17:50:34.885" v="123" actId="1076"/>
        <pc:sldMkLst>
          <pc:docMk/>
          <pc:sldMk cId="1851575563" sldId="267"/>
        </pc:sldMkLst>
        <pc:spChg chg="del">
          <ac:chgData name="Claudia Liverseed" userId="" providerId="" clId="Web-{53E11F58-7C2A-4B2C-A60F-D333BA26F913}" dt="2023-12-05T17:50:24.869" v="115"/>
          <ac:spMkLst>
            <pc:docMk/>
            <pc:sldMk cId="1851575563" sldId="267"/>
            <ac:spMk id="3" creationId="{C0BDD116-E331-FC9D-CBDE-65F75FBCD4DE}"/>
          </ac:spMkLst>
        </pc:spChg>
        <pc:picChg chg="add mod ord">
          <ac:chgData name="Claudia Liverseed" userId="" providerId="" clId="Web-{53E11F58-7C2A-4B2C-A60F-D333BA26F913}" dt="2023-12-05T17:50:34.885" v="123" actId="1076"/>
          <ac:picMkLst>
            <pc:docMk/>
            <pc:sldMk cId="1851575563" sldId="267"/>
            <ac:picMk id="4" creationId="{D81794C3-43CB-A33F-81C5-6BD5309A7A1A}"/>
          </ac:picMkLst>
        </pc:picChg>
      </pc:sldChg>
    </pc:docChg>
  </pc:docChgLst>
  <pc:docChgLst>
    <pc:chgData name="Claudia Liverseed" clId="Web-{E93A456C-A00F-40A3-9FC7-CD9432B4FDF3}"/>
    <pc:docChg chg="modSld">
      <pc:chgData name="Claudia Liverseed" userId="" providerId="" clId="Web-{E93A456C-A00F-40A3-9FC7-CD9432B4FDF3}" dt="2023-11-07T20:44:32.332" v="1"/>
      <pc:docMkLst>
        <pc:docMk/>
      </pc:docMkLst>
      <pc:sldChg chg="addSp delSp">
        <pc:chgData name="Claudia Liverseed" userId="" providerId="" clId="Web-{E93A456C-A00F-40A3-9FC7-CD9432B4FDF3}" dt="2023-11-07T20:44:32.332" v="1"/>
        <pc:sldMkLst>
          <pc:docMk/>
          <pc:sldMk cId="1133874402" sldId="256"/>
        </pc:sldMkLst>
        <pc:picChg chg="add del">
          <ac:chgData name="Claudia Liverseed" userId="" providerId="" clId="Web-{E93A456C-A00F-40A3-9FC7-CD9432B4FDF3}" dt="2023-11-07T20:44:32.332" v="1"/>
          <ac:picMkLst>
            <pc:docMk/>
            <pc:sldMk cId="1133874402" sldId="256"/>
            <ac:picMk id="1028" creationId="{027E13C4-D315-3F25-5809-2745D0A0A11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A6EA40-DDC5-D34D-B5BA-8CDBFDF597D2}" type="datetimeFigureOut">
              <a:rPr lang="en-US" smtClean="0"/>
              <a:t>8/19/2024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FED1B7-3478-2344-B66E-8373A6C25696}" type="slidenum">
              <a:rPr lang="en-US" smtClean="0"/>
              <a:t>‹#›</a:t>
            </a:fld>
            <a:endParaRPr lang="en-US"/>
          </a:p>
        </p:txBody>
      </p:sp>
    </p:spTree>
    <p:extLst>
      <p:ext uri="{BB962C8B-B14F-4D97-AF65-F5344CB8AC3E}">
        <p14:creationId xmlns:p14="http://schemas.microsoft.com/office/powerpoint/2010/main" val="4058767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3C3C3C"/>
                </a:solidFill>
                <a:effectLst/>
                <a:latin typeface="Verlag A"/>
              </a:rPr>
              <a:t>This college building in Kansas was one of the first created under the 1862 Morrill Act, which was meant to ensure higher education for all classes of Americans. (Photo credit: Architect of the Capitol)</a:t>
            </a:r>
            <a:endParaRPr lang="en-US"/>
          </a:p>
        </p:txBody>
      </p:sp>
      <p:sp>
        <p:nvSpPr>
          <p:cNvPr id="4" name="Slide Number Placeholder 3"/>
          <p:cNvSpPr>
            <a:spLocks noGrp="1"/>
          </p:cNvSpPr>
          <p:nvPr>
            <p:ph type="sldNum" sz="quarter" idx="5"/>
          </p:nvPr>
        </p:nvSpPr>
        <p:spPr/>
        <p:txBody>
          <a:bodyPr/>
          <a:lstStyle/>
          <a:p>
            <a:fld id="{59FED1B7-3478-2344-B66E-8373A6C25696}" type="slidenum">
              <a:rPr lang="en-US" smtClean="0"/>
              <a:t>1</a:t>
            </a:fld>
            <a:endParaRPr lang="en-US"/>
          </a:p>
        </p:txBody>
      </p:sp>
    </p:spTree>
    <p:extLst>
      <p:ext uri="{BB962C8B-B14F-4D97-AF65-F5344CB8AC3E}">
        <p14:creationId xmlns:p14="http://schemas.microsoft.com/office/powerpoint/2010/main" val="991875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FED1B7-3478-2344-B66E-8373A6C25696}" type="slidenum">
              <a:rPr lang="en-US" smtClean="0"/>
              <a:t>10</a:t>
            </a:fld>
            <a:endParaRPr lang="en-US"/>
          </a:p>
        </p:txBody>
      </p:sp>
    </p:spTree>
    <p:extLst>
      <p:ext uri="{BB962C8B-B14F-4D97-AF65-F5344CB8AC3E}">
        <p14:creationId xmlns:p14="http://schemas.microsoft.com/office/powerpoint/2010/main" val="3900891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91F9259A-1FE3-4FF9-8A07-BDD8177164ED}" type="datetime4">
              <a:rPr lang="en-US" smtClean="0"/>
              <a:t>August 19, 2024</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9D4AEF59-F28E-467C-9EA3-92D1CFAD475A}" type="slidenum">
              <a:rPr lang="en-US" smtClean="0"/>
              <a:t>‹#›</a:t>
            </a:fld>
            <a:endParaRPr lang="en-US"/>
          </a:p>
        </p:txBody>
      </p:sp>
    </p:spTree>
    <p:extLst>
      <p:ext uri="{BB962C8B-B14F-4D97-AF65-F5344CB8AC3E}">
        <p14:creationId xmlns:p14="http://schemas.microsoft.com/office/powerpoint/2010/main" val="364665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340FED-6E95-4177-A7EF-CD303B9E611D}" type="datetime4">
              <a:rPr lang="en-US" smtClean="0"/>
              <a:t>August 19,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3170082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477962CB-39AD-45A9-800F-54DAB53D6021}" type="datetime4">
              <a:rPr lang="en-US" smtClean="0"/>
              <a:t>August 19, 2024</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9D4AEF59-F28E-467C-9EA3-92D1CFAD475A}" type="slidenum">
              <a:rPr lang="en-US" smtClean="0"/>
              <a:t>‹#›</a:t>
            </a:fld>
            <a:endParaRPr lang="en-US"/>
          </a:p>
        </p:txBody>
      </p:sp>
    </p:spTree>
    <p:extLst>
      <p:ext uri="{BB962C8B-B14F-4D97-AF65-F5344CB8AC3E}">
        <p14:creationId xmlns:p14="http://schemas.microsoft.com/office/powerpoint/2010/main" val="954700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DEDF93D-55AB-4606-B9D7-742F1FC51983}" type="datetime4">
              <a:rPr lang="en-US" smtClean="0"/>
              <a:t>August 19,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3877972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F2841D-FB5C-47AB-B2FF-32E855C1EA71}" type="datetime4">
              <a:rPr lang="en-US" smtClean="0"/>
              <a:t>August 19, 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1064674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18537E9-D174-424D-BEE8-AFC4CA5F9F97}" type="datetime4">
              <a:rPr lang="en-US" smtClean="0"/>
              <a:t>August 19, 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4AEF59-F28E-467C-9EA3-92D1CFAD475A}" type="slidenum">
              <a:rPr lang="en-US" smtClean="0"/>
              <a:t>‹#›</a:t>
            </a:fld>
            <a:endParaRPr lang="en-US"/>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Tree>
    <p:extLst>
      <p:ext uri="{BB962C8B-B14F-4D97-AF65-F5344CB8AC3E}">
        <p14:creationId xmlns:p14="http://schemas.microsoft.com/office/powerpoint/2010/main" val="445970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7A44C0-F7AC-49C2-8289-1E7A86D9FB50}" type="datetime4">
              <a:rPr lang="en-US" smtClean="0"/>
              <a:t>August 19, 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2217318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73BB84BC-6E78-40D1-8831-40AB1F596614}" type="datetime4">
              <a:rPr lang="en-US" smtClean="0"/>
              <a:t>August 19, 2024</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9D4AEF59-F28E-467C-9EA3-92D1CFAD475A}" type="slidenum">
              <a:rPr lang="en-US" smtClean="0"/>
              <a:t>‹#›</a:t>
            </a:fld>
            <a:endParaRPr lang="en-US"/>
          </a:p>
        </p:txBody>
      </p:sp>
    </p:spTree>
    <p:extLst>
      <p:ext uri="{BB962C8B-B14F-4D97-AF65-F5344CB8AC3E}">
        <p14:creationId xmlns:p14="http://schemas.microsoft.com/office/powerpoint/2010/main" val="2364883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FA080F-3961-4D42-BEDE-84A1FED032F1}" type="datetime4">
              <a:rPr lang="en-US" smtClean="0"/>
              <a:t>August 19, 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83933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CC3C8F-D4A7-4EAD-92AD-82C91CB8BB85}" type="datetime4">
              <a:rPr lang="en-US" smtClean="0"/>
              <a:t>August 19, 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4AEF59-F28E-467C-9EA3-92D1CFAD475A}" type="slidenum">
              <a:rPr lang="en-US" smtClean="0"/>
              <a:t>‹#›</a:t>
            </a:fld>
            <a:endParaRPr lang="en-US"/>
          </a:p>
        </p:txBody>
      </p:sp>
    </p:spTree>
    <p:extLst>
      <p:ext uri="{BB962C8B-B14F-4D97-AF65-F5344CB8AC3E}">
        <p14:creationId xmlns:p14="http://schemas.microsoft.com/office/powerpoint/2010/main" val="1771887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C011D41-E33C-4BC7-8272-37E8417FD097}" type="datetime4">
              <a:rPr lang="en-US" smtClean="0"/>
              <a:t>August 19, 2024</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9D4AEF59-F28E-467C-9EA3-92D1CFAD475A}" type="slidenum">
              <a:rPr lang="en-US" smtClean="0"/>
              <a:t>‹#›</a:t>
            </a:fld>
            <a:endParaRPr lang="en-US"/>
          </a:p>
        </p:txBody>
      </p:sp>
    </p:spTree>
    <p:extLst>
      <p:ext uri="{BB962C8B-B14F-4D97-AF65-F5344CB8AC3E}">
        <p14:creationId xmlns:p14="http://schemas.microsoft.com/office/powerpoint/2010/main" val="468016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A33960BD-7AC1-4217-9611-AAA56D3EE38F}" type="datetime4">
              <a:rPr lang="en-US" smtClean="0"/>
              <a:pPr/>
              <a:t>August 19, 2024</a:t>
            </a:fld>
            <a:endParaRPr lang="en-US">
              <a:latin typeface="+mn-lt"/>
            </a:endParaRPr>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latin typeface="+mn-lt"/>
            </a:endParaRPr>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9D4AEF59-F28E-467C-9EA3-92D1CFAD475A}" type="slidenum">
              <a:rPr lang="en-US" smtClean="0"/>
              <a:pPr/>
              <a:t>‹#›</a:t>
            </a:fld>
            <a:endParaRPr lang="en-US">
              <a:latin typeface="+mn-lt"/>
            </a:endParaRPr>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178074"/>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0">
            <a:extLst>
              <a:ext uri="{FF2B5EF4-FFF2-40B4-BE49-F238E27FC236}">
                <a16:creationId xmlns:a16="http://schemas.microsoft.com/office/drawing/2014/main" id="{202E9D7B-AC8A-4860-BD41-E04FC6559E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 name="Rectangle 22">
            <a:extLst>
              <a:ext uri="{FF2B5EF4-FFF2-40B4-BE49-F238E27FC236}">
                <a16:creationId xmlns:a16="http://schemas.microsoft.com/office/drawing/2014/main" id="{697B8C9C-91DF-4F8D-94A0-2C0C660301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mural of a college&#10;&#10;Description automatically generated">
            <a:extLst>
              <a:ext uri="{FF2B5EF4-FFF2-40B4-BE49-F238E27FC236}">
                <a16:creationId xmlns:a16="http://schemas.microsoft.com/office/drawing/2014/main" id="{C9F46165-0D85-2B52-8F08-606EC00DB883}"/>
              </a:ext>
            </a:extLst>
          </p:cNvPr>
          <p:cNvPicPr>
            <a:picLocks noChangeAspect="1"/>
          </p:cNvPicPr>
          <p:nvPr/>
        </p:nvPicPr>
        <p:blipFill rotWithShape="1">
          <a:blip r:embed="rId3"/>
          <a:srcRect l="15738" r="13932" b="-1"/>
          <a:stretch/>
        </p:blipFill>
        <p:spPr>
          <a:xfrm>
            <a:off x="446533" y="723899"/>
            <a:ext cx="6202841" cy="5666666"/>
          </a:xfrm>
          <a:prstGeom prst="rect">
            <a:avLst/>
          </a:prstGeom>
        </p:spPr>
      </p:pic>
      <p:sp>
        <p:nvSpPr>
          <p:cNvPr id="25" name="Rectangle 24">
            <a:extLst>
              <a:ext uri="{FF2B5EF4-FFF2-40B4-BE49-F238E27FC236}">
                <a16:creationId xmlns:a16="http://schemas.microsoft.com/office/drawing/2014/main" id="{54D43BDD-ED29-4BE9-AEA1-6D0AE5A061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DEF8BE97-AD2B-5631-115A-B9BF3BA0D033}"/>
              </a:ext>
            </a:extLst>
          </p:cNvPr>
          <p:cNvSpPr>
            <a:spLocks noGrp="1"/>
          </p:cNvSpPr>
          <p:nvPr>
            <p:ph type="ctrTitle"/>
          </p:nvPr>
        </p:nvSpPr>
        <p:spPr>
          <a:xfrm>
            <a:off x="7261934" y="1419225"/>
            <a:ext cx="4115917" cy="2085869"/>
          </a:xfrm>
        </p:spPr>
        <p:txBody>
          <a:bodyPr>
            <a:normAutofit/>
          </a:bodyPr>
          <a:lstStyle/>
          <a:p>
            <a:r>
              <a:rPr lang="en-US">
                <a:solidFill>
                  <a:srgbClr val="FFFFFF"/>
                </a:solidFill>
              </a:rPr>
              <a:t>The Morrill Act</a:t>
            </a:r>
          </a:p>
        </p:txBody>
      </p:sp>
      <p:sp>
        <p:nvSpPr>
          <p:cNvPr id="3" name="Subtitle 2">
            <a:extLst>
              <a:ext uri="{FF2B5EF4-FFF2-40B4-BE49-F238E27FC236}">
                <a16:creationId xmlns:a16="http://schemas.microsoft.com/office/drawing/2014/main" id="{65802CEA-CD02-052F-933A-6BF2A913942A}"/>
              </a:ext>
            </a:extLst>
          </p:cNvPr>
          <p:cNvSpPr>
            <a:spLocks noGrp="1"/>
          </p:cNvSpPr>
          <p:nvPr>
            <p:ph type="subTitle" idx="1"/>
          </p:nvPr>
        </p:nvSpPr>
        <p:spPr>
          <a:xfrm>
            <a:off x="6928560" y="3671782"/>
            <a:ext cx="4615978" cy="1733655"/>
          </a:xfrm>
        </p:spPr>
        <p:txBody>
          <a:bodyPr vert="horz" lIns="91440" tIns="45720" rIns="91440" bIns="45720" rtlCol="0" anchor="t">
            <a:noAutofit/>
          </a:bodyPr>
          <a:lstStyle/>
          <a:p>
            <a:r>
              <a:rPr lang="en-US" sz="2400" dirty="0">
                <a:solidFill>
                  <a:schemeClr val="bg2"/>
                </a:solidFill>
              </a:rPr>
              <a:t>Module 1: The 1862 Moment</a:t>
            </a:r>
          </a:p>
          <a:p>
            <a:r>
              <a:rPr lang="en-US" sz="2400" dirty="0">
                <a:solidFill>
                  <a:schemeClr val="bg2"/>
                </a:solidFill>
              </a:rPr>
              <a:t>Whose Land was “Granted” to the Land Grant?</a:t>
            </a:r>
          </a:p>
          <a:p>
            <a:endParaRPr lang="en-US">
              <a:solidFill>
                <a:schemeClr val="bg2"/>
              </a:solidFill>
            </a:endParaRPr>
          </a:p>
        </p:txBody>
      </p:sp>
      <p:grpSp>
        <p:nvGrpSpPr>
          <p:cNvPr id="27" name="Group 26">
            <a:extLst>
              <a:ext uri="{FF2B5EF4-FFF2-40B4-BE49-F238E27FC236}">
                <a16:creationId xmlns:a16="http://schemas.microsoft.com/office/drawing/2014/main" id="{D87A5CD2-E3CD-4870-957C-173AD2C8735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8" name="Rectangle 27">
              <a:extLst>
                <a:ext uri="{FF2B5EF4-FFF2-40B4-BE49-F238E27FC236}">
                  <a16:creationId xmlns:a16="http://schemas.microsoft.com/office/drawing/2014/main" id="{00BF2A26-F7CA-4E8B-BC24-1AF436CD5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a:extLst>
                <a:ext uri="{FF2B5EF4-FFF2-40B4-BE49-F238E27FC236}">
                  <a16:creationId xmlns:a16="http://schemas.microsoft.com/office/drawing/2014/main" id="{5B21A4B9-14CF-4CA1-9ECF-0DE52B2910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a:extLst>
                <a:ext uri="{FF2B5EF4-FFF2-40B4-BE49-F238E27FC236}">
                  <a16:creationId xmlns:a16="http://schemas.microsoft.com/office/drawing/2014/main" id="{C6DADA72-F9FE-48F9-9DAD-B379AE2BC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Tree>
    <p:extLst>
      <p:ext uri="{BB962C8B-B14F-4D97-AF65-F5344CB8AC3E}">
        <p14:creationId xmlns:p14="http://schemas.microsoft.com/office/powerpoint/2010/main" val="1133874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1AB91-3053-D31F-E67E-6FE47315C55B}"/>
              </a:ext>
            </a:extLst>
          </p:cNvPr>
          <p:cNvSpPr>
            <a:spLocks noGrp="1"/>
          </p:cNvSpPr>
          <p:nvPr>
            <p:ph type="title"/>
          </p:nvPr>
        </p:nvSpPr>
        <p:spPr/>
        <p:txBody>
          <a:bodyPr>
            <a:normAutofit/>
          </a:bodyPr>
          <a:lstStyle/>
          <a:p>
            <a:r>
              <a:rPr lang="en-US"/>
              <a:t>Lesson objectives</a:t>
            </a:r>
          </a:p>
        </p:txBody>
      </p:sp>
      <p:sp>
        <p:nvSpPr>
          <p:cNvPr id="3" name="Content Placeholder 2">
            <a:extLst>
              <a:ext uri="{FF2B5EF4-FFF2-40B4-BE49-F238E27FC236}">
                <a16:creationId xmlns:a16="http://schemas.microsoft.com/office/drawing/2014/main" id="{24C09D5F-510B-1BDF-BA98-AE5A3DAFF91C}"/>
              </a:ext>
            </a:extLst>
          </p:cNvPr>
          <p:cNvSpPr>
            <a:spLocks noGrp="1"/>
          </p:cNvSpPr>
          <p:nvPr>
            <p:ph idx="1"/>
          </p:nvPr>
        </p:nvSpPr>
        <p:spPr>
          <a:xfrm>
            <a:off x="708850" y="2055530"/>
            <a:ext cx="6196100" cy="4527800"/>
          </a:xfrm>
        </p:spPr>
        <p:txBody>
          <a:bodyPr>
            <a:normAutofit/>
          </a:bodyPr>
          <a:lstStyle/>
          <a:p>
            <a:pPr marL="305435" indent="-305435"/>
            <a:r>
              <a:rPr lang="en-US" sz="2200" dirty="0"/>
              <a:t>Define and describe the Morrill Act of 1862</a:t>
            </a:r>
          </a:p>
          <a:p>
            <a:pPr marL="305435" indent="-305435"/>
            <a:r>
              <a:rPr lang="en-US" sz="2200" dirty="0"/>
              <a:t>Analyze how the Morrill Act functioned</a:t>
            </a:r>
          </a:p>
          <a:p>
            <a:pPr marL="305435" indent="-305435"/>
            <a:r>
              <a:rPr lang="en-US" sz="2200" dirty="0"/>
              <a:t>Acknowledge the ways the history of Morrill Act dispossession connect to the present</a:t>
            </a:r>
          </a:p>
          <a:p>
            <a:pPr marL="305435" indent="-305435"/>
            <a:r>
              <a:rPr lang="en-US" sz="2200" dirty="0"/>
              <a:t>Recognize the broader national political moment that the Morrill Act in 1862 was enacted during</a:t>
            </a:r>
          </a:p>
          <a:p>
            <a:pPr marL="305435" indent="-305435"/>
            <a:r>
              <a:rPr lang="en-US" sz="2200" dirty="0"/>
              <a:t>Critically reflect on the ways UW–Madison and other land grant institutions have and continue to benefit from Indigenous dispossession </a:t>
            </a:r>
          </a:p>
        </p:txBody>
      </p:sp>
      <p:sp>
        <p:nvSpPr>
          <p:cNvPr id="4" name="TextBox 3">
            <a:extLst>
              <a:ext uri="{FF2B5EF4-FFF2-40B4-BE49-F238E27FC236}">
                <a16:creationId xmlns:a16="http://schemas.microsoft.com/office/drawing/2014/main" id="{3435477F-2476-3EFC-31C6-CD967A271C8B}"/>
              </a:ext>
            </a:extLst>
          </p:cNvPr>
          <p:cNvSpPr txBox="1"/>
          <p:nvPr/>
        </p:nvSpPr>
        <p:spPr>
          <a:xfrm>
            <a:off x="7242235" y="5294602"/>
            <a:ext cx="4436533" cy="523220"/>
          </a:xfrm>
          <a:prstGeom prst="rect">
            <a:avLst/>
          </a:prstGeom>
          <a:noFill/>
        </p:spPr>
        <p:txBody>
          <a:bodyPr wrap="square" rtlCol="0">
            <a:spAutoFit/>
          </a:bodyPr>
          <a:lstStyle/>
          <a:p>
            <a:pPr algn="ctr"/>
            <a:r>
              <a:rPr lang="en-US" sz="1400"/>
              <a:t>Bascom Hall; UW–Madison Archives; Milwaukee, Wisconsin: Seifert &amp; Lawton</a:t>
            </a:r>
          </a:p>
        </p:txBody>
      </p:sp>
      <p:pic>
        <p:nvPicPr>
          <p:cNvPr id="6" name="Picture 5" descr="A drawing of a university&#10;&#10;Description automatically generated">
            <a:extLst>
              <a:ext uri="{FF2B5EF4-FFF2-40B4-BE49-F238E27FC236}">
                <a16:creationId xmlns:a16="http://schemas.microsoft.com/office/drawing/2014/main" id="{39952E6C-CA69-F8D7-B3A1-920E2DF43606}"/>
              </a:ext>
            </a:extLst>
          </p:cNvPr>
          <p:cNvPicPr>
            <a:picLocks noChangeAspect="1"/>
          </p:cNvPicPr>
          <p:nvPr/>
        </p:nvPicPr>
        <p:blipFill>
          <a:blip r:embed="rId2"/>
          <a:stretch>
            <a:fillRect/>
          </a:stretch>
        </p:blipFill>
        <p:spPr>
          <a:xfrm>
            <a:off x="7242235" y="2164848"/>
            <a:ext cx="4178992" cy="2943077"/>
          </a:xfrm>
          <a:prstGeom prst="rect">
            <a:avLst/>
          </a:prstGeom>
        </p:spPr>
      </p:pic>
    </p:spTree>
    <p:extLst>
      <p:ext uri="{BB962C8B-B14F-4D97-AF65-F5344CB8AC3E}">
        <p14:creationId xmlns:p14="http://schemas.microsoft.com/office/powerpoint/2010/main" val="3567342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a:p>
        </p:txBody>
      </p:sp>
      <p:sp>
        <p:nvSpPr>
          <p:cNvPr id="10" name="Rectangle 9">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AFE001-658B-2BE9-C838-2EEF99F5EC5A}"/>
              </a:ext>
            </a:extLst>
          </p:cNvPr>
          <p:cNvSpPr>
            <a:spLocks noGrp="1"/>
          </p:cNvSpPr>
          <p:nvPr>
            <p:ph type="title"/>
          </p:nvPr>
        </p:nvSpPr>
        <p:spPr>
          <a:xfrm>
            <a:off x="643468" y="1033389"/>
            <a:ext cx="4826256" cy="4825409"/>
          </a:xfrm>
        </p:spPr>
        <p:txBody>
          <a:bodyPr anchor="ctr">
            <a:normAutofit/>
          </a:bodyPr>
          <a:lstStyle/>
          <a:p>
            <a:pPr algn="ctr"/>
            <a:r>
              <a:rPr lang="en-US" sz="5400">
                <a:solidFill>
                  <a:srgbClr val="FFFFFF"/>
                </a:solidFill>
              </a:rPr>
              <a:t>Key Terms, People, and Places</a:t>
            </a:r>
            <a:endParaRPr lang="en-US"/>
          </a:p>
        </p:txBody>
      </p:sp>
      <p:sp>
        <p:nvSpPr>
          <p:cNvPr id="12" name="Rectangle 11">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B692FFAA-BC52-D4BD-4627-0A7EBA1858E1}"/>
              </a:ext>
            </a:extLst>
          </p:cNvPr>
          <p:cNvSpPr>
            <a:spLocks noGrp="1"/>
          </p:cNvSpPr>
          <p:nvPr>
            <p:ph idx="1"/>
          </p:nvPr>
        </p:nvSpPr>
        <p:spPr>
          <a:xfrm>
            <a:off x="6693495" y="1302556"/>
            <a:ext cx="4855037" cy="4825409"/>
          </a:xfrm>
          <a:ln w="57150">
            <a:noFill/>
          </a:ln>
        </p:spPr>
        <p:txBody>
          <a:bodyPr anchor="ctr">
            <a:normAutofit fontScale="92500" lnSpcReduction="10000"/>
          </a:bodyPr>
          <a:lstStyle/>
          <a:p>
            <a:pPr>
              <a:lnSpc>
                <a:spcPct val="150000"/>
              </a:lnSpc>
            </a:pPr>
            <a:r>
              <a:rPr lang="en-US" sz="2400" dirty="0">
                <a:solidFill>
                  <a:schemeClr val="accent2">
                    <a:lumMod val="50000"/>
                  </a:schemeClr>
                </a:solidFill>
              </a:rPr>
              <a:t>Morrill Act of 1862</a:t>
            </a:r>
          </a:p>
          <a:p>
            <a:pPr>
              <a:lnSpc>
                <a:spcPct val="150000"/>
              </a:lnSpc>
            </a:pPr>
            <a:r>
              <a:rPr lang="en-US" sz="2400" dirty="0">
                <a:solidFill>
                  <a:schemeClr val="accent2">
                    <a:lumMod val="50000"/>
                  </a:schemeClr>
                </a:solidFill>
              </a:rPr>
              <a:t>Justin Morrill</a:t>
            </a:r>
          </a:p>
          <a:p>
            <a:pPr>
              <a:lnSpc>
                <a:spcPct val="150000"/>
              </a:lnSpc>
            </a:pPr>
            <a:r>
              <a:rPr lang="en-US" sz="2400" dirty="0">
                <a:solidFill>
                  <a:schemeClr val="accent2">
                    <a:lumMod val="50000"/>
                  </a:schemeClr>
                </a:solidFill>
              </a:rPr>
              <a:t>Land grant</a:t>
            </a:r>
          </a:p>
          <a:p>
            <a:pPr marL="305435" indent="-305435">
              <a:lnSpc>
                <a:spcPct val="150000"/>
              </a:lnSpc>
            </a:pPr>
            <a:r>
              <a:rPr lang="en-US" sz="2400" dirty="0">
                <a:solidFill>
                  <a:schemeClr val="accent2">
                    <a:lumMod val="50000"/>
                  </a:schemeClr>
                </a:solidFill>
              </a:rPr>
              <a:t>Land parcels; script</a:t>
            </a:r>
          </a:p>
          <a:p>
            <a:pPr>
              <a:lnSpc>
                <a:spcPct val="150000"/>
              </a:lnSpc>
            </a:pPr>
            <a:r>
              <a:rPr lang="en-US" sz="2400" dirty="0">
                <a:solidFill>
                  <a:schemeClr val="accent2">
                    <a:lumMod val="50000"/>
                  </a:schemeClr>
                </a:solidFill>
              </a:rPr>
              <a:t>Agriculture and mechanical arts</a:t>
            </a:r>
          </a:p>
          <a:p>
            <a:pPr>
              <a:lnSpc>
                <a:spcPct val="150000"/>
              </a:lnSpc>
            </a:pPr>
            <a:r>
              <a:rPr lang="en-US" sz="2400" dirty="0">
                <a:solidFill>
                  <a:schemeClr val="accent2">
                    <a:lumMod val="50000"/>
                  </a:schemeClr>
                </a:solidFill>
              </a:rPr>
              <a:t>Land grab universities </a:t>
            </a:r>
          </a:p>
          <a:p>
            <a:pPr>
              <a:lnSpc>
                <a:spcPct val="150000"/>
              </a:lnSpc>
            </a:pPr>
            <a:r>
              <a:rPr lang="en-US" sz="2400" dirty="0">
                <a:solidFill>
                  <a:schemeClr val="accent2">
                    <a:lumMod val="50000"/>
                  </a:schemeClr>
                </a:solidFill>
              </a:rPr>
              <a:t>Endowment</a:t>
            </a:r>
          </a:p>
          <a:p>
            <a:pPr>
              <a:lnSpc>
                <a:spcPct val="150000"/>
              </a:lnSpc>
            </a:pPr>
            <a:r>
              <a:rPr lang="en-US" sz="2400" dirty="0">
                <a:solidFill>
                  <a:schemeClr val="accent2">
                    <a:lumMod val="50000"/>
                  </a:schemeClr>
                </a:solidFill>
              </a:rPr>
              <a:t>Dispossession </a:t>
            </a:r>
          </a:p>
        </p:txBody>
      </p:sp>
    </p:spTree>
    <p:extLst>
      <p:ext uri="{BB962C8B-B14F-4D97-AF65-F5344CB8AC3E}">
        <p14:creationId xmlns:p14="http://schemas.microsoft.com/office/powerpoint/2010/main" val="102728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414B2-096D-2D20-6F86-8894B1730BDB}"/>
              </a:ext>
            </a:extLst>
          </p:cNvPr>
          <p:cNvSpPr>
            <a:spLocks noGrp="1"/>
          </p:cNvSpPr>
          <p:nvPr>
            <p:ph type="title"/>
          </p:nvPr>
        </p:nvSpPr>
        <p:spPr>
          <a:xfrm>
            <a:off x="242888" y="779665"/>
            <a:ext cx="5534776" cy="825425"/>
          </a:xfrm>
        </p:spPr>
        <p:txBody>
          <a:bodyPr>
            <a:normAutofit/>
          </a:bodyPr>
          <a:lstStyle/>
          <a:p>
            <a:pPr algn="ctr"/>
            <a:r>
              <a:rPr lang="en-US"/>
              <a:t>What is the Morrill Act?</a:t>
            </a:r>
          </a:p>
        </p:txBody>
      </p:sp>
      <p:sp>
        <p:nvSpPr>
          <p:cNvPr id="3" name="Content Placeholder 2">
            <a:extLst>
              <a:ext uri="{FF2B5EF4-FFF2-40B4-BE49-F238E27FC236}">
                <a16:creationId xmlns:a16="http://schemas.microsoft.com/office/drawing/2014/main" id="{FC187A2F-F1F0-331A-5785-662580C820BE}"/>
              </a:ext>
            </a:extLst>
          </p:cNvPr>
          <p:cNvSpPr>
            <a:spLocks noGrp="1"/>
          </p:cNvSpPr>
          <p:nvPr>
            <p:ph idx="1"/>
          </p:nvPr>
        </p:nvSpPr>
        <p:spPr>
          <a:xfrm>
            <a:off x="679818" y="2151064"/>
            <a:ext cx="5977655" cy="4077284"/>
          </a:xfrm>
        </p:spPr>
        <p:txBody>
          <a:bodyPr>
            <a:normAutofit/>
          </a:bodyPr>
          <a:lstStyle/>
          <a:p>
            <a:pPr marL="305435" indent="-305435"/>
            <a:r>
              <a:rPr lang="en-US" sz="2400" dirty="0">
                <a:solidFill>
                  <a:schemeClr val="tx1"/>
                </a:solidFill>
              </a:rPr>
              <a:t>Passed by the Senate on June 10th, 1862 and the House on June 17</a:t>
            </a:r>
            <a:r>
              <a:rPr lang="en-US" sz="2400" baseline="30000" dirty="0">
                <a:solidFill>
                  <a:schemeClr val="tx1"/>
                </a:solidFill>
              </a:rPr>
              <a:t>th</a:t>
            </a:r>
            <a:r>
              <a:rPr lang="en-US" sz="2400" dirty="0">
                <a:solidFill>
                  <a:schemeClr val="tx1"/>
                </a:solidFill>
              </a:rPr>
              <a:t>, 1862</a:t>
            </a:r>
          </a:p>
          <a:p>
            <a:pPr marL="305435" indent="-305435"/>
            <a:r>
              <a:rPr lang="en-US" sz="2400" b="0" i="0" u="none" strike="noStrike" dirty="0">
                <a:solidFill>
                  <a:schemeClr val="tx1"/>
                </a:solidFill>
                <a:effectLst/>
              </a:rPr>
              <a:t>First federal intervention into the funding of higher education </a:t>
            </a:r>
          </a:p>
          <a:p>
            <a:pPr marL="305435" indent="-305435"/>
            <a:r>
              <a:rPr lang="en-US" sz="2400" dirty="0">
                <a:solidFill>
                  <a:schemeClr val="tx1"/>
                </a:solidFill>
              </a:rPr>
              <a:t>Goal was to fund public institutions across the US and invest in practical and accessible higher education</a:t>
            </a:r>
          </a:p>
        </p:txBody>
      </p:sp>
      <p:pic>
        <p:nvPicPr>
          <p:cNvPr id="5" name="Picture 4">
            <a:extLst>
              <a:ext uri="{FF2B5EF4-FFF2-40B4-BE49-F238E27FC236}">
                <a16:creationId xmlns:a16="http://schemas.microsoft.com/office/drawing/2014/main" id="{BDB86062-F694-EEA2-62DC-388C782F5BA7}"/>
              </a:ext>
            </a:extLst>
          </p:cNvPr>
          <p:cNvPicPr>
            <a:picLocks noChangeAspect="1"/>
          </p:cNvPicPr>
          <p:nvPr/>
        </p:nvPicPr>
        <p:blipFill>
          <a:blip r:embed="rId2"/>
          <a:stretch>
            <a:fillRect/>
          </a:stretch>
        </p:blipFill>
        <p:spPr>
          <a:xfrm>
            <a:off x="7537105" y="1192377"/>
            <a:ext cx="3603601" cy="5016213"/>
          </a:xfrm>
          <a:prstGeom prst="rect">
            <a:avLst/>
          </a:prstGeom>
        </p:spPr>
      </p:pic>
      <p:sp>
        <p:nvSpPr>
          <p:cNvPr id="9" name="TextBox 8">
            <a:extLst>
              <a:ext uri="{FF2B5EF4-FFF2-40B4-BE49-F238E27FC236}">
                <a16:creationId xmlns:a16="http://schemas.microsoft.com/office/drawing/2014/main" id="{AC6B6C7F-CEC6-B295-7EC9-F71858B94E90}"/>
              </a:ext>
            </a:extLst>
          </p:cNvPr>
          <p:cNvSpPr txBox="1"/>
          <p:nvPr/>
        </p:nvSpPr>
        <p:spPr>
          <a:xfrm>
            <a:off x="7537104" y="6026129"/>
            <a:ext cx="3603601" cy="364921"/>
          </a:xfrm>
          <a:prstGeom prst="rect">
            <a:avLst/>
          </a:prstGeom>
          <a:solidFill>
            <a:srgbClr val="000000">
              <a:alpha val="50000"/>
            </a:srgbClr>
          </a:solidFill>
          <a:ln>
            <a:noFill/>
          </a:ln>
        </p:spPr>
        <p:txBody>
          <a:bodyPr wrap="square" rtlCol="0">
            <a:noAutofit/>
          </a:bodyPr>
          <a:lstStyle/>
          <a:p>
            <a:pPr algn="ctr">
              <a:spcAft>
                <a:spcPts val="600"/>
              </a:spcAft>
            </a:pPr>
            <a:r>
              <a:rPr lang="en-US" sz="1300">
                <a:solidFill>
                  <a:srgbClr val="FFFFFF"/>
                </a:solidFill>
              </a:rPr>
              <a:t>Morrill Act (1862), National Archives</a:t>
            </a:r>
          </a:p>
        </p:txBody>
      </p:sp>
    </p:spTree>
    <p:extLst>
      <p:ext uri="{BB962C8B-B14F-4D97-AF65-F5344CB8AC3E}">
        <p14:creationId xmlns:p14="http://schemas.microsoft.com/office/powerpoint/2010/main" val="3909002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719D01B-E306-486F-A44A-E1BEE6B8C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9B3998-CD7F-C615-C4F6-C02A59690832}"/>
              </a:ext>
            </a:extLst>
          </p:cNvPr>
          <p:cNvSpPr>
            <a:spLocks noGrp="1"/>
          </p:cNvSpPr>
          <p:nvPr>
            <p:ph type="title"/>
          </p:nvPr>
        </p:nvSpPr>
        <p:spPr>
          <a:xfrm>
            <a:off x="4382724" y="702156"/>
            <a:ext cx="7225075" cy="1013800"/>
          </a:xfrm>
        </p:spPr>
        <p:txBody>
          <a:bodyPr>
            <a:normAutofit/>
          </a:bodyPr>
          <a:lstStyle/>
          <a:p>
            <a:r>
              <a:rPr lang="en-US">
                <a:solidFill>
                  <a:schemeClr val="accent1"/>
                </a:solidFill>
                <a:ea typeface="Batang"/>
              </a:rPr>
              <a:t>How did the Morrill Act Come to Be?</a:t>
            </a:r>
          </a:p>
        </p:txBody>
      </p:sp>
      <p:grpSp>
        <p:nvGrpSpPr>
          <p:cNvPr id="12" name="Group 11">
            <a:extLst>
              <a:ext uri="{FF2B5EF4-FFF2-40B4-BE49-F238E27FC236}">
                <a16:creationId xmlns:a16="http://schemas.microsoft.com/office/drawing/2014/main" id="{E3ECE2A1-BE02-45E8-80D2-40668675E1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3" name="Rectangle 12">
              <a:extLst>
                <a:ext uri="{FF2B5EF4-FFF2-40B4-BE49-F238E27FC236}">
                  <a16:creationId xmlns:a16="http://schemas.microsoft.com/office/drawing/2014/main" id="{75B00F21-D7A1-4DBD-B786-86D98FF333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75971E3D-EBA2-4F5A-BA90-F41CC7B48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81CED36D-BAED-48CA-A871-F98A33054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pic>
        <p:nvPicPr>
          <p:cNvPr id="4" name="Picture 3">
            <a:extLst>
              <a:ext uri="{FF2B5EF4-FFF2-40B4-BE49-F238E27FC236}">
                <a16:creationId xmlns:a16="http://schemas.microsoft.com/office/drawing/2014/main" id="{AE4FCC7F-D62E-EFAC-1272-00E3E68B091C}"/>
              </a:ext>
            </a:extLst>
          </p:cNvPr>
          <p:cNvPicPr>
            <a:picLocks noChangeAspect="1"/>
          </p:cNvPicPr>
          <p:nvPr/>
        </p:nvPicPr>
        <p:blipFill rotWithShape="1">
          <a:blip r:embed="rId2"/>
          <a:srcRect l="8859" r="4079" b="-2"/>
          <a:stretch/>
        </p:blipFill>
        <p:spPr>
          <a:xfrm>
            <a:off x="448732" y="600075"/>
            <a:ext cx="3683001" cy="5775325"/>
          </a:xfrm>
          <a:prstGeom prst="rect">
            <a:avLst/>
          </a:prstGeom>
        </p:spPr>
      </p:pic>
      <p:sp>
        <p:nvSpPr>
          <p:cNvPr id="3" name="Content Placeholder 2">
            <a:extLst>
              <a:ext uri="{FF2B5EF4-FFF2-40B4-BE49-F238E27FC236}">
                <a16:creationId xmlns:a16="http://schemas.microsoft.com/office/drawing/2014/main" id="{A1B72CA4-88B4-284E-BFDE-C04E151FC4A4}"/>
              </a:ext>
            </a:extLst>
          </p:cNvPr>
          <p:cNvSpPr>
            <a:spLocks noGrp="1"/>
          </p:cNvSpPr>
          <p:nvPr>
            <p:ph idx="1"/>
          </p:nvPr>
        </p:nvSpPr>
        <p:spPr>
          <a:xfrm>
            <a:off x="4382726" y="2284217"/>
            <a:ext cx="7519179" cy="4229634"/>
          </a:xfrm>
        </p:spPr>
        <p:txBody>
          <a:bodyPr vert="horz" lIns="91440" tIns="45720" rIns="91440" bIns="45720" rtlCol="0" anchor="ctr">
            <a:noAutofit/>
          </a:bodyPr>
          <a:lstStyle/>
          <a:p>
            <a:pPr marL="629920" lvl="1" indent="-305435"/>
            <a:r>
              <a:rPr lang="en-US" sz="2200" dirty="0">
                <a:solidFill>
                  <a:schemeClr val="tx1"/>
                </a:solidFill>
                <a:ea typeface="Batang"/>
              </a:rPr>
              <a:t>Passage of the Morrill Act was led by Illinois College professor, Jonathan Baldwin Turner </a:t>
            </a:r>
            <a:endParaRPr lang="en-US" sz="2200" dirty="0">
              <a:solidFill>
                <a:schemeClr val="tx1"/>
              </a:solidFill>
            </a:endParaRPr>
          </a:p>
          <a:p>
            <a:pPr marL="629920" lvl="1" indent="-305435"/>
            <a:r>
              <a:rPr lang="en-US" sz="2200" dirty="0">
                <a:solidFill>
                  <a:schemeClr val="tx1"/>
                </a:solidFill>
                <a:ea typeface="Batang"/>
              </a:rPr>
              <a:t>Illinois state legislature adopts resolution for land-grant institutions at state level </a:t>
            </a:r>
          </a:p>
          <a:p>
            <a:pPr marL="629920" lvl="1" indent="-305435"/>
            <a:r>
              <a:rPr lang="en-US" sz="2200" dirty="0">
                <a:solidFill>
                  <a:schemeClr val="tx1"/>
                </a:solidFill>
                <a:ea typeface="Batang"/>
              </a:rPr>
              <a:t>Proponents support legislation to be introduced by a congressperson from the east (Senator Justin Morrill of Vermont)</a:t>
            </a:r>
          </a:p>
          <a:p>
            <a:pPr marL="629920" lvl="1" indent="-305435"/>
            <a:r>
              <a:rPr lang="en-US" sz="2200" b="0" i="0" u="none" strike="noStrike" dirty="0">
                <a:solidFill>
                  <a:schemeClr val="tx1"/>
                </a:solidFill>
                <a:effectLst/>
              </a:rPr>
              <a:t>The Morrill Act was proposed in 1857, passed Congress in 1859, but was vetoed by President James Buchanan</a:t>
            </a:r>
          </a:p>
          <a:p>
            <a:pPr marL="629920" lvl="1" indent="-305435"/>
            <a:r>
              <a:rPr lang="en-US" sz="2200" dirty="0">
                <a:solidFill>
                  <a:schemeClr val="tx1"/>
                </a:solidFill>
                <a:ea typeface="Batang"/>
              </a:rPr>
              <a:t>The Morrill Act was reintroduced in 1861 under President Abraham Lincoln, who signed it into law on July 2</a:t>
            </a:r>
            <a:r>
              <a:rPr lang="en-US" sz="2200" baseline="30000" dirty="0">
                <a:solidFill>
                  <a:schemeClr val="tx1"/>
                </a:solidFill>
                <a:ea typeface="Batang"/>
              </a:rPr>
              <a:t>nd</a:t>
            </a:r>
            <a:r>
              <a:rPr lang="en-US" sz="2200" dirty="0">
                <a:solidFill>
                  <a:schemeClr val="tx1"/>
                </a:solidFill>
                <a:ea typeface="Batang"/>
              </a:rPr>
              <a:t> 1862</a:t>
            </a:r>
          </a:p>
          <a:p>
            <a:pPr lvl="2"/>
            <a:endParaRPr lang="en-US">
              <a:ea typeface="Batang"/>
            </a:endParaRPr>
          </a:p>
        </p:txBody>
      </p:sp>
      <p:sp>
        <p:nvSpPr>
          <p:cNvPr id="5" name="TextBox 4">
            <a:extLst>
              <a:ext uri="{FF2B5EF4-FFF2-40B4-BE49-F238E27FC236}">
                <a16:creationId xmlns:a16="http://schemas.microsoft.com/office/drawing/2014/main" id="{5FFA6097-49BC-0814-ECB6-BF5CA77C5637}"/>
              </a:ext>
            </a:extLst>
          </p:cNvPr>
          <p:cNvSpPr txBox="1"/>
          <p:nvPr/>
        </p:nvSpPr>
        <p:spPr>
          <a:xfrm>
            <a:off x="448732" y="5797868"/>
            <a:ext cx="3683001" cy="577532"/>
          </a:xfrm>
          <a:prstGeom prst="rect">
            <a:avLst/>
          </a:prstGeom>
          <a:solidFill>
            <a:srgbClr val="000000">
              <a:alpha val="50000"/>
            </a:srgbClr>
          </a:solidFill>
          <a:ln>
            <a:noFill/>
          </a:ln>
        </p:spPr>
        <p:txBody>
          <a:bodyPr wrap="square" rtlCol="0">
            <a:noAutofit/>
          </a:bodyPr>
          <a:lstStyle/>
          <a:p>
            <a:pPr algn="ctr">
              <a:spcAft>
                <a:spcPts val="600"/>
              </a:spcAft>
            </a:pPr>
            <a:r>
              <a:rPr lang="en-US" sz="1100">
                <a:solidFill>
                  <a:srgbClr val="FFFFFF"/>
                </a:solidFill>
              </a:rPr>
              <a:t>Justin Morrill, Library of Congress Prints and Photographs Division. Brady-Handy Photograph Collection. </a:t>
            </a:r>
          </a:p>
        </p:txBody>
      </p:sp>
    </p:spTree>
    <p:extLst>
      <p:ext uri="{BB962C8B-B14F-4D97-AF65-F5344CB8AC3E}">
        <p14:creationId xmlns:p14="http://schemas.microsoft.com/office/powerpoint/2010/main" val="1886104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871AE93-72B2-4545-989F-4B08DCD787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1"/>
            <a:ext cx="12191999" cy="6309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1B0F13F-C83B-4678-ABCC-5F6FB1D388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436"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DD62848F-741D-0CFC-EA54-9571338993DF}"/>
              </a:ext>
            </a:extLst>
          </p:cNvPr>
          <p:cNvSpPr>
            <a:spLocks noGrp="1"/>
          </p:cNvSpPr>
          <p:nvPr>
            <p:ph type="title"/>
          </p:nvPr>
        </p:nvSpPr>
        <p:spPr>
          <a:xfrm>
            <a:off x="803189" y="1209184"/>
            <a:ext cx="3089189" cy="4734416"/>
          </a:xfrm>
        </p:spPr>
        <p:txBody>
          <a:bodyPr anchor="ctr">
            <a:normAutofit/>
          </a:bodyPr>
          <a:lstStyle/>
          <a:p>
            <a:pPr algn="ctr"/>
            <a:r>
              <a:rPr lang="en-US" sz="3600"/>
              <a:t>HOW did the Morrill Act Work?</a:t>
            </a:r>
          </a:p>
        </p:txBody>
      </p:sp>
      <p:sp>
        <p:nvSpPr>
          <p:cNvPr id="28" name="Rectangle 27">
            <a:extLst>
              <a:ext uri="{FF2B5EF4-FFF2-40B4-BE49-F238E27FC236}">
                <a16:creationId xmlns:a16="http://schemas.microsoft.com/office/drawing/2014/main" id="{02074ED4-9DB5-4D14-BDCF-BD7D0C145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a:extLst>
              <a:ext uri="{FF2B5EF4-FFF2-40B4-BE49-F238E27FC236}">
                <a16:creationId xmlns:a16="http://schemas.microsoft.com/office/drawing/2014/main" id="{C48FF616-1F75-49FC-861B-7B794054AA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31">
            <a:extLst>
              <a:ext uri="{FF2B5EF4-FFF2-40B4-BE49-F238E27FC236}">
                <a16:creationId xmlns:a16="http://schemas.microsoft.com/office/drawing/2014/main" id="{9184B385-16B6-44A9-9A47-1C765B3763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A23854E0-75E1-A513-8868-5A78038B593A}"/>
              </a:ext>
            </a:extLst>
          </p:cNvPr>
          <p:cNvSpPr>
            <a:spLocks noGrp="1"/>
          </p:cNvSpPr>
          <p:nvPr>
            <p:ph idx="1"/>
          </p:nvPr>
        </p:nvSpPr>
        <p:spPr>
          <a:xfrm>
            <a:off x="4561870" y="764005"/>
            <a:ext cx="7183597" cy="3678303"/>
          </a:xfrm>
        </p:spPr>
        <p:txBody>
          <a:bodyPr vert="horz" lIns="91440" tIns="45720" rIns="91440" bIns="45720" rtlCol="0">
            <a:normAutofit/>
          </a:bodyPr>
          <a:lstStyle/>
          <a:p>
            <a:pPr marL="305435" indent="-305435"/>
            <a:r>
              <a:rPr lang="en-US" sz="2000" dirty="0"/>
              <a:t>Each state was to establish a college/university funded by the sale of federal lands</a:t>
            </a:r>
            <a:endParaRPr lang="en-US" sz="2000" b="0" i="0" u="none" strike="noStrike" dirty="0">
              <a:effectLst/>
            </a:endParaRPr>
          </a:p>
          <a:p>
            <a:pPr marL="305435" indent="-305435"/>
            <a:r>
              <a:rPr lang="en-US" sz="2000" dirty="0"/>
              <a:t>The Morrill Act provided each state with 30,000 acres of “public land” per each member of Congress </a:t>
            </a:r>
          </a:p>
          <a:p>
            <a:pPr marL="305435" indent="-305435"/>
            <a:r>
              <a:rPr lang="en-US" sz="2000" dirty="0"/>
              <a:t>This land was then sold off by state governments and used to fund public universities with a focus on agriculture and the mechanical arts</a:t>
            </a:r>
          </a:p>
          <a:p>
            <a:pPr marL="629920" lvl="1" indent="-305435"/>
            <a:r>
              <a:rPr lang="en-US" sz="2000" dirty="0"/>
              <a:t>Some states with no remaining “public land” received “script,” or deeds to land in western states  </a:t>
            </a:r>
          </a:p>
        </p:txBody>
      </p:sp>
      <p:pic>
        <p:nvPicPr>
          <p:cNvPr id="6" name="Picture 5" descr="A yellow text on a white background&#10;&#10;Description automatically generated">
            <a:extLst>
              <a:ext uri="{FF2B5EF4-FFF2-40B4-BE49-F238E27FC236}">
                <a16:creationId xmlns:a16="http://schemas.microsoft.com/office/drawing/2014/main" id="{52C3974F-993E-17F7-B908-75F0D71A262C}"/>
              </a:ext>
            </a:extLst>
          </p:cNvPr>
          <p:cNvPicPr>
            <a:picLocks noChangeAspect="1"/>
          </p:cNvPicPr>
          <p:nvPr/>
        </p:nvPicPr>
        <p:blipFill rotWithShape="1">
          <a:blip r:embed="rId2"/>
          <a:srcRect l="5916" r="2160"/>
          <a:stretch/>
        </p:blipFill>
        <p:spPr>
          <a:xfrm>
            <a:off x="4663754" y="4443934"/>
            <a:ext cx="6979828" cy="2074508"/>
          </a:xfrm>
          <a:prstGeom prst="rect">
            <a:avLst/>
          </a:prstGeom>
        </p:spPr>
      </p:pic>
    </p:spTree>
    <p:extLst>
      <p:ext uri="{BB962C8B-B14F-4D97-AF65-F5344CB8AC3E}">
        <p14:creationId xmlns:p14="http://schemas.microsoft.com/office/powerpoint/2010/main" val="3641639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3" name="Rectangle 22">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map of the united states of america&#10;&#10;Description automatically generated">
            <a:extLst>
              <a:ext uri="{FF2B5EF4-FFF2-40B4-BE49-F238E27FC236}">
                <a16:creationId xmlns:a16="http://schemas.microsoft.com/office/drawing/2014/main" id="{9116BC23-9A3B-8060-65E0-6255F8022830}"/>
              </a:ext>
            </a:extLst>
          </p:cNvPr>
          <p:cNvPicPr>
            <a:picLocks noGrp="1" noChangeAspect="1"/>
          </p:cNvPicPr>
          <p:nvPr>
            <p:ph idx="1"/>
          </p:nvPr>
        </p:nvPicPr>
        <p:blipFill>
          <a:blip r:embed="rId2"/>
          <a:stretch>
            <a:fillRect/>
          </a:stretch>
        </p:blipFill>
        <p:spPr>
          <a:xfrm>
            <a:off x="223311" y="620421"/>
            <a:ext cx="7794889" cy="6062928"/>
          </a:xfrm>
          <a:prstGeom prst="rect">
            <a:avLst/>
          </a:prstGeom>
        </p:spPr>
      </p:pic>
      <p:sp>
        <p:nvSpPr>
          <p:cNvPr id="25" name="Rectangle 24">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F4A94F7-D660-8CE8-BDCC-2108999BC072}"/>
              </a:ext>
            </a:extLst>
          </p:cNvPr>
          <p:cNvSpPr>
            <a:spLocks noGrp="1"/>
          </p:cNvSpPr>
          <p:nvPr>
            <p:ph type="title"/>
          </p:nvPr>
        </p:nvSpPr>
        <p:spPr>
          <a:xfrm>
            <a:off x="8349749" y="2181225"/>
            <a:ext cx="3081576" cy="2085869"/>
          </a:xfrm>
        </p:spPr>
        <p:txBody>
          <a:bodyPr vert="horz" lIns="91440" tIns="45720" rIns="91440" bIns="45720" rtlCol="0" anchor="b">
            <a:normAutofit/>
          </a:bodyPr>
          <a:lstStyle/>
          <a:p>
            <a:pPr algn="ctr">
              <a:lnSpc>
                <a:spcPct val="90000"/>
              </a:lnSpc>
            </a:pPr>
            <a:r>
              <a:rPr lang="en-US" sz="3200">
                <a:solidFill>
                  <a:srgbClr val="FFFFFF"/>
                </a:solidFill>
              </a:rPr>
              <a:t>1862 Land Grant colleges and universities</a:t>
            </a:r>
            <a:endParaRPr lang="en-US" sz="3200"/>
          </a:p>
        </p:txBody>
      </p:sp>
    </p:spTree>
    <p:extLst>
      <p:ext uri="{BB962C8B-B14F-4D97-AF65-F5344CB8AC3E}">
        <p14:creationId xmlns:p14="http://schemas.microsoft.com/office/powerpoint/2010/main" val="1851575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910AF-ED7B-E6B1-119C-779ABF310CBE}"/>
              </a:ext>
            </a:extLst>
          </p:cNvPr>
          <p:cNvSpPr>
            <a:spLocks noGrp="1"/>
          </p:cNvSpPr>
          <p:nvPr>
            <p:ph type="title"/>
          </p:nvPr>
        </p:nvSpPr>
        <p:spPr>
          <a:xfrm>
            <a:off x="581192" y="702156"/>
            <a:ext cx="11029616" cy="1013800"/>
          </a:xfrm>
        </p:spPr>
        <p:txBody>
          <a:bodyPr>
            <a:normAutofit/>
          </a:bodyPr>
          <a:lstStyle/>
          <a:p>
            <a:r>
              <a:rPr lang="en-US"/>
              <a:t>American Indians and the Morrill Act</a:t>
            </a:r>
          </a:p>
        </p:txBody>
      </p:sp>
      <p:pic>
        <p:nvPicPr>
          <p:cNvPr id="4" name="Picture 3" descr="A group of people looking at a building&#10;&#10;Description automatically generated">
            <a:extLst>
              <a:ext uri="{FF2B5EF4-FFF2-40B4-BE49-F238E27FC236}">
                <a16:creationId xmlns:a16="http://schemas.microsoft.com/office/drawing/2014/main" id="{AC18C660-A2D4-F882-04CA-FAE458A1F7B7}"/>
              </a:ext>
            </a:extLst>
          </p:cNvPr>
          <p:cNvPicPr>
            <a:picLocks noChangeAspect="1"/>
          </p:cNvPicPr>
          <p:nvPr/>
        </p:nvPicPr>
        <p:blipFill rotWithShape="1">
          <a:blip r:embed="rId2"/>
          <a:srcRect r="18235" b="3"/>
          <a:stretch/>
        </p:blipFill>
        <p:spPr>
          <a:xfrm>
            <a:off x="448732" y="1871133"/>
            <a:ext cx="3683001" cy="4504267"/>
          </a:xfrm>
          <a:prstGeom prst="rect">
            <a:avLst/>
          </a:prstGeom>
        </p:spPr>
      </p:pic>
      <p:sp>
        <p:nvSpPr>
          <p:cNvPr id="3" name="Content Placeholder 2">
            <a:extLst>
              <a:ext uri="{FF2B5EF4-FFF2-40B4-BE49-F238E27FC236}">
                <a16:creationId xmlns:a16="http://schemas.microsoft.com/office/drawing/2014/main" id="{A8F920FB-0D82-1724-F370-AEC438C9A8DD}"/>
              </a:ext>
            </a:extLst>
          </p:cNvPr>
          <p:cNvSpPr>
            <a:spLocks noGrp="1"/>
          </p:cNvSpPr>
          <p:nvPr>
            <p:ph idx="1"/>
          </p:nvPr>
        </p:nvSpPr>
        <p:spPr>
          <a:xfrm>
            <a:off x="5085348" y="2284114"/>
            <a:ext cx="6525460" cy="3658251"/>
          </a:xfrm>
        </p:spPr>
        <p:txBody>
          <a:bodyPr vert="horz" lIns="91440" tIns="45720" rIns="91440" bIns="45720" rtlCol="0">
            <a:noAutofit/>
          </a:bodyPr>
          <a:lstStyle/>
          <a:p>
            <a:pPr marL="305435" indent="-305435">
              <a:lnSpc>
                <a:spcPct val="90000"/>
              </a:lnSpc>
            </a:pPr>
            <a:r>
              <a:rPr lang="en-US" sz="2800" dirty="0">
                <a:ea typeface="Batang"/>
              </a:rPr>
              <a:t>The Morrill Act redistributed 10.7 million acres of land from more than 250 tribal nations across the United States </a:t>
            </a:r>
          </a:p>
          <a:p>
            <a:pPr marL="305435" indent="-305435">
              <a:lnSpc>
                <a:spcPct val="90000"/>
              </a:lnSpc>
            </a:pPr>
            <a:r>
              <a:rPr lang="en-US" sz="2800" dirty="0">
                <a:ea typeface="Batang"/>
              </a:rPr>
              <a:t>However, American Indians were denied access to education at most land grant universities</a:t>
            </a:r>
          </a:p>
        </p:txBody>
      </p:sp>
      <p:sp>
        <p:nvSpPr>
          <p:cNvPr id="5" name="TextBox 4">
            <a:extLst>
              <a:ext uri="{FF2B5EF4-FFF2-40B4-BE49-F238E27FC236}">
                <a16:creationId xmlns:a16="http://schemas.microsoft.com/office/drawing/2014/main" id="{A7C21A91-E7E6-BF52-D576-6CC6C0EA0F9D}"/>
              </a:ext>
            </a:extLst>
          </p:cNvPr>
          <p:cNvSpPr txBox="1"/>
          <p:nvPr/>
        </p:nvSpPr>
        <p:spPr>
          <a:xfrm>
            <a:off x="448732" y="5924974"/>
            <a:ext cx="3683001" cy="450426"/>
          </a:xfrm>
          <a:prstGeom prst="rect">
            <a:avLst/>
          </a:prstGeom>
          <a:solidFill>
            <a:srgbClr val="000000">
              <a:alpha val="50000"/>
            </a:srgbClr>
          </a:solidFill>
          <a:ln>
            <a:noFill/>
          </a:ln>
        </p:spPr>
        <p:txBody>
          <a:bodyPr wrap="square" rtlCol="0">
            <a:noAutofit/>
          </a:bodyPr>
          <a:lstStyle/>
          <a:p>
            <a:pPr algn="ctr">
              <a:spcAft>
                <a:spcPts val="600"/>
              </a:spcAft>
            </a:pPr>
            <a:r>
              <a:rPr lang="en-US" sz="1300">
                <a:solidFill>
                  <a:srgbClr val="FFFFFF"/>
                </a:solidFill>
              </a:rPr>
              <a:t>Agnes Lee, the New York Times</a:t>
            </a:r>
          </a:p>
          <a:p>
            <a:pPr algn="ctr">
              <a:spcAft>
                <a:spcPts val="600"/>
              </a:spcAft>
            </a:pPr>
            <a:endParaRPr lang="en-US" sz="1300">
              <a:solidFill>
                <a:srgbClr val="FFFFFF"/>
              </a:solidFill>
            </a:endParaRPr>
          </a:p>
        </p:txBody>
      </p:sp>
    </p:spTree>
    <p:extLst>
      <p:ext uri="{BB962C8B-B14F-4D97-AF65-F5344CB8AC3E}">
        <p14:creationId xmlns:p14="http://schemas.microsoft.com/office/powerpoint/2010/main" val="57909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6677"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B76A1C-9DC3-92DF-7BE3-1EC8EECBD5CE}"/>
              </a:ext>
            </a:extLst>
          </p:cNvPr>
          <p:cNvSpPr>
            <a:spLocks noGrp="1"/>
          </p:cNvSpPr>
          <p:nvPr>
            <p:ph type="title"/>
          </p:nvPr>
        </p:nvSpPr>
        <p:spPr>
          <a:xfrm>
            <a:off x="7976462" y="712711"/>
            <a:ext cx="3269749" cy="4624327"/>
          </a:xfrm>
        </p:spPr>
        <p:txBody>
          <a:bodyPr anchor="ctr">
            <a:normAutofit/>
          </a:bodyPr>
          <a:lstStyle/>
          <a:p>
            <a:pPr algn="ctr"/>
            <a:r>
              <a:rPr lang="en-US" sz="3600" dirty="0">
                <a:solidFill>
                  <a:srgbClr val="FFFFFF"/>
                </a:solidFill>
                <a:ea typeface="+mj-lt"/>
                <a:cs typeface="+mj-lt"/>
              </a:rPr>
              <a:t>AMERICAN INDIANS AND THE MORRILL </a:t>
            </a:r>
            <a:r>
              <a:rPr lang="en-US" sz="3600" dirty="0" err="1">
                <a:solidFill>
                  <a:srgbClr val="FFFFFF"/>
                </a:solidFill>
                <a:ea typeface="+mj-lt"/>
                <a:cs typeface="+mj-lt"/>
              </a:rPr>
              <a:t>ACt</a:t>
            </a:r>
            <a:r>
              <a:rPr lang="en-US" sz="3600" dirty="0">
                <a:solidFill>
                  <a:srgbClr val="FFFFFF"/>
                </a:solidFill>
                <a:ea typeface="+mj-lt"/>
                <a:cs typeface="+mj-lt"/>
              </a:rPr>
              <a:t> Activity</a:t>
            </a:r>
            <a:endParaRPr lang="en-US" sz="3600" dirty="0">
              <a:solidFill>
                <a:srgbClr val="FFFFFF"/>
              </a:solidFill>
            </a:endParaRPr>
          </a:p>
        </p:txBody>
      </p:sp>
      <p:sp>
        <p:nvSpPr>
          <p:cNvPr id="3" name="Content Placeholder 2">
            <a:extLst>
              <a:ext uri="{FF2B5EF4-FFF2-40B4-BE49-F238E27FC236}">
                <a16:creationId xmlns:a16="http://schemas.microsoft.com/office/drawing/2014/main" id="{684A18E6-82C4-66D0-58AC-4AF8683FDE58}"/>
              </a:ext>
            </a:extLst>
          </p:cNvPr>
          <p:cNvSpPr>
            <a:spLocks noGrp="1"/>
          </p:cNvSpPr>
          <p:nvPr>
            <p:ph idx="1"/>
          </p:nvPr>
        </p:nvSpPr>
        <p:spPr>
          <a:xfrm>
            <a:off x="286232" y="1113764"/>
            <a:ext cx="6749863" cy="5159063"/>
          </a:xfrm>
        </p:spPr>
        <p:txBody>
          <a:bodyPr anchor="ctr">
            <a:normAutofit/>
          </a:bodyPr>
          <a:lstStyle/>
          <a:p>
            <a:pPr marL="305435" indent="-305435"/>
            <a:r>
              <a:rPr lang="en-US" sz="2800" dirty="0"/>
              <a:t>Visit </a:t>
            </a:r>
            <a:r>
              <a:rPr lang="en-US" sz="2800" b="1" dirty="0"/>
              <a:t>landgrabu.org</a:t>
            </a:r>
            <a:endParaRPr lang="en-US" b="1" dirty="0"/>
          </a:p>
          <a:p>
            <a:pPr marL="305435" indent="-305435"/>
            <a:r>
              <a:rPr lang="en-US" sz="2800" dirty="0"/>
              <a:t>Explore the mapping features, Guided by the following questions:</a:t>
            </a:r>
          </a:p>
          <a:p>
            <a:pPr marL="742950" lvl="1" indent="-285750" fontAlgn="base">
              <a:spcBef>
                <a:spcPts val="0"/>
              </a:spcBef>
              <a:spcAft>
                <a:spcPts val="0"/>
              </a:spcAft>
              <a:buFont typeface="+mj-lt"/>
              <a:buAutoNum type="arabicPeriod"/>
            </a:pPr>
            <a:r>
              <a:rPr lang="en-US" sz="2400" b="0" i="0" u="none" strike="noStrike" dirty="0">
                <a:effectLst/>
                <a:latin typeface="Times New Roman"/>
                <a:cs typeface="Times New Roman"/>
              </a:rPr>
              <a:t>What </a:t>
            </a:r>
            <a:r>
              <a:rPr lang="en-US" sz="2400" dirty="0">
                <a:latin typeface="Times New Roman"/>
                <a:cs typeface="Times New Roman"/>
              </a:rPr>
              <a:t>tribal lands</a:t>
            </a:r>
            <a:r>
              <a:rPr lang="en-US" sz="2400" b="0" i="0" u="none" strike="noStrike" dirty="0">
                <a:effectLst/>
                <a:latin typeface="Times New Roman"/>
                <a:cs typeface="Times New Roman"/>
              </a:rPr>
              <a:t> did the University of Wisconsin acquire from the Morrill </a:t>
            </a:r>
            <a:r>
              <a:rPr lang="en-US" sz="2400" dirty="0">
                <a:latin typeface="Times New Roman"/>
                <a:cs typeface="Times New Roman"/>
              </a:rPr>
              <a:t>Act?</a:t>
            </a:r>
          </a:p>
          <a:p>
            <a:pPr marL="742950" lvl="1" indent="-285750">
              <a:spcBef>
                <a:spcPts val="0"/>
              </a:spcBef>
              <a:spcAft>
                <a:spcPts val="0"/>
              </a:spcAft>
              <a:buAutoNum type="arabicPeriod"/>
            </a:pPr>
            <a:r>
              <a:rPr lang="en-US" sz="2400" dirty="0">
                <a:latin typeface="Times New Roman"/>
                <a:cs typeface="Times New Roman"/>
              </a:rPr>
              <a:t>How</a:t>
            </a:r>
            <a:r>
              <a:rPr lang="en-US" sz="2400" b="0" i="0" u="none" strike="noStrike" dirty="0">
                <a:effectLst/>
                <a:latin typeface="Times New Roman"/>
                <a:cs typeface="Times New Roman"/>
              </a:rPr>
              <a:t> much money did the University of Wisconsin generate from the sale of those lands?</a:t>
            </a:r>
            <a:endParaRPr lang="en-US"/>
          </a:p>
          <a:p>
            <a:pPr marL="742950" lvl="1" indent="-285750" fontAlgn="base">
              <a:spcBef>
                <a:spcPts val="0"/>
              </a:spcBef>
              <a:spcAft>
                <a:spcPts val="0"/>
              </a:spcAft>
              <a:buFont typeface="+mj-lt"/>
              <a:buAutoNum type="arabicPeriod"/>
            </a:pPr>
            <a:r>
              <a:rPr lang="en-US" sz="2400" b="0" i="0" u="none" strike="noStrike" dirty="0">
                <a:effectLst/>
                <a:latin typeface="Times New Roman"/>
                <a:cs typeface="Times New Roman"/>
              </a:rPr>
              <a:t>What other universities benefitted from Indigenous dispossession in Wisconsin</a:t>
            </a:r>
            <a:r>
              <a:rPr lang="en-US" sz="2400" dirty="0">
                <a:latin typeface="Times New Roman"/>
                <a:cs typeface="Times New Roman"/>
              </a:rPr>
              <a:t> through the Morrill Act</a:t>
            </a:r>
            <a:r>
              <a:rPr lang="en-US" sz="2400" b="0" i="0" u="none" strike="noStrike" dirty="0">
                <a:effectLst/>
                <a:latin typeface="Times New Roman"/>
                <a:cs typeface="Times New Roman"/>
              </a:rPr>
              <a:t>?</a:t>
            </a:r>
          </a:p>
          <a:p>
            <a:endParaRPr lang="en-US" dirty="0"/>
          </a:p>
        </p:txBody>
      </p:sp>
    </p:spTree>
    <p:extLst>
      <p:ext uri="{BB962C8B-B14F-4D97-AF65-F5344CB8AC3E}">
        <p14:creationId xmlns:p14="http://schemas.microsoft.com/office/powerpoint/2010/main" val="1295911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2AC7AAA-F039-4011-98DE-17464A67B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800F43-3E3C-34F1-3D8E-A5D7E6349791}"/>
              </a:ext>
            </a:extLst>
          </p:cNvPr>
          <p:cNvSpPr>
            <a:spLocks noGrp="1"/>
          </p:cNvSpPr>
          <p:nvPr>
            <p:ph type="title"/>
          </p:nvPr>
        </p:nvSpPr>
        <p:spPr>
          <a:xfrm>
            <a:off x="537317" y="697334"/>
            <a:ext cx="7225075" cy="1013800"/>
          </a:xfrm>
        </p:spPr>
        <p:txBody>
          <a:bodyPr>
            <a:normAutofit/>
          </a:bodyPr>
          <a:lstStyle/>
          <a:p>
            <a:pPr algn="ctr"/>
            <a:r>
              <a:rPr lang="en-US" dirty="0">
                <a:solidFill>
                  <a:schemeClr val="accent1"/>
                </a:solidFill>
              </a:rPr>
              <a:t>What is the lasting impact of the Morrill Act?</a:t>
            </a:r>
            <a:endParaRPr lang="en-US"/>
          </a:p>
        </p:txBody>
      </p:sp>
      <p:grpSp>
        <p:nvGrpSpPr>
          <p:cNvPr id="20" name="Group 19">
            <a:extLst>
              <a:ext uri="{FF2B5EF4-FFF2-40B4-BE49-F238E27FC236}">
                <a16:creationId xmlns:a16="http://schemas.microsoft.com/office/drawing/2014/main" id="{85EBB90B-3A54-4B2B-9FA6-7B47E1075F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1" name="Rectangle 20">
              <a:extLst>
                <a:ext uri="{FF2B5EF4-FFF2-40B4-BE49-F238E27FC236}">
                  <a16:creationId xmlns:a16="http://schemas.microsoft.com/office/drawing/2014/main" id="{E04116F5-E398-4593-B279-7099177A09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DC1AD6AE-28AC-4C67-A749-1BC18D86C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D122DC0F-D6EF-4A88-9742-855D48E4E2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3" name="Content Placeholder 2">
            <a:extLst>
              <a:ext uri="{FF2B5EF4-FFF2-40B4-BE49-F238E27FC236}">
                <a16:creationId xmlns:a16="http://schemas.microsoft.com/office/drawing/2014/main" id="{0BA9D41E-BB50-0700-D97D-4CB919FF7327}"/>
              </a:ext>
            </a:extLst>
          </p:cNvPr>
          <p:cNvSpPr>
            <a:spLocks noGrp="1"/>
          </p:cNvSpPr>
          <p:nvPr>
            <p:ph idx="1"/>
          </p:nvPr>
        </p:nvSpPr>
        <p:spPr>
          <a:xfrm>
            <a:off x="109529" y="1624057"/>
            <a:ext cx="7826651" cy="5232263"/>
          </a:xfrm>
        </p:spPr>
        <p:txBody>
          <a:bodyPr>
            <a:normAutofit lnSpcReduction="10000"/>
          </a:bodyPr>
          <a:lstStyle/>
          <a:p>
            <a:pPr marL="305435" indent="-305435"/>
            <a:r>
              <a:rPr lang="en-US" dirty="0"/>
              <a:t>Discuss the following questions:</a:t>
            </a:r>
          </a:p>
          <a:p>
            <a:pPr marL="742950" lvl="1" indent="-285750">
              <a:spcBef>
                <a:spcPts val="1200"/>
              </a:spcBef>
              <a:spcAft>
                <a:spcPts val="0"/>
              </a:spcAft>
              <a:buAutoNum type="arabicPeriod"/>
            </a:pPr>
            <a:r>
              <a:rPr lang="en-US" sz="1800" dirty="0"/>
              <a:t>How does the University of Wisconsin talk about its history today and how does this relate to the history of Indigenous dispossession, if at all? </a:t>
            </a:r>
            <a:endParaRPr lang="en-US" sz="1800"/>
          </a:p>
          <a:p>
            <a:pPr marL="742950" lvl="1" indent="-285750" rtl="0" fontAlgn="base">
              <a:spcBef>
                <a:spcPts val="1200"/>
              </a:spcBef>
              <a:spcAft>
                <a:spcPts val="0"/>
              </a:spcAft>
              <a:buFont typeface="+mj-lt"/>
              <a:buAutoNum type="arabicPeriod"/>
            </a:pPr>
            <a:r>
              <a:rPr lang="en-US" sz="1800" dirty="0"/>
              <a:t>What histories are centered at the University of Wisconsin? What histories are ignored or hidden and therefore not told?</a:t>
            </a:r>
          </a:p>
          <a:p>
            <a:pPr marL="742950" lvl="1" indent="-285750" fontAlgn="base">
              <a:spcBef>
                <a:spcPts val="1200"/>
              </a:spcBef>
              <a:spcAft>
                <a:spcPts val="0"/>
              </a:spcAft>
              <a:buFont typeface="+mj-lt"/>
              <a:buAutoNum type="arabicPeriod"/>
            </a:pPr>
            <a:r>
              <a:rPr lang="en-US" sz="1800" dirty="0"/>
              <a:t>How does the Wisconsin Idea (below) relate to the Morrill Act, past and present?</a:t>
            </a:r>
          </a:p>
          <a:p>
            <a:pPr marL="742950" lvl="1" indent="-285750" rtl="0" fontAlgn="base">
              <a:spcBef>
                <a:spcPts val="1200"/>
              </a:spcBef>
              <a:spcAft>
                <a:spcPts val="0"/>
              </a:spcAft>
              <a:buFont typeface="+mj-lt"/>
              <a:buAutoNum type="arabicPeriod"/>
            </a:pPr>
            <a:r>
              <a:rPr lang="en-US" sz="1800" dirty="0"/>
              <a:t>How have you benefited, if at all, from the University of Wisconsin as a land grant institution?</a:t>
            </a:r>
          </a:p>
          <a:p>
            <a:pPr marL="742950" lvl="1" indent="-285750" fontAlgn="base">
              <a:spcBef>
                <a:spcPts val="1200"/>
              </a:spcBef>
              <a:spcAft>
                <a:spcPts val="0"/>
              </a:spcAft>
              <a:buFont typeface="+mj-lt"/>
              <a:buAutoNum type="arabicPeriod"/>
            </a:pPr>
            <a:r>
              <a:rPr lang="en-US" sz="1800" dirty="0"/>
              <a:t>In your opinion, how should UW acknowledge and address implications of the Morrill Act and being a land grant university? </a:t>
            </a:r>
          </a:p>
          <a:p>
            <a:endParaRPr lang="en-US" dirty="0"/>
          </a:p>
          <a:p>
            <a:pPr marL="0" indent="0" algn="ctr">
              <a:buNone/>
            </a:pPr>
            <a:r>
              <a:rPr lang="en-US" b="0" i="0" dirty="0">
                <a:solidFill>
                  <a:srgbClr val="333333"/>
                </a:solidFill>
                <a:effectLst/>
                <a:latin typeface="Red Hat Text"/>
              </a:rPr>
              <a:t>The Wisconsin Idea: central to the core mission of the University of Wisconsin–Madison is our commitment to the Wisconsin Idea, which states that what we do here at the University should enhance the lives of every person in the State of Wisconsin, as well as around the nation and the world (Office of the Chancellor).</a:t>
            </a:r>
            <a:endParaRPr lang="en-US" dirty="0"/>
          </a:p>
        </p:txBody>
      </p:sp>
      <p:pic>
        <p:nvPicPr>
          <p:cNvPr id="13" name="Picture 12" descr="A statue of a person sitting in a chair&#10;&#10;Description automatically generated">
            <a:extLst>
              <a:ext uri="{FF2B5EF4-FFF2-40B4-BE49-F238E27FC236}">
                <a16:creationId xmlns:a16="http://schemas.microsoft.com/office/drawing/2014/main" id="{07F590F3-A576-7A75-214B-C30913E083BA}"/>
              </a:ext>
            </a:extLst>
          </p:cNvPr>
          <p:cNvPicPr>
            <a:picLocks noChangeAspect="1"/>
          </p:cNvPicPr>
          <p:nvPr/>
        </p:nvPicPr>
        <p:blipFill rotWithShape="1">
          <a:blip r:embed="rId3"/>
          <a:srcRect l="4059"/>
          <a:stretch/>
        </p:blipFill>
        <p:spPr>
          <a:xfrm>
            <a:off x="8042147" y="600075"/>
            <a:ext cx="3695828" cy="5792788"/>
          </a:xfrm>
          <a:prstGeom prst="rect">
            <a:avLst/>
          </a:prstGeom>
        </p:spPr>
      </p:pic>
      <p:sp>
        <p:nvSpPr>
          <p:cNvPr id="11" name="TextBox 10">
            <a:extLst>
              <a:ext uri="{FF2B5EF4-FFF2-40B4-BE49-F238E27FC236}">
                <a16:creationId xmlns:a16="http://schemas.microsoft.com/office/drawing/2014/main" id="{44682B89-F25F-3C7C-6323-23A057B73734}"/>
              </a:ext>
            </a:extLst>
          </p:cNvPr>
          <p:cNvSpPr txBox="1"/>
          <p:nvPr/>
        </p:nvSpPr>
        <p:spPr>
          <a:xfrm>
            <a:off x="8042147" y="5813585"/>
            <a:ext cx="3695828" cy="579278"/>
          </a:xfrm>
          <a:prstGeom prst="rect">
            <a:avLst/>
          </a:prstGeom>
          <a:solidFill>
            <a:srgbClr val="000000">
              <a:alpha val="50000"/>
            </a:srgbClr>
          </a:solidFill>
          <a:ln>
            <a:noFill/>
          </a:ln>
        </p:spPr>
        <p:txBody>
          <a:bodyPr wrap="square">
            <a:noAutofit/>
          </a:bodyPr>
          <a:lstStyle/>
          <a:p>
            <a:pPr algn="ctr">
              <a:spcAft>
                <a:spcPts val="600"/>
              </a:spcAft>
            </a:pPr>
            <a:r>
              <a:rPr lang="en-US" sz="1300">
                <a:solidFill>
                  <a:srgbClr val="FFFFFF"/>
                </a:solidFill>
              </a:rPr>
              <a:t>Jeff Miller/UW–Madison, 2015.</a:t>
            </a:r>
          </a:p>
        </p:txBody>
      </p:sp>
    </p:spTree>
    <p:extLst>
      <p:ext uri="{BB962C8B-B14F-4D97-AF65-F5344CB8AC3E}">
        <p14:creationId xmlns:p14="http://schemas.microsoft.com/office/powerpoint/2010/main" val="3752102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554A425D-9851-4FBF-A508-E4CBEF4B1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E0C0675-A7D1-41EA-A144-F8DA77B97E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84446"/>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4A92AB83-2601-4041-BF0F-F4F0F5C7DF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84446"/>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8862AB49-2F5E-4C38-82CC-F653510B0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80889"/>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DE6F8AD6-7C47-45FC-875C-65D6B1E55D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4757866"/>
            <a:ext cx="11309338" cy="165668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B76591B-5478-C642-A785-8034B7CF858F}"/>
              </a:ext>
            </a:extLst>
          </p:cNvPr>
          <p:cNvSpPr>
            <a:spLocks noGrp="1"/>
          </p:cNvSpPr>
          <p:nvPr>
            <p:ph type="title"/>
          </p:nvPr>
        </p:nvSpPr>
        <p:spPr>
          <a:xfrm>
            <a:off x="581192" y="4845617"/>
            <a:ext cx="11029616" cy="1013800"/>
          </a:xfrm>
        </p:spPr>
        <p:txBody>
          <a:bodyPr>
            <a:normAutofit/>
          </a:bodyPr>
          <a:lstStyle/>
          <a:p>
            <a:pPr algn="ctr"/>
            <a:r>
              <a:rPr lang="en-US" dirty="0">
                <a:solidFill>
                  <a:srgbClr val="FFFEFF"/>
                </a:solidFill>
              </a:rPr>
              <a:t>How does the Morrill Act Fit in The Broader 1862 Moment? </a:t>
            </a:r>
            <a:endParaRPr lang="en-US"/>
          </a:p>
        </p:txBody>
      </p:sp>
      <p:pic>
        <p:nvPicPr>
          <p:cNvPr id="4" name="Picture 3" descr="A document with text and a pen&#10;&#10;Description automatically generated with medium confidence">
            <a:extLst>
              <a:ext uri="{FF2B5EF4-FFF2-40B4-BE49-F238E27FC236}">
                <a16:creationId xmlns:a16="http://schemas.microsoft.com/office/drawing/2014/main" id="{27B56046-9BDB-800D-6012-C882092EC02A}"/>
              </a:ext>
            </a:extLst>
          </p:cNvPr>
          <p:cNvPicPr>
            <a:picLocks noChangeAspect="1"/>
          </p:cNvPicPr>
          <p:nvPr/>
        </p:nvPicPr>
        <p:blipFill>
          <a:blip r:embed="rId2"/>
          <a:stretch>
            <a:fillRect/>
          </a:stretch>
        </p:blipFill>
        <p:spPr>
          <a:xfrm>
            <a:off x="5638622" y="132858"/>
            <a:ext cx="6553065" cy="3285711"/>
          </a:xfrm>
          <a:prstGeom prst="rect">
            <a:avLst/>
          </a:prstGeom>
        </p:spPr>
      </p:pic>
      <p:sp>
        <p:nvSpPr>
          <p:cNvPr id="8" name="TextBox 7">
            <a:extLst>
              <a:ext uri="{FF2B5EF4-FFF2-40B4-BE49-F238E27FC236}">
                <a16:creationId xmlns:a16="http://schemas.microsoft.com/office/drawing/2014/main" id="{9341C9A0-A030-9D5A-C31C-E77B5134BBCE}"/>
              </a:ext>
            </a:extLst>
          </p:cNvPr>
          <p:cNvSpPr txBox="1"/>
          <p:nvPr/>
        </p:nvSpPr>
        <p:spPr>
          <a:xfrm>
            <a:off x="7125686" y="3608023"/>
            <a:ext cx="3502658" cy="830997"/>
          </a:xfrm>
          <a:prstGeom prst="rect">
            <a:avLst/>
          </a:prstGeom>
          <a:noFill/>
        </p:spPr>
        <p:txBody>
          <a:bodyPr wrap="square" lIns="91440" tIns="45720" rIns="91440" bIns="45720" rtlCol="0" anchor="t">
            <a:spAutoFit/>
          </a:bodyPr>
          <a:lstStyle/>
          <a:p>
            <a:pPr algn="ctr" defTabSz="379476">
              <a:spcAft>
                <a:spcPts val="600"/>
              </a:spcAft>
            </a:pPr>
            <a:r>
              <a:rPr lang="en-US" sz="1200" kern="1200">
                <a:latin typeface="+mn-lt"/>
                <a:ea typeface="+mn-ea"/>
                <a:cs typeface="+mn-cs"/>
              </a:rPr>
              <a:t>A General Land Office patent for a parcel in Taylor County, Wisconsin. Henry </a:t>
            </a:r>
            <a:r>
              <a:rPr lang="en-US" sz="1200" kern="1200" err="1">
                <a:latin typeface="+mn-lt"/>
                <a:ea typeface="+mn-ea"/>
                <a:cs typeface="+mn-cs"/>
              </a:rPr>
              <a:t>Corwith</a:t>
            </a:r>
            <a:r>
              <a:rPr lang="en-US" sz="1200" kern="1200">
                <a:latin typeface="+mn-lt"/>
                <a:ea typeface="+mn-ea"/>
                <a:cs typeface="+mn-cs"/>
              </a:rPr>
              <a:t> bought the parcel using scrip purchased from Pennsylvania to benefit Penn State.</a:t>
            </a:r>
            <a:endParaRPr lang="en-US" sz="1200"/>
          </a:p>
        </p:txBody>
      </p:sp>
      <p:sp>
        <p:nvSpPr>
          <p:cNvPr id="10" name="Content Placeholder 2">
            <a:extLst>
              <a:ext uri="{FF2B5EF4-FFF2-40B4-BE49-F238E27FC236}">
                <a16:creationId xmlns:a16="http://schemas.microsoft.com/office/drawing/2014/main" id="{DB1E04BF-C41F-2D1B-89D9-37D4563E9796}"/>
              </a:ext>
            </a:extLst>
          </p:cNvPr>
          <p:cNvSpPr>
            <a:spLocks noGrp="1"/>
          </p:cNvSpPr>
          <p:nvPr>
            <p:ph idx="1"/>
          </p:nvPr>
        </p:nvSpPr>
        <p:spPr>
          <a:xfrm>
            <a:off x="220245" y="269208"/>
            <a:ext cx="6220169" cy="3962266"/>
          </a:xfrm>
        </p:spPr>
        <p:txBody>
          <a:bodyPr>
            <a:normAutofit/>
          </a:bodyPr>
          <a:lstStyle/>
          <a:p>
            <a:pPr marL="0" indent="0">
              <a:buNone/>
            </a:pPr>
            <a:r>
              <a:rPr lang="en-US" b="1" dirty="0"/>
              <a:t>How is the Morrill Act a part of the 1862 Moment?</a:t>
            </a:r>
            <a:endParaRPr lang="en-US" b="1"/>
          </a:p>
          <a:p>
            <a:pPr marL="305435" indent="-305435"/>
            <a:r>
              <a:rPr lang="en-US" dirty="0"/>
              <a:t>Passed in the midst of ongoing war and conflict </a:t>
            </a:r>
          </a:p>
          <a:p>
            <a:pPr marL="629920" lvl="1" indent="-305435"/>
            <a:r>
              <a:rPr lang="en-US" sz="1800" dirty="0"/>
              <a:t>US Civil War</a:t>
            </a:r>
          </a:p>
          <a:p>
            <a:pPr marL="629920" lvl="1" indent="-305435"/>
            <a:r>
              <a:rPr lang="en-US" sz="1800" dirty="0"/>
              <a:t>US Dakota War</a:t>
            </a:r>
          </a:p>
          <a:p>
            <a:pPr marL="305435" indent="-305435"/>
            <a:r>
              <a:rPr lang="en-US" dirty="0"/>
              <a:t>Implemented in addition to two other major land redistribution programs</a:t>
            </a:r>
          </a:p>
          <a:p>
            <a:pPr marL="629920" lvl="1" indent="-305435"/>
            <a:r>
              <a:rPr lang="en-US" sz="1800" dirty="0"/>
              <a:t>The Pacific Railway Act</a:t>
            </a:r>
          </a:p>
          <a:p>
            <a:pPr marL="629920" lvl="1" indent="-305435"/>
            <a:r>
              <a:rPr lang="en-US" sz="1800" dirty="0"/>
              <a:t>The Homestead Act</a:t>
            </a:r>
          </a:p>
        </p:txBody>
      </p:sp>
    </p:spTree>
    <p:extLst>
      <p:ext uri="{BB962C8B-B14F-4D97-AF65-F5344CB8AC3E}">
        <p14:creationId xmlns:p14="http://schemas.microsoft.com/office/powerpoint/2010/main" val="1938431913"/>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{857C10B7-863C-CE41-9FA3-4918CDE345BC}tf10001123</Template>
  <TotalTime>0</TotalTime>
  <Words>835</Words>
  <Application>Microsoft Office PowerPoint</Application>
  <PresentationFormat>Widescreen</PresentationFormat>
  <Paragraphs>68</Paragraphs>
  <Slides>11</Slides>
  <Notes>2</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Dividend</vt:lpstr>
      <vt:lpstr>The Morrill Act</vt:lpstr>
      <vt:lpstr>Lesson objectives</vt:lpstr>
      <vt:lpstr>Key Terms, People, and Places</vt:lpstr>
      <vt:lpstr>What is the Morrill Act?</vt:lpstr>
      <vt:lpstr>How did the Morrill Act Come to Be?</vt:lpstr>
      <vt:lpstr>HOW did the Morrill Act Work?</vt:lpstr>
      <vt:lpstr>1862 Land Grant colleges and universities</vt:lpstr>
      <vt:lpstr>American Indians and the Morrill Act</vt:lpstr>
      <vt:lpstr>AMERICAN INDIANS AND THE MORRILL ACt Activity</vt:lpstr>
      <vt:lpstr>What is the lasting impact of the Morrill Act?</vt:lpstr>
      <vt:lpstr>How does the Morrill Act Fit in The Broader 1862 Moment?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Homestead Act </dc:title>
  <dc:creator>Kasey Keeler</dc:creator>
  <cp:lastModifiedBy>Claudia Liverseed</cp:lastModifiedBy>
  <cp:revision>111</cp:revision>
  <dcterms:created xsi:type="dcterms:W3CDTF">2023-10-11T16:34:49Z</dcterms:created>
  <dcterms:modified xsi:type="dcterms:W3CDTF">2024-08-19T15:47:15Z</dcterms:modified>
</cp:coreProperties>
</file>