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26"/>
  </p:notesMasterIdLst>
  <p:sldIdLst>
    <p:sldId id="256" r:id="rId2"/>
    <p:sldId id="258" r:id="rId3"/>
    <p:sldId id="257" r:id="rId4"/>
    <p:sldId id="277" r:id="rId5"/>
    <p:sldId id="260" r:id="rId6"/>
    <p:sldId id="262" r:id="rId7"/>
    <p:sldId id="278" r:id="rId8"/>
    <p:sldId id="279" r:id="rId9"/>
    <p:sldId id="261" r:id="rId10"/>
    <p:sldId id="280" r:id="rId11"/>
    <p:sldId id="265" r:id="rId12"/>
    <p:sldId id="281" r:id="rId13"/>
    <p:sldId id="266" r:id="rId14"/>
    <p:sldId id="263" r:id="rId15"/>
    <p:sldId id="268" r:id="rId16"/>
    <p:sldId id="269" r:id="rId17"/>
    <p:sldId id="271" r:id="rId18"/>
    <p:sldId id="270" r:id="rId19"/>
    <p:sldId id="272" r:id="rId20"/>
    <p:sldId id="273" r:id="rId21"/>
    <p:sldId id="274" r:id="rId22"/>
    <p:sldId id="259" r:id="rId23"/>
    <p:sldId id="275" r:id="rId24"/>
    <p:sldId id="27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27DB0F8-E513-39CF-5D7C-096574992B7D}" name="RUTH ELIZABETH GOLDSTEIN" initials="RG" userId="S::regoldstein2@wisc.edu::7df740e7-bb7d-4d83-a62e-d6017d85ac7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9"/>
  </p:normalViewPr>
  <p:slideViewPr>
    <p:cSldViewPr snapToGrid="0">
      <p:cViewPr varScale="1">
        <p:scale>
          <a:sx n="109" d="100"/>
          <a:sy n="109" d="100"/>
        </p:scale>
        <p:origin x="6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1D223E-85A5-5D4A-9334-4C69D8670722}" type="datetimeFigureOut">
              <a:rPr lang="en-US" smtClean="0"/>
              <a:t>2/27/26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69E5B4-FE4A-2041-A8D7-4F4546F91762}" type="slidenum">
              <a:rPr lang="en-US" smtClean="0"/>
              <a:t>‹#›</a:t>
            </a:fld>
            <a:endParaRPr lang="en-US"/>
          </a:p>
        </p:txBody>
      </p:sp>
    </p:spTree>
    <p:extLst>
      <p:ext uri="{BB962C8B-B14F-4D97-AF65-F5344CB8AC3E}">
        <p14:creationId xmlns:p14="http://schemas.microsoft.com/office/powerpoint/2010/main" val="1009429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cartoon showed Australia’s Abbot making a comment about Australia as “unsettled land” before the British arrived.</a:t>
            </a:r>
          </a:p>
        </p:txBody>
      </p:sp>
      <p:sp>
        <p:nvSpPr>
          <p:cNvPr id="4" name="Slide Number Placeholder 3"/>
          <p:cNvSpPr>
            <a:spLocks noGrp="1"/>
          </p:cNvSpPr>
          <p:nvPr>
            <p:ph type="sldNum" sz="quarter" idx="5"/>
          </p:nvPr>
        </p:nvSpPr>
        <p:spPr/>
        <p:txBody>
          <a:bodyPr/>
          <a:lstStyle/>
          <a:p>
            <a:fld id="{CB69E5B4-FE4A-2041-A8D7-4F4546F91762}" type="slidenum">
              <a:rPr lang="en-US" smtClean="0"/>
              <a:t>5</a:t>
            </a:fld>
            <a:endParaRPr lang="en-US"/>
          </a:p>
        </p:txBody>
      </p:sp>
    </p:spTree>
    <p:extLst>
      <p:ext uri="{BB962C8B-B14F-4D97-AF65-F5344CB8AC3E}">
        <p14:creationId xmlns:p14="http://schemas.microsoft.com/office/powerpoint/2010/main" val="2638037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entury Schoolbook" panose="02040604050505020304" pitchFamily="18" charset="0"/>
              </a:rPr>
              <a:t>But of course, what is now called Wisconsin wasn’t an empty territory.</a:t>
            </a:r>
          </a:p>
          <a:p>
            <a:endParaRPr lang="en-US" dirty="0"/>
          </a:p>
        </p:txBody>
      </p:sp>
      <p:sp>
        <p:nvSpPr>
          <p:cNvPr id="4" name="Slide Number Placeholder 3"/>
          <p:cNvSpPr>
            <a:spLocks noGrp="1"/>
          </p:cNvSpPr>
          <p:nvPr>
            <p:ph type="sldNum" sz="quarter" idx="5"/>
          </p:nvPr>
        </p:nvSpPr>
        <p:spPr/>
        <p:txBody>
          <a:bodyPr/>
          <a:lstStyle/>
          <a:p>
            <a:fld id="{CB69E5B4-FE4A-2041-A8D7-4F4546F91762}" type="slidenum">
              <a:rPr lang="en-US" smtClean="0"/>
              <a:t>6</a:t>
            </a:fld>
            <a:endParaRPr lang="en-US"/>
          </a:p>
        </p:txBody>
      </p:sp>
    </p:spTree>
    <p:extLst>
      <p:ext uri="{BB962C8B-B14F-4D97-AF65-F5344CB8AC3E}">
        <p14:creationId xmlns:p14="http://schemas.microsoft.com/office/powerpoint/2010/main" val="1688384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https://</a:t>
            </a:r>
            <a:r>
              <a:rPr lang="en-US" dirty="0" err="1"/>
              <a:t>wisconsinfirstnations.org</a:t>
            </a:r>
            <a:r>
              <a:rPr lang="en-US" dirty="0"/>
              <a:t> for teaching plans and resources</a:t>
            </a:r>
          </a:p>
        </p:txBody>
      </p:sp>
      <p:sp>
        <p:nvSpPr>
          <p:cNvPr id="4" name="Slide Number Placeholder 3"/>
          <p:cNvSpPr>
            <a:spLocks noGrp="1"/>
          </p:cNvSpPr>
          <p:nvPr>
            <p:ph type="sldNum" sz="quarter" idx="5"/>
          </p:nvPr>
        </p:nvSpPr>
        <p:spPr/>
        <p:txBody>
          <a:bodyPr/>
          <a:lstStyle/>
          <a:p>
            <a:fld id="{CB69E5B4-FE4A-2041-A8D7-4F4546F91762}" type="slidenum">
              <a:rPr lang="en-US" smtClean="0"/>
              <a:t>7</a:t>
            </a:fld>
            <a:endParaRPr lang="en-US"/>
          </a:p>
        </p:txBody>
      </p:sp>
    </p:spTree>
    <p:extLst>
      <p:ext uri="{BB962C8B-B14F-4D97-AF65-F5344CB8AC3E}">
        <p14:creationId xmlns:p14="http://schemas.microsoft.com/office/powerpoint/2010/main" val="1162506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https://</a:t>
            </a:r>
            <a:r>
              <a:rPr lang="en-US" dirty="0" err="1"/>
              <a:t>history.wisc.edu</a:t>
            </a:r>
            <a:r>
              <a:rPr lang="en-US" dirty="0"/>
              <a:t>/department-information/the-history-of-the-history-department/timeline-1848-founding-of-the-uw/ for a brief summary of the first years and how many students as well as faculty </a:t>
            </a:r>
          </a:p>
        </p:txBody>
      </p:sp>
      <p:sp>
        <p:nvSpPr>
          <p:cNvPr id="4" name="Slide Number Placeholder 3"/>
          <p:cNvSpPr>
            <a:spLocks noGrp="1"/>
          </p:cNvSpPr>
          <p:nvPr>
            <p:ph type="sldNum" sz="quarter" idx="5"/>
          </p:nvPr>
        </p:nvSpPr>
        <p:spPr/>
        <p:txBody>
          <a:bodyPr/>
          <a:lstStyle/>
          <a:p>
            <a:fld id="{CB69E5B4-FE4A-2041-A8D7-4F4546F91762}" type="slidenum">
              <a:rPr lang="en-US" smtClean="0"/>
              <a:t>13</a:t>
            </a:fld>
            <a:endParaRPr lang="en-US"/>
          </a:p>
        </p:txBody>
      </p:sp>
    </p:spTree>
    <p:extLst>
      <p:ext uri="{BB962C8B-B14F-4D97-AF65-F5344CB8AC3E}">
        <p14:creationId xmlns:p14="http://schemas.microsoft.com/office/powerpoint/2010/main" val="3728273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0D7CDF-CEC5-AD4D-AAD9-DE5DAB3C706E}" type="datetimeFigureOut">
              <a:rPr lang="en-US" smtClean="0"/>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991595-BFD3-E140-AAED-C4430A3C10FA}" type="slidenum">
              <a:rPr lang="en-US" smtClean="0"/>
              <a:t>‹#›</a:t>
            </a:fld>
            <a:endParaRPr lang="en-US"/>
          </a:p>
        </p:txBody>
      </p:sp>
    </p:spTree>
    <p:extLst>
      <p:ext uri="{BB962C8B-B14F-4D97-AF65-F5344CB8AC3E}">
        <p14:creationId xmlns:p14="http://schemas.microsoft.com/office/powerpoint/2010/main" val="544644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0D7CDF-CEC5-AD4D-AAD9-DE5DAB3C706E}" type="datetimeFigureOut">
              <a:rPr lang="en-US" smtClean="0"/>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991595-BFD3-E140-AAED-C4430A3C10FA}" type="slidenum">
              <a:rPr lang="en-US" smtClean="0"/>
              <a:t>‹#›</a:t>
            </a:fld>
            <a:endParaRPr lang="en-US"/>
          </a:p>
        </p:txBody>
      </p:sp>
    </p:spTree>
    <p:extLst>
      <p:ext uri="{BB962C8B-B14F-4D97-AF65-F5344CB8AC3E}">
        <p14:creationId xmlns:p14="http://schemas.microsoft.com/office/powerpoint/2010/main" val="109136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0D7CDF-CEC5-AD4D-AAD9-DE5DAB3C706E}" type="datetimeFigureOut">
              <a:rPr lang="en-US" smtClean="0"/>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991595-BFD3-E140-AAED-C4430A3C10FA}" type="slidenum">
              <a:rPr lang="en-US" smtClean="0"/>
              <a:t>‹#›</a:t>
            </a:fld>
            <a:endParaRPr lang="en-US"/>
          </a:p>
        </p:txBody>
      </p:sp>
    </p:spTree>
    <p:extLst>
      <p:ext uri="{BB962C8B-B14F-4D97-AF65-F5344CB8AC3E}">
        <p14:creationId xmlns:p14="http://schemas.microsoft.com/office/powerpoint/2010/main" val="143615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0D7CDF-CEC5-AD4D-AAD9-DE5DAB3C706E}" type="datetimeFigureOut">
              <a:rPr lang="en-US" smtClean="0"/>
              <a:t>2/27/26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991595-BFD3-E140-AAED-C4430A3C10FA}" type="slidenum">
              <a:rPr lang="en-US" smtClean="0"/>
              <a:t>‹#›</a:t>
            </a:fld>
            <a:endParaRPr lang="en-US"/>
          </a:p>
        </p:txBody>
      </p:sp>
    </p:spTree>
    <p:extLst>
      <p:ext uri="{BB962C8B-B14F-4D97-AF65-F5344CB8AC3E}">
        <p14:creationId xmlns:p14="http://schemas.microsoft.com/office/powerpoint/2010/main" val="308725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0D7CDF-CEC5-AD4D-AAD9-DE5DAB3C706E}" type="datetimeFigureOut">
              <a:rPr lang="en-US" smtClean="0"/>
              <a:t>2/27/26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991595-BFD3-E140-AAED-C4430A3C10FA}" type="slidenum">
              <a:rPr lang="en-US" smtClean="0"/>
              <a:t>‹#›</a:t>
            </a:fld>
            <a:endParaRPr lang="en-US"/>
          </a:p>
        </p:txBody>
      </p:sp>
    </p:spTree>
    <p:extLst>
      <p:ext uri="{BB962C8B-B14F-4D97-AF65-F5344CB8AC3E}">
        <p14:creationId xmlns:p14="http://schemas.microsoft.com/office/powerpoint/2010/main" val="146844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0D7CDF-CEC5-AD4D-AAD9-DE5DAB3C706E}" type="datetimeFigureOut">
              <a:rPr lang="en-US" smtClean="0"/>
              <a:t>2/27/26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991595-BFD3-E140-AAED-C4430A3C10FA}" type="slidenum">
              <a:rPr lang="en-US" smtClean="0"/>
              <a:t>‹#›</a:t>
            </a:fld>
            <a:endParaRPr lang="en-US"/>
          </a:p>
        </p:txBody>
      </p:sp>
    </p:spTree>
    <p:extLst>
      <p:ext uri="{BB962C8B-B14F-4D97-AF65-F5344CB8AC3E}">
        <p14:creationId xmlns:p14="http://schemas.microsoft.com/office/powerpoint/2010/main" val="3503770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D7CDF-CEC5-AD4D-AAD9-DE5DAB3C706E}" type="datetimeFigureOut">
              <a:rPr lang="en-US" smtClean="0"/>
              <a:t>2/27/26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991595-BFD3-E140-AAED-C4430A3C10FA}" type="slidenum">
              <a:rPr lang="en-US" smtClean="0"/>
              <a:t>‹#›</a:t>
            </a:fld>
            <a:endParaRPr lang="en-US"/>
          </a:p>
        </p:txBody>
      </p:sp>
    </p:spTree>
    <p:extLst>
      <p:ext uri="{BB962C8B-B14F-4D97-AF65-F5344CB8AC3E}">
        <p14:creationId xmlns:p14="http://schemas.microsoft.com/office/powerpoint/2010/main" val="1018833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0D7CDF-CEC5-AD4D-AAD9-DE5DAB3C706E}" type="datetimeFigureOut">
              <a:rPr lang="en-US" smtClean="0"/>
              <a:t>2/27/26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991595-BFD3-E140-AAED-C4430A3C10FA}" type="slidenum">
              <a:rPr lang="en-US" smtClean="0"/>
              <a:t>‹#›</a:t>
            </a:fld>
            <a:endParaRPr lang="en-US"/>
          </a:p>
        </p:txBody>
      </p:sp>
    </p:spTree>
    <p:extLst>
      <p:ext uri="{BB962C8B-B14F-4D97-AF65-F5344CB8AC3E}">
        <p14:creationId xmlns:p14="http://schemas.microsoft.com/office/powerpoint/2010/main" val="896768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0D7CDF-CEC5-AD4D-AAD9-DE5DAB3C706E}" type="datetimeFigureOut">
              <a:rPr lang="en-US" smtClean="0"/>
              <a:t>2/27/26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991595-BFD3-E140-AAED-C4430A3C10FA}" type="slidenum">
              <a:rPr lang="en-US" smtClean="0"/>
              <a:t>‹#›</a:t>
            </a:fld>
            <a:endParaRPr lang="en-US"/>
          </a:p>
        </p:txBody>
      </p:sp>
    </p:spTree>
    <p:extLst>
      <p:ext uri="{BB962C8B-B14F-4D97-AF65-F5344CB8AC3E}">
        <p14:creationId xmlns:p14="http://schemas.microsoft.com/office/powerpoint/2010/main" val="2098308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0D7CDF-CEC5-AD4D-AAD9-DE5DAB3C706E}" type="datetimeFigureOut">
              <a:rPr lang="en-US" smtClean="0"/>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991595-BFD3-E140-AAED-C4430A3C10FA}" type="slidenum">
              <a:rPr lang="en-US" smtClean="0"/>
              <a:t>‹#›</a:t>
            </a:fld>
            <a:endParaRPr lang="en-US"/>
          </a:p>
        </p:txBody>
      </p:sp>
    </p:spTree>
    <p:extLst>
      <p:ext uri="{BB962C8B-B14F-4D97-AF65-F5344CB8AC3E}">
        <p14:creationId xmlns:p14="http://schemas.microsoft.com/office/powerpoint/2010/main" val="742247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0D7CDF-CEC5-AD4D-AAD9-DE5DAB3C706E}" type="datetimeFigureOut">
              <a:rPr lang="en-US" smtClean="0"/>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991595-BFD3-E140-AAED-C4430A3C10FA}" type="slidenum">
              <a:rPr lang="en-US" smtClean="0"/>
              <a:t>‹#›</a:t>
            </a:fld>
            <a:endParaRPr lang="en-US"/>
          </a:p>
        </p:txBody>
      </p:sp>
    </p:spTree>
    <p:extLst>
      <p:ext uri="{BB962C8B-B14F-4D97-AF65-F5344CB8AC3E}">
        <p14:creationId xmlns:p14="http://schemas.microsoft.com/office/powerpoint/2010/main" val="1919516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0D7CDF-CEC5-AD4D-AAD9-DE5DAB3C706E}" type="datetimeFigureOut">
              <a:rPr lang="en-US" smtClean="0"/>
              <a:t>2/27/26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991595-BFD3-E140-AAED-C4430A3C10FA}" type="slidenum">
              <a:rPr lang="en-US" smtClean="0"/>
              <a:t>‹#›</a:t>
            </a:fld>
            <a:endParaRPr lang="en-US"/>
          </a:p>
        </p:txBody>
      </p:sp>
    </p:spTree>
    <p:extLst>
      <p:ext uri="{BB962C8B-B14F-4D97-AF65-F5344CB8AC3E}">
        <p14:creationId xmlns:p14="http://schemas.microsoft.com/office/powerpoint/2010/main" val="2029531227"/>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ruth.goldstein@wisc.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press.vatican.va/content/salastampa/en/bollettino/pubblico/2023/03/30/230330b.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bmuc.blogspot.com/2014/07/abbott-clings-to-colonial-myth-of-terra.html"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loc.gov/item/201565762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anoe.csumc.wisc.edu/LdFCanoe_subpage_East_History_2.html#:~:text=Removal%20policies%20reached%20the%20Ojibwe,Wisconsin%20Ojibwe%20to%20Minnesota%20Territory."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The%20Northwest%20Ordinance,%2013%20July%201787"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uaf.edu/uaf/about/land-sea-space-grant.php#:~:text=Founded%20in%201917%20as%20the,Alaska's%20only%20Land%20Grant%20college." TargetMode="External"/><Relationship Id="rId2" Type="http://schemas.openxmlformats.org/officeDocument/2006/relationships/hyperlink" Target="https://www.adn.com/voices/article/colonialism-wreaked-havoc-alaska-native-peoples/2009/02/05/#:~:text=Alaska's%20indigenous%20peoples%20have%20experienced,States%20governments%20(1800s%20on)."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genetics.wisc.edu/historical-issues-grappling-with-our-past/" TargetMode="External"/><Relationship Id="rId2" Type="http://schemas.openxmlformats.org/officeDocument/2006/relationships/hyperlink" Target="https://www.wisc.edu/wisconsin-ide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bostonreview.net/articles/s-ani-mukherji-racism-and-wisconsin-idea/"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bostonreview.net/articles/s-ani-mukherji-racism-and-wisconsin-idea/"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pbswisconsin.org/watch/university-place/teaching-the-12000-year-human-story-of-campus-rj6ckd/" TargetMode="External"/><Relationship Id="rId2" Type="http://schemas.openxmlformats.org/officeDocument/2006/relationships/hyperlink" Target="https://tec.education.wisc.edu/staff/poler-omar/"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edgeeffects.net/native-historie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nycstandswithstandingrock.files.wordpress.com/2016/10/kauanui-wolfe-2012.pdf" TargetMode="External"/><Relationship Id="rId2" Type="http://schemas.openxmlformats.org/officeDocument/2006/relationships/hyperlink" Target="https://nycstandswithstandingrock.files.wordpress.com/2016/10/dunbar-ortiz-2014.pdf" TargetMode="External"/><Relationship Id="rId1" Type="http://schemas.openxmlformats.org/officeDocument/2006/relationships/slideLayout" Target="../slideLayouts/slideLayout2.xml"/><Relationship Id="rId6" Type="http://schemas.openxmlformats.org/officeDocument/2006/relationships/hyperlink" Target="https://nycstandswithstandingrock.files.wordpress.com/2016/10/deloria-jr-19691.pdf" TargetMode="External"/><Relationship Id="rId5" Type="http://schemas.openxmlformats.org/officeDocument/2006/relationships/hyperlink" Target="https://nycstandswithstandingrock.files.wordpress.com/2016/10/barker-2005.pdf" TargetMode="External"/><Relationship Id="rId4" Type="http://schemas.openxmlformats.org/officeDocument/2006/relationships/hyperlink" Target="https://nycstandswithstandingrock.files.wordpress.com/2016/10/snelgrove-dhamoon-corntassel-2014.pd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isconsinfirstnations.org/" TargetMode="External"/><Relationship Id="rId2" Type="http://schemas.openxmlformats.org/officeDocument/2006/relationships/hyperlink" Target="https://ho-chunknation.com/" TargetMode="External"/><Relationship Id="rId1" Type="http://schemas.openxmlformats.org/officeDocument/2006/relationships/slideLayout" Target="../slideLayouts/slideLayout2.xml"/><Relationship Id="rId6" Type="http://schemas.openxmlformats.org/officeDocument/2006/relationships/hyperlink" Target="https://oursharedfuture.wisc.edu/primary-sources/" TargetMode="External"/><Relationship Id="rId5" Type="http://schemas.openxmlformats.org/officeDocument/2006/relationships/hyperlink" Target="https://oursharedfuture.wisc.edu/resources/" TargetMode="External"/><Relationship Id="rId4" Type="http://schemas.openxmlformats.org/officeDocument/2006/relationships/hyperlink" Target="https://www.landgrabu.org/#stories"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storymaps.arcgis.com/stories/d402092609d44ab7bac2ead074e7f9c5" TargetMode="External"/><Relationship Id="rId2" Type="http://schemas.openxmlformats.org/officeDocument/2006/relationships/hyperlink" Target="https://www.jstor.org/stable/10.5749/natiindistudj.8.issue-1" TargetMode="External"/><Relationship Id="rId1" Type="http://schemas.openxmlformats.org/officeDocument/2006/relationships/slideLayout" Target="../slideLayouts/slideLayout2.xml"/><Relationship Id="rId6" Type="http://schemas.openxmlformats.org/officeDocument/2006/relationships/hyperlink" Target="https://cals.wisc.edu/about-cals/history/" TargetMode="External"/><Relationship Id="rId5" Type="http://schemas.openxmlformats.org/officeDocument/2006/relationships/hyperlink" Target="https://www.archives.gov/milestone-documents/morrill-act#transcript" TargetMode="External"/><Relationship Id="rId4" Type="http://schemas.openxmlformats.org/officeDocument/2006/relationships/hyperlink" Target="https://www.youtube.com/watch?v=kGiRfgXWNZY&amp;t=26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3DCD5CC5-6197-27C0-A6E3-125B357A7EC4}"/>
              </a:ext>
            </a:extLst>
          </p:cNvPr>
          <p:cNvSpPr>
            <a:spLocks noGrp="1"/>
          </p:cNvSpPr>
          <p:nvPr>
            <p:ph type="ctrTitle"/>
          </p:nvPr>
        </p:nvSpPr>
        <p:spPr>
          <a:xfrm>
            <a:off x="660042" y="891652"/>
            <a:ext cx="4412021" cy="3030724"/>
          </a:xfrm>
        </p:spPr>
        <p:txBody>
          <a:bodyPr anchor="b">
            <a:normAutofit fontScale="90000"/>
          </a:bodyPr>
          <a:lstStyle/>
          <a:p>
            <a:pPr algn="r"/>
            <a:r>
              <a:rPr lang="en-US" sz="3700" dirty="0">
                <a:solidFill>
                  <a:srgbClr val="FFFFFF"/>
                </a:solidFill>
                <a:latin typeface="Goudy Old Style" panose="02020502050305020303" pitchFamily="18" charset="77"/>
              </a:rPr>
              <a:t>Key Concepts for Understanding Expropriation of Indigenous Land in Wisconsin and Beyond</a:t>
            </a:r>
          </a:p>
        </p:txBody>
      </p:sp>
      <p:sp>
        <p:nvSpPr>
          <p:cNvPr id="5" name="Subtitle 4">
            <a:extLst>
              <a:ext uri="{FF2B5EF4-FFF2-40B4-BE49-F238E27FC236}">
                <a16:creationId xmlns:a16="http://schemas.microsoft.com/office/drawing/2014/main" id="{1D8C1F8C-820D-DE55-5367-C7F51F1B04EC}"/>
              </a:ext>
            </a:extLst>
          </p:cNvPr>
          <p:cNvSpPr>
            <a:spLocks noGrp="1"/>
          </p:cNvSpPr>
          <p:nvPr>
            <p:ph type="subTitle" idx="1"/>
          </p:nvPr>
        </p:nvSpPr>
        <p:spPr>
          <a:xfrm>
            <a:off x="945791" y="4745317"/>
            <a:ext cx="4126272" cy="1375145"/>
          </a:xfrm>
        </p:spPr>
        <p:txBody>
          <a:bodyPr>
            <a:normAutofit/>
          </a:bodyPr>
          <a:lstStyle/>
          <a:p>
            <a:pPr algn="r"/>
            <a:r>
              <a:rPr lang="en-US" sz="2000" dirty="0">
                <a:solidFill>
                  <a:srgbClr val="FFFFFF"/>
                </a:solidFill>
                <a:latin typeface="Century Schoolbook" panose="02040604050505020304" pitchFamily="18" charset="0"/>
                <a:cs typeface="Angsana New" panose="02020603050405020304" pitchFamily="18" charset="-34"/>
              </a:rPr>
              <a:t>“Whose Land Was Granted?”</a:t>
            </a:r>
          </a:p>
          <a:p>
            <a:pPr algn="r"/>
            <a:r>
              <a:rPr lang="en-US" sz="2000" dirty="0">
                <a:solidFill>
                  <a:srgbClr val="FFFFFF"/>
                </a:solidFill>
                <a:latin typeface="Century Schoolbook" panose="02040604050505020304" pitchFamily="18" charset="0"/>
                <a:cs typeface="Angsana New" panose="02020603050405020304" pitchFamily="18" charset="-34"/>
              </a:rPr>
              <a:t>An educational module funded by the National Endowment for the Humanities </a:t>
            </a:r>
          </a:p>
        </p:txBody>
      </p:sp>
      <p:pic>
        <p:nvPicPr>
          <p:cNvPr id="3" name="Picture 2" descr="A seal of the territory of wisconsin&#10;&#10;Description automatically generated">
            <a:extLst>
              <a:ext uri="{FF2B5EF4-FFF2-40B4-BE49-F238E27FC236}">
                <a16:creationId xmlns:a16="http://schemas.microsoft.com/office/drawing/2014/main" id="{86B318B9-2910-2B63-126B-FD3BD8B2427A}"/>
              </a:ext>
            </a:extLst>
          </p:cNvPr>
          <p:cNvPicPr>
            <a:picLocks noChangeAspect="1"/>
          </p:cNvPicPr>
          <p:nvPr/>
        </p:nvPicPr>
        <p:blipFill>
          <a:blip r:embed="rId2"/>
          <a:stretch>
            <a:fillRect/>
          </a:stretch>
        </p:blipFill>
        <p:spPr>
          <a:xfrm>
            <a:off x="6096000" y="304783"/>
            <a:ext cx="5480366" cy="5557121"/>
          </a:xfrm>
          <a:prstGeom prst="rect">
            <a:avLst/>
          </a:prstGeom>
        </p:spPr>
      </p:pic>
      <p:sp>
        <p:nvSpPr>
          <p:cNvPr id="6" name="TextBox 5">
            <a:extLst>
              <a:ext uri="{FF2B5EF4-FFF2-40B4-BE49-F238E27FC236}">
                <a16:creationId xmlns:a16="http://schemas.microsoft.com/office/drawing/2014/main" id="{6A7B9890-A55F-9CD2-7BBD-BA2EB4B8144B}"/>
              </a:ext>
            </a:extLst>
          </p:cNvPr>
          <p:cNvSpPr txBox="1"/>
          <p:nvPr/>
        </p:nvSpPr>
        <p:spPr>
          <a:xfrm>
            <a:off x="5835316" y="5991726"/>
            <a:ext cx="6355919" cy="923330"/>
          </a:xfrm>
          <a:prstGeom prst="rect">
            <a:avLst/>
          </a:prstGeom>
          <a:noFill/>
        </p:spPr>
        <p:txBody>
          <a:bodyPr wrap="square" rtlCol="0">
            <a:spAutoFit/>
          </a:bodyPr>
          <a:lstStyle/>
          <a:p>
            <a:pPr algn="ctr"/>
            <a:r>
              <a:rPr lang="en-US" b="0" i="0" u="none" strike="noStrike" dirty="0">
                <a:effectLst/>
                <a:latin typeface="Goudy Old Style" panose="02020502050305020303" pitchFamily="18" charset="77"/>
              </a:rPr>
              <a:t>The Seal of the Territory of Wisconsin. “Civilization Succeeds Barbarism” as justification for land expropriation. </a:t>
            </a:r>
            <a:r>
              <a:rPr lang="en-US" b="0" i="1" u="none" strike="noStrike" dirty="0">
                <a:effectLst/>
                <a:latin typeface="Goudy Old Style" panose="02020502050305020303" pitchFamily="18" charset="77"/>
              </a:rPr>
              <a:t>Wisconsin Historical Society, WHS-64629</a:t>
            </a:r>
          </a:p>
        </p:txBody>
      </p:sp>
    </p:spTree>
    <p:extLst>
      <p:ext uri="{BB962C8B-B14F-4D97-AF65-F5344CB8AC3E}">
        <p14:creationId xmlns:p14="http://schemas.microsoft.com/office/powerpoint/2010/main" val="1116438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BBBAC-AC2C-1BE1-2D61-2C3942A765F0}"/>
              </a:ext>
            </a:extLst>
          </p:cNvPr>
          <p:cNvSpPr>
            <a:spLocks noGrp="1"/>
          </p:cNvSpPr>
          <p:nvPr>
            <p:ph type="title"/>
          </p:nvPr>
        </p:nvSpPr>
        <p:spPr/>
        <p:txBody>
          <a:bodyPr/>
          <a:lstStyle/>
          <a:p>
            <a:pPr algn="ctr"/>
            <a:r>
              <a:rPr lang="en-US" dirty="0">
                <a:latin typeface="Goudy Old Style" panose="02020502050305020303" pitchFamily="18" charset="77"/>
              </a:rPr>
              <a:t>Covered in this module:</a:t>
            </a:r>
          </a:p>
        </p:txBody>
      </p:sp>
      <p:sp>
        <p:nvSpPr>
          <p:cNvPr id="3" name="Content Placeholder 2">
            <a:extLst>
              <a:ext uri="{FF2B5EF4-FFF2-40B4-BE49-F238E27FC236}">
                <a16:creationId xmlns:a16="http://schemas.microsoft.com/office/drawing/2014/main" id="{A4C359DB-9CB8-481B-FA6D-C84BD1D1902C}"/>
              </a:ext>
            </a:extLst>
          </p:cNvPr>
          <p:cNvSpPr>
            <a:spLocks noGrp="1"/>
          </p:cNvSpPr>
          <p:nvPr>
            <p:ph idx="1"/>
          </p:nvPr>
        </p:nvSpPr>
        <p:spPr>
          <a:xfrm>
            <a:off x="426720" y="1825624"/>
            <a:ext cx="11521440" cy="5032376"/>
          </a:xfrm>
        </p:spPr>
        <p:txBody>
          <a:bodyPr>
            <a:normAutofit fontScale="92500" lnSpcReduction="10000"/>
          </a:bodyPr>
          <a:lstStyle/>
          <a:p>
            <a:r>
              <a:rPr lang="en-US" dirty="0">
                <a:latin typeface="Century Schoolbook" panose="02040604050505020304" pitchFamily="18" charset="0"/>
              </a:rPr>
              <a:t>What is a land grant institution and how does it relate to land expropriation?</a:t>
            </a:r>
          </a:p>
          <a:p>
            <a:r>
              <a:rPr lang="en-US" dirty="0">
                <a:latin typeface="Century Schoolbook" panose="02040604050505020304" pitchFamily="18" charset="0"/>
              </a:rPr>
              <a:t>Terra Nullius and settler colonialism</a:t>
            </a:r>
          </a:p>
          <a:p>
            <a:r>
              <a:rPr lang="en-US" dirty="0">
                <a:latin typeface="Century Schoolbook" panose="02040604050505020304" pitchFamily="18" charset="0"/>
              </a:rPr>
              <a:t>Doctrine of Discovery </a:t>
            </a:r>
          </a:p>
          <a:p>
            <a:r>
              <a:rPr lang="en-US" dirty="0">
                <a:latin typeface="Century Schoolbook" panose="02040604050505020304" pitchFamily="18" charset="0"/>
              </a:rPr>
              <a:t>Wisconsin First Nations, Indigenous Sovereignty, and the Indian Removal Act of 1830</a:t>
            </a:r>
          </a:p>
          <a:p>
            <a:r>
              <a:rPr lang="en-US" dirty="0">
                <a:latin typeface="Century Schoolbook" panose="02040604050505020304" pitchFamily="18" charset="0"/>
              </a:rPr>
              <a:t>The First Morrill Act of 1862</a:t>
            </a:r>
          </a:p>
          <a:p>
            <a:r>
              <a:rPr lang="en-US" dirty="0">
                <a:latin typeface="Century Schoolbook" panose="02040604050505020304" pitchFamily="18" charset="0"/>
              </a:rPr>
              <a:t>The Alaska Purchase of 1867</a:t>
            </a:r>
          </a:p>
          <a:p>
            <a:r>
              <a:rPr lang="en-US" dirty="0">
                <a:latin typeface="Century Schoolbook" panose="02040604050505020304" pitchFamily="18" charset="0"/>
              </a:rPr>
              <a:t>The University of Wisconsin</a:t>
            </a:r>
          </a:p>
          <a:p>
            <a:r>
              <a:rPr lang="en-US" dirty="0">
                <a:latin typeface="Century Schoolbook" panose="02040604050505020304" pitchFamily="18" charset="0"/>
              </a:rPr>
              <a:t>The Wisconsin Idea</a:t>
            </a:r>
          </a:p>
          <a:p>
            <a:pPr marL="0" indent="0">
              <a:buNone/>
            </a:pPr>
            <a:r>
              <a:rPr lang="en-US" sz="2400" dirty="0">
                <a:latin typeface="Century Schoolbook" panose="02040604050505020304" pitchFamily="18" charset="0"/>
              </a:rPr>
              <a:t>(Slides prepared by Ruth Goldstein </a:t>
            </a:r>
            <a:r>
              <a:rPr lang="en-US" sz="2400" dirty="0">
                <a:latin typeface="Century Schoolbook" panose="02040604050505020304" pitchFamily="18" charset="0"/>
                <a:hlinkClick r:id="rId2"/>
              </a:rPr>
              <a:t>ruth.goldstein@wisc.edu</a:t>
            </a:r>
            <a:r>
              <a:rPr lang="en-US" sz="2400" dirty="0">
                <a:latin typeface="Century Schoolbook" panose="02040604050505020304" pitchFamily="18" charset="0"/>
              </a:rPr>
              <a:t> with insight from Jen Rose Smith</a:t>
            </a:r>
            <a:r>
              <a:rPr lang="en-US" sz="2400">
                <a:latin typeface="Century Schoolbook" panose="02040604050505020304" pitchFamily="18" charset="0"/>
              </a:rPr>
              <a:t>, Jessie Conaway, </a:t>
            </a:r>
            <a:r>
              <a:rPr lang="en-US" sz="2400" dirty="0">
                <a:latin typeface="Century Schoolbook" panose="02040604050505020304" pitchFamily="18" charset="0"/>
              </a:rPr>
              <a:t>and Annie Menzel)</a:t>
            </a:r>
          </a:p>
        </p:txBody>
      </p:sp>
    </p:spTree>
    <p:extLst>
      <p:ext uri="{BB962C8B-B14F-4D97-AF65-F5344CB8AC3E}">
        <p14:creationId xmlns:p14="http://schemas.microsoft.com/office/powerpoint/2010/main" val="179209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8F6EA-BA9D-2178-877E-A2364041A09C}"/>
              </a:ext>
            </a:extLst>
          </p:cNvPr>
          <p:cNvSpPr>
            <a:spLocks noGrp="1"/>
          </p:cNvSpPr>
          <p:nvPr>
            <p:ph type="title"/>
          </p:nvPr>
        </p:nvSpPr>
        <p:spPr/>
        <p:txBody>
          <a:bodyPr>
            <a:normAutofit/>
          </a:bodyPr>
          <a:lstStyle/>
          <a:p>
            <a:pPr algn="ctr"/>
            <a:r>
              <a:rPr lang="en-US" dirty="0">
                <a:latin typeface="Goudy Old Style" panose="02020502050305020303" pitchFamily="18" charset="77"/>
              </a:rPr>
              <a:t>What is a Land Grant Institution and How Does it Relate to Land Expropriation?</a:t>
            </a:r>
          </a:p>
        </p:txBody>
      </p:sp>
      <p:sp>
        <p:nvSpPr>
          <p:cNvPr id="3" name="Content Placeholder 2">
            <a:extLst>
              <a:ext uri="{FF2B5EF4-FFF2-40B4-BE49-F238E27FC236}">
                <a16:creationId xmlns:a16="http://schemas.microsoft.com/office/drawing/2014/main" id="{74C5093C-772A-8A49-3855-F5A01069C1BC}"/>
              </a:ext>
            </a:extLst>
          </p:cNvPr>
          <p:cNvSpPr>
            <a:spLocks noGrp="1"/>
          </p:cNvSpPr>
          <p:nvPr>
            <p:ph idx="1"/>
          </p:nvPr>
        </p:nvSpPr>
        <p:spPr>
          <a:xfrm>
            <a:off x="583096" y="2120347"/>
            <a:ext cx="11145078" cy="4372528"/>
          </a:xfrm>
        </p:spPr>
        <p:txBody>
          <a:bodyPr/>
          <a:lstStyle/>
          <a:p>
            <a:r>
              <a:rPr lang="en-US" dirty="0">
                <a:latin typeface="Century Schoolbook" panose="02040604050505020304" pitchFamily="18" charset="0"/>
              </a:rPr>
              <a:t>A land grant institution enjoys the benefits of the Morrill Act of 1862 and 1890. It is a state institution of higher learning, either a university or college.</a:t>
            </a:r>
          </a:p>
          <a:p>
            <a:r>
              <a:rPr lang="en-US" dirty="0">
                <a:latin typeface="Century Schoolbook" panose="02040604050505020304" pitchFamily="18" charset="0"/>
              </a:rPr>
              <a:t> The history of land grants in the United States predate the Morrill Acts. </a:t>
            </a:r>
          </a:p>
          <a:p>
            <a:r>
              <a:rPr lang="en-US" dirty="0">
                <a:latin typeface="Century Schoolbook" panose="02040604050505020304" pitchFamily="18" charset="0"/>
              </a:rPr>
              <a:t>The United States wasn’t an empty territory, but European settlers treated it that way. The term “terra nullius” refers to “nobody’s land,” defining it as free for the taking. </a:t>
            </a:r>
          </a:p>
          <a:p>
            <a:r>
              <a:rPr lang="en-US" dirty="0">
                <a:latin typeface="Century Schoolbook" panose="02040604050505020304" pitchFamily="18" charset="0"/>
              </a:rPr>
              <a:t>In what are now the 50 states (and US territories), Indigenous People inhabited this land. It was their land that was granted.   </a:t>
            </a:r>
          </a:p>
          <a:p>
            <a:endParaRPr lang="en-US" dirty="0">
              <a:latin typeface="Century Schoolbook" panose="02040604050505020304" pitchFamily="18" charset="0"/>
            </a:endParaRPr>
          </a:p>
          <a:p>
            <a:endParaRPr lang="en-US" dirty="0">
              <a:latin typeface="Century Schoolbook" panose="02040604050505020304" pitchFamily="18" charset="0"/>
            </a:endParaRPr>
          </a:p>
          <a:p>
            <a:endParaRPr lang="en-US" dirty="0">
              <a:latin typeface="Century Schoolbook" panose="02040604050505020304" pitchFamily="18" charset="0"/>
            </a:endParaRPr>
          </a:p>
        </p:txBody>
      </p:sp>
    </p:spTree>
    <p:extLst>
      <p:ext uri="{BB962C8B-B14F-4D97-AF65-F5344CB8AC3E}">
        <p14:creationId xmlns:p14="http://schemas.microsoft.com/office/powerpoint/2010/main" val="2504671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B50832-0990-FEC8-248B-276356B83DAD}"/>
              </a:ext>
            </a:extLst>
          </p:cNvPr>
          <p:cNvSpPr>
            <a:spLocks noGrp="1"/>
          </p:cNvSpPr>
          <p:nvPr>
            <p:ph type="title"/>
          </p:nvPr>
        </p:nvSpPr>
        <p:spPr>
          <a:xfrm>
            <a:off x="514350" y="200025"/>
            <a:ext cx="11555730" cy="867339"/>
          </a:xfrm>
        </p:spPr>
        <p:txBody>
          <a:bodyPr anchor="b">
            <a:normAutofit/>
          </a:bodyPr>
          <a:lstStyle/>
          <a:p>
            <a:pPr algn="ctr"/>
            <a:r>
              <a:rPr lang="en-US" sz="4000" dirty="0">
                <a:latin typeface="Goudy Old Style" panose="02020502050305020303" pitchFamily="18" charset="77"/>
              </a:rPr>
              <a:t>Papal Bulls and The Doctrine of Discovery</a:t>
            </a:r>
          </a:p>
        </p:txBody>
      </p:sp>
      <p:sp>
        <p:nvSpPr>
          <p:cNvPr id="9" name="Content Placeholder 8">
            <a:extLst>
              <a:ext uri="{FF2B5EF4-FFF2-40B4-BE49-F238E27FC236}">
                <a16:creationId xmlns:a16="http://schemas.microsoft.com/office/drawing/2014/main" id="{4BEF3ABA-C916-A19B-3D0E-E258D8FD7808}"/>
              </a:ext>
            </a:extLst>
          </p:cNvPr>
          <p:cNvSpPr>
            <a:spLocks noGrp="1"/>
          </p:cNvSpPr>
          <p:nvPr>
            <p:ph idx="1"/>
          </p:nvPr>
        </p:nvSpPr>
        <p:spPr>
          <a:xfrm>
            <a:off x="369796" y="1524000"/>
            <a:ext cx="6372055" cy="4706112"/>
          </a:xfrm>
        </p:spPr>
        <p:txBody>
          <a:bodyPr>
            <a:normAutofit lnSpcReduction="10000"/>
          </a:bodyPr>
          <a:lstStyle/>
          <a:p>
            <a:pPr marL="0" indent="0">
              <a:buNone/>
            </a:pPr>
            <a:r>
              <a:rPr lang="en-US" sz="2200" b="0" i="0" u="none" strike="noStrike" dirty="0">
                <a:solidFill>
                  <a:srgbClr val="E8EAED"/>
                </a:solidFill>
                <a:effectLst/>
                <a:latin typeface="Goudy Old Style" panose="02020502050305020303" pitchFamily="18" charset="77"/>
              </a:rPr>
              <a:t>- As European powers </a:t>
            </a:r>
            <a:r>
              <a:rPr lang="en-US" sz="2200" dirty="0">
                <a:solidFill>
                  <a:srgbClr val="E8EAED"/>
                </a:solidFill>
                <a:latin typeface="Goudy Old Style" panose="02020502050305020303" pitchFamily="18" charset="77"/>
              </a:rPr>
              <a:t>began to “discover” lands and people new to Europeans, the Catholic Church developed justifications for brutal takeovers and seizures of land. The Papal Bulls authorized the seizure of land and enslavement of non-Christian peoples in the 15</a:t>
            </a:r>
            <a:r>
              <a:rPr lang="en-US" sz="2200" baseline="30000" dirty="0">
                <a:solidFill>
                  <a:srgbClr val="E8EAED"/>
                </a:solidFill>
                <a:latin typeface="Goudy Old Style" panose="02020502050305020303" pitchFamily="18" charset="77"/>
              </a:rPr>
              <a:t>th</a:t>
            </a:r>
            <a:r>
              <a:rPr lang="en-US" sz="2200" dirty="0">
                <a:solidFill>
                  <a:srgbClr val="E8EAED"/>
                </a:solidFill>
                <a:latin typeface="Goudy Old Style" panose="02020502050305020303" pitchFamily="18" charset="77"/>
              </a:rPr>
              <a:t> century. </a:t>
            </a:r>
          </a:p>
          <a:p>
            <a:pPr marL="0" indent="0">
              <a:buNone/>
            </a:pPr>
            <a:r>
              <a:rPr lang="en-US" sz="2200" b="0" i="0" u="none" strike="noStrike" dirty="0">
                <a:solidFill>
                  <a:srgbClr val="E8EAED"/>
                </a:solidFill>
                <a:effectLst/>
                <a:latin typeface="Goudy Old Style" panose="02020502050305020303" pitchFamily="18" charset="77"/>
              </a:rPr>
              <a:t>- The “Doctrine of Discovery” traces its history to these Papal Bulls, </a:t>
            </a:r>
            <a:r>
              <a:rPr lang="en-US" sz="2200" dirty="0">
                <a:solidFill>
                  <a:srgbClr val="E2EEFF"/>
                </a:solidFill>
                <a:latin typeface="Goudy Old Style" panose="02020502050305020303" pitchFamily="18" charset="77"/>
              </a:rPr>
              <a:t>legitimizing European </a:t>
            </a:r>
            <a:r>
              <a:rPr lang="en-US" sz="2200" b="0" i="0" u="none" strike="noStrike" dirty="0">
                <a:solidFill>
                  <a:srgbClr val="E2EEFF"/>
                </a:solidFill>
                <a:effectLst/>
                <a:latin typeface="Goudy Old Style" panose="02020502050305020303" pitchFamily="18" charset="77"/>
              </a:rPr>
              <a:t>colonization, seizure, and dispossession of land not inhabited by Christians</a:t>
            </a:r>
            <a:r>
              <a:rPr lang="en-US" sz="2200" dirty="0">
                <a:solidFill>
                  <a:srgbClr val="E8EAED"/>
                </a:solidFill>
                <a:latin typeface="Goudy Old Style" panose="02020502050305020303" pitchFamily="18" charset="77"/>
              </a:rPr>
              <a:t> peoples.</a:t>
            </a:r>
          </a:p>
          <a:p>
            <a:pPr marL="0" indent="0">
              <a:buNone/>
            </a:pPr>
            <a:r>
              <a:rPr lang="en-US" sz="2200" dirty="0">
                <a:solidFill>
                  <a:srgbClr val="E8EAED"/>
                </a:solidFill>
                <a:latin typeface="Goudy Old Style" panose="02020502050305020303" pitchFamily="18" charset="77"/>
              </a:rPr>
              <a:t>- The “Doctrine of Discovery” has stood for hundreds of years. On </a:t>
            </a:r>
            <a:r>
              <a:rPr lang="en-US" sz="2200" dirty="0">
                <a:solidFill>
                  <a:srgbClr val="E8EAED"/>
                </a:solidFill>
                <a:latin typeface="Goudy Old Style" panose="02020502050305020303" pitchFamily="18" charset="77"/>
                <a:hlinkClick r:id="rId2"/>
              </a:rPr>
              <a:t>March 30, 2023</a:t>
            </a:r>
            <a:r>
              <a:rPr lang="en-US" sz="2200" dirty="0">
                <a:solidFill>
                  <a:srgbClr val="E8EAED"/>
                </a:solidFill>
                <a:latin typeface="Goudy Old Style" panose="02020502050305020303" pitchFamily="18" charset="77"/>
              </a:rPr>
              <a:t>, the Catholic Church declared that the papal bulls did not reflect the teachings of the Catholic Church. Apologies for the harm done to Indigenous Peoples under the banner of Christ received some acknowledgement. </a:t>
            </a:r>
          </a:p>
        </p:txBody>
      </p:sp>
      <p:pic>
        <p:nvPicPr>
          <p:cNvPr id="5" name="Content Placeholder 4" descr="A painting of a person holding a flag&#10;&#10;Description automatically generated">
            <a:extLst>
              <a:ext uri="{FF2B5EF4-FFF2-40B4-BE49-F238E27FC236}">
                <a16:creationId xmlns:a16="http://schemas.microsoft.com/office/drawing/2014/main" id="{F7452C3A-4547-DCE4-81B8-E8A00636553E}"/>
              </a:ext>
            </a:extLst>
          </p:cNvPr>
          <p:cNvPicPr>
            <a:picLocks noChangeAspect="1"/>
          </p:cNvPicPr>
          <p:nvPr/>
        </p:nvPicPr>
        <p:blipFill>
          <a:blip r:embed="rId3"/>
          <a:stretch>
            <a:fillRect/>
          </a:stretch>
        </p:blipFill>
        <p:spPr>
          <a:xfrm>
            <a:off x="7111647" y="1958505"/>
            <a:ext cx="4710557" cy="3556470"/>
          </a:xfrm>
          <a:prstGeom prst="rect">
            <a:avLst/>
          </a:prstGeom>
        </p:spPr>
      </p:pic>
      <p:sp>
        <p:nvSpPr>
          <p:cNvPr id="14" name="Rectangle 13">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1962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799C5-6822-1E09-555E-A9131BE9B99C}"/>
              </a:ext>
            </a:extLst>
          </p:cNvPr>
          <p:cNvSpPr>
            <a:spLocks noGrp="1"/>
          </p:cNvSpPr>
          <p:nvPr>
            <p:ph type="title"/>
          </p:nvPr>
        </p:nvSpPr>
        <p:spPr/>
        <p:txBody>
          <a:bodyPr/>
          <a:lstStyle/>
          <a:p>
            <a:pPr algn="ctr"/>
            <a:r>
              <a:rPr lang="en-US" dirty="0">
                <a:latin typeface="Goudy Old Style" panose="02020502050305020303" pitchFamily="18" charset="77"/>
              </a:rPr>
              <a:t>Terra Nullius and Settler Colonialism</a:t>
            </a:r>
          </a:p>
        </p:txBody>
      </p:sp>
      <p:sp>
        <p:nvSpPr>
          <p:cNvPr id="3" name="Content Placeholder 2">
            <a:extLst>
              <a:ext uri="{FF2B5EF4-FFF2-40B4-BE49-F238E27FC236}">
                <a16:creationId xmlns:a16="http://schemas.microsoft.com/office/drawing/2014/main" id="{ADE57652-A7AA-77D1-E1C3-C7E95D518661}"/>
              </a:ext>
            </a:extLst>
          </p:cNvPr>
          <p:cNvSpPr>
            <a:spLocks noGrp="1"/>
          </p:cNvSpPr>
          <p:nvPr>
            <p:ph idx="1"/>
          </p:nvPr>
        </p:nvSpPr>
        <p:spPr>
          <a:xfrm>
            <a:off x="328614" y="1690688"/>
            <a:ext cx="6229349" cy="5167312"/>
          </a:xfrm>
        </p:spPr>
        <p:txBody>
          <a:bodyPr>
            <a:normAutofit fontScale="85000" lnSpcReduction="20000"/>
          </a:bodyPr>
          <a:lstStyle/>
          <a:p>
            <a:r>
              <a:rPr lang="en-US" dirty="0">
                <a:latin typeface="Century Schoolbook" panose="02040604050505020304" pitchFamily="18" charset="0"/>
              </a:rPr>
              <a:t>In Latin, “terra nullius” means “land without a master.” But this is a European construct, as is the concept of “property”</a:t>
            </a:r>
          </a:p>
          <a:p>
            <a:r>
              <a:rPr lang="en-US" dirty="0">
                <a:latin typeface="Century Schoolbook" panose="02040604050505020304" pitchFamily="18" charset="0"/>
              </a:rPr>
              <a:t>Because European conceptions of property conceived of land that wasn’t developed into European style agriculture as “occupied,” European settlers didn’t recognize land in the Americas (and elsewhere around the globe) as occupied.  </a:t>
            </a:r>
          </a:p>
          <a:p>
            <a:r>
              <a:rPr lang="en-US" dirty="0">
                <a:latin typeface="Century Schoolbook" panose="02040604050505020304" pitchFamily="18" charset="0"/>
              </a:rPr>
              <a:t>This definition of “land without a master” rests on assumptions that humans live apart from, rather than a part of, the environment. </a:t>
            </a:r>
          </a:p>
          <a:p>
            <a:r>
              <a:rPr lang="en-US" dirty="0">
                <a:latin typeface="Century Schoolbook" panose="02040604050505020304" pitchFamily="18" charset="0"/>
              </a:rPr>
              <a:t>“Settler colonialism” refers to people who take and inhabit land, displacing – often violently - the previous inhabitants. </a:t>
            </a:r>
          </a:p>
        </p:txBody>
      </p:sp>
      <p:pic>
        <p:nvPicPr>
          <p:cNvPr id="5" name="Picture 4" descr="Cartoon a cartoon of a person in a boat with a large telescope&#10;&#10;Description automatically generated">
            <a:extLst>
              <a:ext uri="{FF2B5EF4-FFF2-40B4-BE49-F238E27FC236}">
                <a16:creationId xmlns:a16="http://schemas.microsoft.com/office/drawing/2014/main" id="{34B9044F-1C37-D490-6963-B78A7675F045}"/>
              </a:ext>
            </a:extLst>
          </p:cNvPr>
          <p:cNvPicPr>
            <a:picLocks noChangeAspect="1"/>
          </p:cNvPicPr>
          <p:nvPr/>
        </p:nvPicPr>
        <p:blipFill>
          <a:blip r:embed="rId3"/>
          <a:stretch>
            <a:fillRect/>
          </a:stretch>
        </p:blipFill>
        <p:spPr>
          <a:xfrm>
            <a:off x="6406562" y="1914526"/>
            <a:ext cx="5610468" cy="3586162"/>
          </a:xfrm>
          <a:prstGeom prst="rect">
            <a:avLst/>
          </a:prstGeom>
        </p:spPr>
      </p:pic>
      <p:pic>
        <p:nvPicPr>
          <p:cNvPr id="7" name="Picture 6" descr="A white background with black and white clouds&#10;&#10;Description automatically generated">
            <a:extLst>
              <a:ext uri="{FF2B5EF4-FFF2-40B4-BE49-F238E27FC236}">
                <a16:creationId xmlns:a16="http://schemas.microsoft.com/office/drawing/2014/main" id="{BC680194-AD2A-AA95-4201-89FAC2FB0CC5}"/>
              </a:ext>
            </a:extLst>
          </p:cNvPr>
          <p:cNvPicPr>
            <a:picLocks noChangeAspect="1"/>
          </p:cNvPicPr>
          <p:nvPr/>
        </p:nvPicPr>
        <p:blipFill>
          <a:blip r:embed="rId4"/>
          <a:stretch>
            <a:fillRect/>
          </a:stretch>
        </p:blipFill>
        <p:spPr>
          <a:xfrm>
            <a:off x="6405563" y="1914526"/>
            <a:ext cx="1752598" cy="657224"/>
          </a:xfrm>
          <a:prstGeom prst="rect">
            <a:avLst/>
          </a:prstGeom>
        </p:spPr>
      </p:pic>
      <p:sp>
        <p:nvSpPr>
          <p:cNvPr id="8" name="TextBox 7">
            <a:extLst>
              <a:ext uri="{FF2B5EF4-FFF2-40B4-BE49-F238E27FC236}">
                <a16:creationId xmlns:a16="http://schemas.microsoft.com/office/drawing/2014/main" id="{2FEE540D-3F32-5F0F-6B01-2A3FC53422A7}"/>
              </a:ext>
            </a:extLst>
          </p:cNvPr>
          <p:cNvSpPr txBox="1"/>
          <p:nvPr/>
        </p:nvSpPr>
        <p:spPr>
          <a:xfrm>
            <a:off x="6829425" y="5772150"/>
            <a:ext cx="4929188" cy="646331"/>
          </a:xfrm>
          <a:prstGeom prst="rect">
            <a:avLst/>
          </a:prstGeom>
          <a:noFill/>
        </p:spPr>
        <p:txBody>
          <a:bodyPr wrap="square" rtlCol="0">
            <a:spAutoFit/>
          </a:bodyPr>
          <a:lstStyle/>
          <a:p>
            <a:r>
              <a:rPr lang="en-US" dirty="0">
                <a:hlinkClick r:id="rId5"/>
              </a:rPr>
              <a:t>https://bmuc.blogspot.com/2014/07/abbott-clings-to-colonial-myth-of-terra.html</a:t>
            </a:r>
            <a:endParaRPr lang="en-US" dirty="0"/>
          </a:p>
        </p:txBody>
      </p:sp>
    </p:spTree>
    <p:extLst>
      <p:ext uri="{BB962C8B-B14F-4D97-AF65-F5344CB8AC3E}">
        <p14:creationId xmlns:p14="http://schemas.microsoft.com/office/powerpoint/2010/main" val="50489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526242-4676-16F9-93B4-F9FF4C20F274}"/>
              </a:ext>
            </a:extLst>
          </p:cNvPr>
          <p:cNvSpPr>
            <a:spLocks noGrp="1"/>
          </p:cNvSpPr>
          <p:nvPr>
            <p:ph type="title"/>
          </p:nvPr>
        </p:nvSpPr>
        <p:spPr>
          <a:xfrm>
            <a:off x="838200" y="499395"/>
            <a:ext cx="6356684" cy="4036509"/>
          </a:xfrm>
        </p:spPr>
        <p:txBody>
          <a:bodyPr anchor="b">
            <a:normAutofit/>
          </a:bodyPr>
          <a:lstStyle/>
          <a:p>
            <a:pPr algn="ctr"/>
            <a:r>
              <a:rPr lang="en-US" sz="4000" dirty="0">
                <a:latin typeface="Century Schoolbook" panose="02040604050505020304" pitchFamily="18" charset="0"/>
              </a:rPr>
              <a:t>Wisconsin First Nations, Indigenous Sovereignty, and the Indian Removal Act of 1830</a:t>
            </a:r>
            <a:br>
              <a:rPr lang="en-US" sz="4000" dirty="0">
                <a:latin typeface="Century Schoolbook" panose="02040604050505020304" pitchFamily="18" charset="0"/>
              </a:rPr>
            </a:br>
            <a:endParaRPr lang="en-US" sz="4000" dirty="0"/>
          </a:p>
        </p:txBody>
      </p:sp>
      <p:pic>
        <p:nvPicPr>
          <p:cNvPr id="5" name="Picture 4" descr="A newspaper with a picture of a person&#10;&#10;Description automatically generated">
            <a:extLst>
              <a:ext uri="{FF2B5EF4-FFF2-40B4-BE49-F238E27FC236}">
                <a16:creationId xmlns:a16="http://schemas.microsoft.com/office/drawing/2014/main" id="{7441B655-51A6-4DF9-465E-86296DCA981D}"/>
              </a:ext>
            </a:extLst>
          </p:cNvPr>
          <p:cNvPicPr>
            <a:picLocks noChangeAspect="1"/>
          </p:cNvPicPr>
          <p:nvPr/>
        </p:nvPicPr>
        <p:blipFill>
          <a:blip r:embed="rId3"/>
          <a:stretch>
            <a:fillRect/>
          </a:stretch>
        </p:blipFill>
        <p:spPr>
          <a:xfrm>
            <a:off x="7810854" y="279730"/>
            <a:ext cx="3765176" cy="4811726"/>
          </a:xfrm>
          <a:prstGeom prst="rect">
            <a:avLst/>
          </a:prstGeom>
        </p:spPr>
      </p:pic>
      <p:sp>
        <p:nvSpPr>
          <p:cNvPr id="12" name="Rectangle 11">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635E1E2-6DB4-9851-48CC-38B5E8DE9D3B}"/>
              </a:ext>
            </a:extLst>
          </p:cNvPr>
          <p:cNvSpPr txBox="1"/>
          <p:nvPr/>
        </p:nvSpPr>
        <p:spPr>
          <a:xfrm>
            <a:off x="7810855" y="5320609"/>
            <a:ext cx="3687324" cy="615553"/>
          </a:xfrm>
          <a:prstGeom prst="rect">
            <a:avLst/>
          </a:prstGeom>
          <a:noFill/>
        </p:spPr>
        <p:txBody>
          <a:bodyPr wrap="square" rtlCol="0">
            <a:spAutoFit/>
          </a:bodyPr>
          <a:lstStyle/>
          <a:p>
            <a:r>
              <a:rPr lang="en-US" sz="1600" dirty="0">
                <a:hlinkClick r:id="rId4"/>
              </a:rPr>
              <a:t>https://www.loc.gov/item/2015657622/</a:t>
            </a:r>
            <a:endParaRPr lang="en-US" sz="1600" dirty="0"/>
          </a:p>
          <a:p>
            <a:endParaRPr lang="en-US" dirty="0"/>
          </a:p>
        </p:txBody>
      </p:sp>
    </p:spTree>
    <p:extLst>
      <p:ext uri="{BB962C8B-B14F-4D97-AF65-F5344CB8AC3E}">
        <p14:creationId xmlns:p14="http://schemas.microsoft.com/office/powerpoint/2010/main" val="901601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A2CE9-31BE-30C0-6573-16220BAA46F0}"/>
              </a:ext>
            </a:extLst>
          </p:cNvPr>
          <p:cNvSpPr>
            <a:spLocks noGrp="1"/>
          </p:cNvSpPr>
          <p:nvPr>
            <p:ph type="title"/>
          </p:nvPr>
        </p:nvSpPr>
        <p:spPr>
          <a:xfrm>
            <a:off x="0" y="365125"/>
            <a:ext cx="12088404" cy="561467"/>
          </a:xfrm>
        </p:spPr>
        <p:txBody>
          <a:bodyPr>
            <a:normAutofit fontScale="90000"/>
          </a:bodyPr>
          <a:lstStyle/>
          <a:p>
            <a:pPr algn="ctr"/>
            <a:r>
              <a:rPr lang="en-US" dirty="0">
                <a:latin typeface="Goudy Old Style" panose="02020502050305020303" pitchFamily="18" charset="77"/>
              </a:rPr>
              <a:t>Wisconsin First Nations and Indigenous Sovereignty</a:t>
            </a:r>
          </a:p>
        </p:txBody>
      </p:sp>
      <p:sp>
        <p:nvSpPr>
          <p:cNvPr id="7" name="Content Placeholder 6">
            <a:extLst>
              <a:ext uri="{FF2B5EF4-FFF2-40B4-BE49-F238E27FC236}">
                <a16:creationId xmlns:a16="http://schemas.microsoft.com/office/drawing/2014/main" id="{99E375F7-E04C-BBE1-3814-D62A7A9F9DBA}"/>
              </a:ext>
            </a:extLst>
          </p:cNvPr>
          <p:cNvSpPr>
            <a:spLocks noGrp="1"/>
          </p:cNvSpPr>
          <p:nvPr>
            <p:ph idx="1"/>
          </p:nvPr>
        </p:nvSpPr>
        <p:spPr>
          <a:xfrm>
            <a:off x="103596" y="1357313"/>
            <a:ext cx="3683544" cy="4819650"/>
          </a:xfrm>
        </p:spPr>
        <p:txBody>
          <a:bodyPr>
            <a:normAutofit/>
          </a:bodyPr>
          <a:lstStyle/>
          <a:p>
            <a:r>
              <a:rPr lang="en-US" dirty="0">
                <a:latin typeface="Garamond" panose="02020404030301010803" pitchFamily="18" charset="0"/>
              </a:rPr>
              <a:t>Wisconsin First Nations have been in what is now called Wisconsin since time immemorial. </a:t>
            </a:r>
          </a:p>
          <a:p>
            <a:r>
              <a:rPr lang="en-US" dirty="0">
                <a:latin typeface="Garamond" panose="02020404030301010803" pitchFamily="18" charset="0"/>
              </a:rPr>
              <a:t>Not all Indigenous Peoples have federal recognition, but this doesn’t mean that their claims to land, history, or identity aren’t valid.</a:t>
            </a:r>
          </a:p>
        </p:txBody>
      </p:sp>
      <p:pic>
        <p:nvPicPr>
          <p:cNvPr id="8" name="Content Placeholder 4">
            <a:extLst>
              <a:ext uri="{FF2B5EF4-FFF2-40B4-BE49-F238E27FC236}">
                <a16:creationId xmlns:a16="http://schemas.microsoft.com/office/drawing/2014/main" id="{E0C51476-3D97-6F4D-5D16-4750D4236B1B}"/>
              </a:ext>
            </a:extLst>
          </p:cNvPr>
          <p:cNvPicPr>
            <a:picLocks noChangeAspect="1"/>
          </p:cNvPicPr>
          <p:nvPr/>
        </p:nvPicPr>
        <p:blipFill>
          <a:blip r:embed="rId3"/>
          <a:stretch>
            <a:fillRect/>
          </a:stretch>
        </p:blipFill>
        <p:spPr>
          <a:xfrm>
            <a:off x="3787140" y="1224664"/>
            <a:ext cx="8301264" cy="5553259"/>
          </a:xfrm>
          <a:prstGeom prst="rect">
            <a:avLst/>
          </a:prstGeom>
        </p:spPr>
      </p:pic>
    </p:spTree>
    <p:extLst>
      <p:ext uri="{BB962C8B-B14F-4D97-AF65-F5344CB8AC3E}">
        <p14:creationId xmlns:p14="http://schemas.microsoft.com/office/powerpoint/2010/main" val="393418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09CF7-DC05-7B66-3F47-0EA6BD8B46EA}"/>
              </a:ext>
            </a:extLst>
          </p:cNvPr>
          <p:cNvSpPr>
            <a:spLocks noGrp="1"/>
          </p:cNvSpPr>
          <p:nvPr>
            <p:ph type="title"/>
          </p:nvPr>
        </p:nvSpPr>
        <p:spPr>
          <a:xfrm>
            <a:off x="838200" y="671513"/>
            <a:ext cx="10515600" cy="1019175"/>
          </a:xfrm>
        </p:spPr>
        <p:txBody>
          <a:bodyPr/>
          <a:lstStyle/>
          <a:p>
            <a:pPr algn="ctr"/>
            <a:r>
              <a:rPr lang="en-US" dirty="0">
                <a:latin typeface="Goudy Old Style" panose="02020502050305020303" pitchFamily="18" charset="77"/>
              </a:rPr>
              <a:t>Effects of the the Indian Removal Act of 1830</a:t>
            </a:r>
          </a:p>
        </p:txBody>
      </p:sp>
      <p:sp>
        <p:nvSpPr>
          <p:cNvPr id="3" name="Content Placeholder 2">
            <a:extLst>
              <a:ext uri="{FF2B5EF4-FFF2-40B4-BE49-F238E27FC236}">
                <a16:creationId xmlns:a16="http://schemas.microsoft.com/office/drawing/2014/main" id="{1A8E2C95-1A1D-B0AF-DD6D-BA5CB9DF08F2}"/>
              </a:ext>
            </a:extLst>
          </p:cNvPr>
          <p:cNvSpPr>
            <a:spLocks noGrp="1"/>
          </p:cNvSpPr>
          <p:nvPr>
            <p:ph idx="1"/>
          </p:nvPr>
        </p:nvSpPr>
        <p:spPr>
          <a:xfrm>
            <a:off x="838200" y="1825625"/>
            <a:ext cx="10515600" cy="4832350"/>
          </a:xfrm>
        </p:spPr>
        <p:txBody>
          <a:bodyPr>
            <a:normAutofit fontScale="92500" lnSpcReduction="10000"/>
          </a:bodyPr>
          <a:lstStyle/>
          <a:p>
            <a:r>
              <a:rPr lang="en-US" dirty="0">
                <a:latin typeface="Goudy Old Style" panose="02020502050305020303" pitchFamily="18" charset="77"/>
              </a:rPr>
              <a:t>On May 28, 1830, United States President Andrew Jackson signed the Indian Removal Act into law. The law provided for a so-called “exchange” of lands with Native Americans and to move them west of the Mississippi River. Under Jackson (1829-1837) and then Martin Van Buren (1837-1841), some 60,000 Indigenous Americans were forced off their land during the Trail of Tears. The number of deaths range from estimates of 10-16,000 people. </a:t>
            </a:r>
          </a:p>
          <a:p>
            <a:r>
              <a:rPr lang="en-US" dirty="0">
                <a:latin typeface="Goudy Old Style" panose="02020502050305020303" pitchFamily="18" charset="77"/>
              </a:rPr>
              <a:t>The Ojibwe in Wisconsin were forced to cede land between 1837 and 1843 and the Ho-Chunk were forced to Nebraska in 1874 but continued to return to Wisconsin. In 1881, the US government allotted the Ho-Chunk forty-acre homesteads, nothing compared to their original lands. The Ojibwe bands lost the majority of their land but retained a small portion of their ancestral lands – though they had to continue to fight to protect these rights. </a:t>
            </a:r>
          </a:p>
          <a:p>
            <a:r>
              <a:rPr lang="en-US" dirty="0">
                <a:latin typeface="Goudy Old Style" panose="02020502050305020303" pitchFamily="18" charset="77"/>
              </a:rPr>
              <a:t>See this </a:t>
            </a:r>
            <a:r>
              <a:rPr lang="en-US" dirty="0">
                <a:latin typeface="Goudy Old Style" panose="02020502050305020303" pitchFamily="18" charset="77"/>
                <a:hlinkClick r:id="rId2"/>
              </a:rPr>
              <a:t>UW resource </a:t>
            </a:r>
            <a:r>
              <a:rPr lang="en-US" dirty="0">
                <a:latin typeface="Goudy Old Style" panose="02020502050305020303" pitchFamily="18" charset="77"/>
              </a:rPr>
              <a:t>for more information</a:t>
            </a:r>
          </a:p>
        </p:txBody>
      </p:sp>
      <p:pic>
        <p:nvPicPr>
          <p:cNvPr id="5" name="Picture 4" descr="A red circle with images of people&#10;&#10;Description automatically generated">
            <a:extLst>
              <a:ext uri="{FF2B5EF4-FFF2-40B4-BE49-F238E27FC236}">
                <a16:creationId xmlns:a16="http://schemas.microsoft.com/office/drawing/2014/main" id="{521155F7-2BA8-5D62-55C7-5861846C6D43}"/>
              </a:ext>
            </a:extLst>
          </p:cNvPr>
          <p:cNvPicPr>
            <a:picLocks noChangeAspect="1"/>
          </p:cNvPicPr>
          <p:nvPr/>
        </p:nvPicPr>
        <p:blipFill>
          <a:blip r:embed="rId3"/>
          <a:stretch>
            <a:fillRect/>
          </a:stretch>
        </p:blipFill>
        <p:spPr>
          <a:xfrm>
            <a:off x="11339513" y="0"/>
            <a:ext cx="852487" cy="857250"/>
          </a:xfrm>
          <a:prstGeom prst="rect">
            <a:avLst/>
          </a:prstGeom>
        </p:spPr>
      </p:pic>
      <p:pic>
        <p:nvPicPr>
          <p:cNvPr id="6" name="Picture 5" descr="A red circle with images of people&#10;&#10;Description automatically generated">
            <a:extLst>
              <a:ext uri="{FF2B5EF4-FFF2-40B4-BE49-F238E27FC236}">
                <a16:creationId xmlns:a16="http://schemas.microsoft.com/office/drawing/2014/main" id="{5B862455-3C57-B2B5-4144-BB78499997B2}"/>
              </a:ext>
            </a:extLst>
          </p:cNvPr>
          <p:cNvPicPr>
            <a:picLocks noChangeAspect="1"/>
          </p:cNvPicPr>
          <p:nvPr/>
        </p:nvPicPr>
        <p:blipFill>
          <a:blip r:embed="rId3"/>
          <a:stretch>
            <a:fillRect/>
          </a:stretch>
        </p:blipFill>
        <p:spPr>
          <a:xfrm>
            <a:off x="0" y="0"/>
            <a:ext cx="852487" cy="857250"/>
          </a:xfrm>
          <a:prstGeom prst="rect">
            <a:avLst/>
          </a:prstGeom>
        </p:spPr>
      </p:pic>
      <p:pic>
        <p:nvPicPr>
          <p:cNvPr id="7" name="Picture 6" descr="A red circle with images of people&#10;&#10;Description automatically generated">
            <a:extLst>
              <a:ext uri="{FF2B5EF4-FFF2-40B4-BE49-F238E27FC236}">
                <a16:creationId xmlns:a16="http://schemas.microsoft.com/office/drawing/2014/main" id="{039B9A50-23EC-B1A4-213C-CE06770162C0}"/>
              </a:ext>
            </a:extLst>
          </p:cNvPr>
          <p:cNvPicPr>
            <a:picLocks noChangeAspect="1"/>
          </p:cNvPicPr>
          <p:nvPr/>
        </p:nvPicPr>
        <p:blipFill>
          <a:blip r:embed="rId3"/>
          <a:stretch>
            <a:fillRect/>
          </a:stretch>
        </p:blipFill>
        <p:spPr>
          <a:xfrm>
            <a:off x="11339512" y="6000749"/>
            <a:ext cx="852488" cy="857251"/>
          </a:xfrm>
          <a:prstGeom prst="rect">
            <a:avLst/>
          </a:prstGeom>
        </p:spPr>
      </p:pic>
      <p:pic>
        <p:nvPicPr>
          <p:cNvPr id="8" name="Picture 7" descr="A red circle with images of people&#10;&#10;Description automatically generated">
            <a:extLst>
              <a:ext uri="{FF2B5EF4-FFF2-40B4-BE49-F238E27FC236}">
                <a16:creationId xmlns:a16="http://schemas.microsoft.com/office/drawing/2014/main" id="{FA906569-52F6-A382-EAA3-BECC572A742E}"/>
              </a:ext>
            </a:extLst>
          </p:cNvPr>
          <p:cNvPicPr>
            <a:picLocks noChangeAspect="1"/>
          </p:cNvPicPr>
          <p:nvPr/>
        </p:nvPicPr>
        <p:blipFill>
          <a:blip r:embed="rId3"/>
          <a:stretch>
            <a:fillRect/>
          </a:stretch>
        </p:blipFill>
        <p:spPr>
          <a:xfrm>
            <a:off x="0" y="6000750"/>
            <a:ext cx="852487" cy="857250"/>
          </a:xfrm>
          <a:prstGeom prst="rect">
            <a:avLst/>
          </a:prstGeom>
        </p:spPr>
      </p:pic>
    </p:spTree>
    <p:extLst>
      <p:ext uri="{BB962C8B-B14F-4D97-AF65-F5344CB8AC3E}">
        <p14:creationId xmlns:p14="http://schemas.microsoft.com/office/powerpoint/2010/main" val="421488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649C91A9-84E7-4BF0-9026-62F01380D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86D34F6-5D66-B1EF-7866-5ACC663472DB}"/>
              </a:ext>
            </a:extLst>
          </p:cNvPr>
          <p:cNvSpPr>
            <a:spLocks noGrp="1"/>
          </p:cNvSpPr>
          <p:nvPr>
            <p:ph type="title"/>
          </p:nvPr>
        </p:nvSpPr>
        <p:spPr>
          <a:xfrm>
            <a:off x="573024" y="134113"/>
            <a:ext cx="4269140" cy="1718210"/>
          </a:xfrm>
        </p:spPr>
        <p:txBody>
          <a:bodyPr anchor="ctr">
            <a:normAutofit/>
          </a:bodyPr>
          <a:lstStyle/>
          <a:p>
            <a:pPr algn="ctr"/>
            <a:r>
              <a:rPr lang="en-US" sz="4000" dirty="0">
                <a:latin typeface="Goudy Old Style" panose="02020502050305020303" pitchFamily="18" charset="77"/>
              </a:rPr>
              <a:t>The First Morrill Act of 1862</a:t>
            </a:r>
          </a:p>
        </p:txBody>
      </p:sp>
      <p:sp>
        <p:nvSpPr>
          <p:cNvPr id="3" name="Content Placeholder 2">
            <a:extLst>
              <a:ext uri="{FF2B5EF4-FFF2-40B4-BE49-F238E27FC236}">
                <a16:creationId xmlns:a16="http://schemas.microsoft.com/office/drawing/2014/main" id="{3D805996-3AB2-A59A-A852-2C8ABEE2F785}"/>
              </a:ext>
            </a:extLst>
          </p:cNvPr>
          <p:cNvSpPr>
            <a:spLocks noGrp="1"/>
          </p:cNvSpPr>
          <p:nvPr>
            <p:ph idx="1"/>
          </p:nvPr>
        </p:nvSpPr>
        <p:spPr>
          <a:xfrm>
            <a:off x="141364" y="2470244"/>
            <a:ext cx="5109037" cy="3769834"/>
          </a:xfrm>
        </p:spPr>
        <p:txBody>
          <a:bodyPr anchor="ctr">
            <a:noAutofit/>
          </a:bodyPr>
          <a:lstStyle/>
          <a:p>
            <a:pPr marL="0" indent="0">
              <a:buNone/>
            </a:pPr>
            <a:r>
              <a:rPr lang="en-US" sz="2000" b="0" i="0" u="none" strike="noStrike" dirty="0">
                <a:effectLst/>
                <a:latin typeface="Century Schoolbook" panose="02040604050505020304" pitchFamily="18" charset="0"/>
              </a:rPr>
              <a:t>On July 2, 1862, the United States government passed the Morrill Act, which gave “public lands to the several States and [Territories] which may provide colleges for the benefit of agriculture and the Mechanical arts.” The Act, sponsored by Senator Justin Morrill of Vermont, made a “donation” of land taken from Native American peoples, apportioning 30,000 acres per each senator and representative in each state (according to the 1860 census). There was an additional provision that: “no mineral lands shall be selected or purchased under the provisions of this Act.” The government would keep such precious lands for itself.</a:t>
            </a:r>
            <a:endParaRPr lang="en-US" sz="2000" dirty="0">
              <a:latin typeface="Century Schoolbook" panose="02040604050505020304" pitchFamily="18" charset="0"/>
            </a:endParaRPr>
          </a:p>
        </p:txBody>
      </p:sp>
      <p:sp>
        <p:nvSpPr>
          <p:cNvPr id="11" name="Rectangle 10">
            <a:extLst>
              <a:ext uri="{FF2B5EF4-FFF2-40B4-BE49-F238E27FC236}">
                <a16:creationId xmlns:a16="http://schemas.microsoft.com/office/drawing/2014/main" id="{9B47378D-AD27-45D0-8C1C-5B1098DCC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799" cy="6858000"/>
          </a:xfrm>
          <a:prstGeom prst="rect">
            <a:avLst/>
          </a:prstGeom>
          <a:solidFill>
            <a:srgbClr val="FFFFFF"/>
          </a:solidFill>
          <a:ln>
            <a:noFill/>
          </a:ln>
          <a:effectLst>
            <a:outerShdw blurRad="177800" dist="215900" dir="8520000" sx="94000" sy="94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artoon of a person in a wagon&#10;&#10;Description automatically generated">
            <a:extLst>
              <a:ext uri="{FF2B5EF4-FFF2-40B4-BE49-F238E27FC236}">
                <a16:creationId xmlns:a16="http://schemas.microsoft.com/office/drawing/2014/main" id="{8A478A5D-A6DE-6862-22FE-FA099A842651}"/>
              </a:ext>
            </a:extLst>
          </p:cNvPr>
          <p:cNvPicPr>
            <a:picLocks noChangeAspect="1"/>
          </p:cNvPicPr>
          <p:nvPr/>
        </p:nvPicPr>
        <p:blipFill>
          <a:blip r:embed="rId2"/>
          <a:stretch>
            <a:fillRect/>
          </a:stretch>
        </p:blipFill>
        <p:spPr>
          <a:xfrm>
            <a:off x="5508393" y="664464"/>
            <a:ext cx="6542243" cy="5004815"/>
          </a:xfrm>
          <a:prstGeom prst="rect">
            <a:avLst/>
          </a:prstGeom>
        </p:spPr>
      </p:pic>
      <p:sp>
        <p:nvSpPr>
          <p:cNvPr id="5" name="TextBox 4">
            <a:extLst>
              <a:ext uri="{FF2B5EF4-FFF2-40B4-BE49-F238E27FC236}">
                <a16:creationId xmlns:a16="http://schemas.microsoft.com/office/drawing/2014/main" id="{82C60BBD-C64B-39C6-5FD3-E8296453A281}"/>
              </a:ext>
            </a:extLst>
          </p:cNvPr>
          <p:cNvSpPr txBox="1"/>
          <p:nvPr/>
        </p:nvSpPr>
        <p:spPr>
          <a:xfrm>
            <a:off x="5603967" y="6035040"/>
            <a:ext cx="6234465" cy="369332"/>
          </a:xfrm>
          <a:prstGeom prst="rect">
            <a:avLst/>
          </a:prstGeom>
          <a:noFill/>
        </p:spPr>
        <p:txBody>
          <a:bodyPr wrap="square" rtlCol="0">
            <a:spAutoFit/>
          </a:bodyPr>
          <a:lstStyle/>
          <a:p>
            <a:pPr algn="ctr"/>
            <a:r>
              <a:rPr lang="en-US" dirty="0">
                <a:solidFill>
                  <a:schemeClr val="bg1"/>
                </a:solidFill>
                <a:latin typeface="Goudy Old Style" panose="02020502050305020303" pitchFamily="18" charset="77"/>
              </a:rPr>
              <a:t>Drawing of cart in prairie. Artwork by Liz </a:t>
            </a:r>
            <a:r>
              <a:rPr lang="en-US" dirty="0" err="1">
                <a:solidFill>
                  <a:schemeClr val="bg1"/>
                </a:solidFill>
                <a:latin typeface="Goudy Old Style" panose="02020502050305020303" pitchFamily="18" charset="77"/>
              </a:rPr>
              <a:t>Kozik</a:t>
            </a:r>
            <a:r>
              <a:rPr lang="en-US" dirty="0">
                <a:solidFill>
                  <a:schemeClr val="bg1"/>
                </a:solidFill>
                <a:latin typeface="Goudy Old Style" panose="02020502050305020303" pitchFamily="18" charset="77"/>
              </a:rPr>
              <a:t> 2023</a:t>
            </a:r>
          </a:p>
        </p:txBody>
      </p:sp>
    </p:spTree>
    <p:extLst>
      <p:ext uri="{BB962C8B-B14F-4D97-AF65-F5344CB8AC3E}">
        <p14:creationId xmlns:p14="http://schemas.microsoft.com/office/powerpoint/2010/main" val="4112710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649C91A9-84E7-4BF0-9026-62F01380D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E6B457E1-3C52-E683-AD61-47A9CB511C95}"/>
              </a:ext>
            </a:extLst>
          </p:cNvPr>
          <p:cNvSpPr>
            <a:spLocks noGrp="1"/>
          </p:cNvSpPr>
          <p:nvPr>
            <p:ph type="title"/>
          </p:nvPr>
        </p:nvSpPr>
        <p:spPr>
          <a:xfrm>
            <a:off x="428625" y="271463"/>
            <a:ext cx="4413539" cy="2198780"/>
          </a:xfrm>
        </p:spPr>
        <p:txBody>
          <a:bodyPr anchor="ctr">
            <a:normAutofit/>
          </a:bodyPr>
          <a:lstStyle/>
          <a:p>
            <a:pPr algn="ctr"/>
            <a:r>
              <a:rPr lang="en-US" sz="4000" dirty="0">
                <a:latin typeface="Goudy Old Style" panose="02020502050305020303" pitchFamily="18" charset="77"/>
              </a:rPr>
              <a:t>The First Morrill Act of 1862</a:t>
            </a:r>
            <a:endParaRPr lang="en-US" sz="4000" dirty="0"/>
          </a:p>
        </p:txBody>
      </p:sp>
      <p:sp>
        <p:nvSpPr>
          <p:cNvPr id="3" name="Content Placeholder 2">
            <a:extLst>
              <a:ext uri="{FF2B5EF4-FFF2-40B4-BE49-F238E27FC236}">
                <a16:creationId xmlns:a16="http://schemas.microsoft.com/office/drawing/2014/main" id="{B4AD84BB-B84B-ECDF-B2F5-791FEB019C3C}"/>
              </a:ext>
            </a:extLst>
          </p:cNvPr>
          <p:cNvSpPr>
            <a:spLocks noGrp="1"/>
          </p:cNvSpPr>
          <p:nvPr>
            <p:ph idx="1"/>
          </p:nvPr>
        </p:nvSpPr>
        <p:spPr>
          <a:xfrm>
            <a:off x="316993" y="2470243"/>
            <a:ext cx="4902710" cy="4247549"/>
          </a:xfrm>
        </p:spPr>
        <p:txBody>
          <a:bodyPr anchor="ctr">
            <a:normAutofit/>
          </a:bodyPr>
          <a:lstStyle/>
          <a:p>
            <a:pPr marL="0" indent="0">
              <a:buNone/>
            </a:pPr>
            <a:r>
              <a:rPr lang="en-US" sz="2000" dirty="0">
                <a:latin typeface="Century Schoolbook" panose="02040604050505020304" pitchFamily="18" charset="0"/>
              </a:rPr>
              <a:t>The Morrill Act would ultimately “gift” over 100 million acres taken from stolen land to states for educational purposes, although the land would often not be the grounds for school construction, but rather sold off to private buyers. From the proceeds that did go towards public education, the Morrill Act did create the foundation in land and in monetary structure for public state colleges and universities of today.  The University of Wisconsin campuses represent one of the educational systems that did benefit from the sale of land granted under the Morrill Act.  </a:t>
            </a:r>
          </a:p>
          <a:p>
            <a:endParaRPr lang="en-US" sz="2000" dirty="0"/>
          </a:p>
        </p:txBody>
      </p:sp>
      <p:sp>
        <p:nvSpPr>
          <p:cNvPr id="14" name="Rectangle 13">
            <a:extLst>
              <a:ext uri="{FF2B5EF4-FFF2-40B4-BE49-F238E27FC236}">
                <a16:creationId xmlns:a16="http://schemas.microsoft.com/office/drawing/2014/main" id="{9B47378D-AD27-45D0-8C1C-5B1098DCC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799" cy="6858000"/>
          </a:xfrm>
          <a:prstGeom prst="rect">
            <a:avLst/>
          </a:prstGeom>
          <a:solidFill>
            <a:srgbClr val="FFFFFF"/>
          </a:solidFill>
          <a:ln>
            <a:noFill/>
          </a:ln>
          <a:effectLst>
            <a:outerShdw blurRad="177800" dist="215900" dir="8520000" sx="94000" sy="94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and white drawing of a building&#10;&#10;Description automatically generated">
            <a:extLst>
              <a:ext uri="{FF2B5EF4-FFF2-40B4-BE49-F238E27FC236}">
                <a16:creationId xmlns:a16="http://schemas.microsoft.com/office/drawing/2014/main" id="{F180720F-683C-8565-B4CF-BDEC6BFB9466}"/>
              </a:ext>
            </a:extLst>
          </p:cNvPr>
          <p:cNvPicPr>
            <a:picLocks noChangeAspect="1"/>
          </p:cNvPicPr>
          <p:nvPr/>
        </p:nvPicPr>
        <p:blipFill rotWithShape="1">
          <a:blip r:embed="rId2"/>
          <a:srcRect l="775" r="2035"/>
          <a:stretch/>
        </p:blipFill>
        <p:spPr>
          <a:xfrm>
            <a:off x="5410201" y="1241448"/>
            <a:ext cx="6591300" cy="4998630"/>
          </a:xfrm>
          <a:prstGeom prst="rect">
            <a:avLst/>
          </a:prstGeom>
        </p:spPr>
      </p:pic>
    </p:spTree>
    <p:extLst>
      <p:ext uri="{BB962C8B-B14F-4D97-AF65-F5344CB8AC3E}">
        <p14:creationId xmlns:p14="http://schemas.microsoft.com/office/powerpoint/2010/main" val="3916986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649C91A9-84E7-4BF0-9026-62F01380D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916256E3-6609-3406-7904-5B76B3E0AAAD}"/>
              </a:ext>
            </a:extLst>
          </p:cNvPr>
          <p:cNvSpPr>
            <a:spLocks noGrp="1"/>
          </p:cNvSpPr>
          <p:nvPr>
            <p:ph type="title"/>
          </p:nvPr>
        </p:nvSpPr>
        <p:spPr>
          <a:xfrm>
            <a:off x="228600" y="242889"/>
            <a:ext cx="4929188" cy="1609434"/>
          </a:xfrm>
        </p:spPr>
        <p:txBody>
          <a:bodyPr anchor="ctr">
            <a:normAutofit/>
          </a:bodyPr>
          <a:lstStyle/>
          <a:p>
            <a:pPr algn="ctr"/>
            <a:r>
              <a:rPr lang="en-US" sz="4000" dirty="0">
                <a:latin typeface="Goudy Old Style" panose="02020502050305020303" pitchFamily="18" charset="77"/>
              </a:rPr>
              <a:t>The First Morrill Act of 1862</a:t>
            </a:r>
          </a:p>
        </p:txBody>
      </p:sp>
      <p:sp>
        <p:nvSpPr>
          <p:cNvPr id="3" name="Content Placeholder 2">
            <a:extLst>
              <a:ext uri="{FF2B5EF4-FFF2-40B4-BE49-F238E27FC236}">
                <a16:creationId xmlns:a16="http://schemas.microsoft.com/office/drawing/2014/main" id="{BEE39CEE-9C3F-BAB2-AA5E-A88159B14E54}"/>
              </a:ext>
            </a:extLst>
          </p:cNvPr>
          <p:cNvSpPr>
            <a:spLocks noGrp="1"/>
          </p:cNvSpPr>
          <p:nvPr>
            <p:ph idx="1"/>
          </p:nvPr>
        </p:nvSpPr>
        <p:spPr>
          <a:xfrm>
            <a:off x="228600" y="2095211"/>
            <a:ext cx="5105599" cy="4519899"/>
          </a:xfrm>
        </p:spPr>
        <p:txBody>
          <a:bodyPr anchor="ctr">
            <a:noAutofit/>
          </a:bodyPr>
          <a:lstStyle/>
          <a:p>
            <a:pPr marL="0" indent="0">
              <a:buNone/>
            </a:pPr>
            <a:r>
              <a:rPr lang="en-US" sz="1700" b="0" i="0" u="none" strike="noStrike" dirty="0">
                <a:effectLst/>
                <a:latin typeface="Century Schoolbook" panose="02040604050505020304" pitchFamily="18" charset="0"/>
              </a:rPr>
              <a:t>While the Morrill Act stands as the groundwork for the land grab that continues to sustain public higher education in many states, it’s important to understand how support for public education – as well as appropriation of Indigenous land inscribed in law, began earlier. In 1787,  the same year that tribal nations would enter – most often by force – into treaties “as equals” with the United States, the Continental Congress passed the Northwest Ordinance. </a:t>
            </a:r>
          </a:p>
          <a:p>
            <a:pPr marL="0" indent="0">
              <a:buNone/>
            </a:pPr>
            <a:r>
              <a:rPr lang="en-US" sz="1700" b="0" i="0" u="none" strike="noStrike" dirty="0">
                <a:effectLst/>
                <a:latin typeface="Century Schoolbook" panose="02040604050505020304" pitchFamily="18" charset="0"/>
              </a:rPr>
              <a:t>The ordinance declared that: "Knowledge, being necessary to good government and the happiness of mankind, schools and the means of education shall forever be encouraged." This supported Senator Morrill’s quest for educational support, built on expropriation of Indigenous lands. The treaties signed would not be upheld by the US government, providing the “land donations” of the Morrill Act. </a:t>
            </a:r>
            <a:endParaRPr lang="en-US" sz="1700" dirty="0">
              <a:latin typeface="Century Schoolbook" panose="02040604050505020304" pitchFamily="18" charset="0"/>
            </a:endParaRPr>
          </a:p>
        </p:txBody>
      </p:sp>
      <p:sp>
        <p:nvSpPr>
          <p:cNvPr id="12" name="Rectangle 11">
            <a:extLst>
              <a:ext uri="{FF2B5EF4-FFF2-40B4-BE49-F238E27FC236}">
                <a16:creationId xmlns:a16="http://schemas.microsoft.com/office/drawing/2014/main" id="{9B47378D-AD27-45D0-8C1C-5B1098DCC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799" cy="6858000"/>
          </a:xfrm>
          <a:prstGeom prst="rect">
            <a:avLst/>
          </a:prstGeom>
          <a:solidFill>
            <a:srgbClr val="FFFFFF"/>
          </a:solidFill>
          <a:ln>
            <a:noFill/>
          </a:ln>
          <a:effectLst>
            <a:outerShdw blurRad="177800" dist="215900" dir="8520000" sx="94000" sy="94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 document&#10;&#10;Description automatically generated">
            <a:extLst>
              <a:ext uri="{FF2B5EF4-FFF2-40B4-BE49-F238E27FC236}">
                <a16:creationId xmlns:a16="http://schemas.microsoft.com/office/drawing/2014/main" id="{4DE39293-915E-5155-94C3-E518841EBC9C}"/>
              </a:ext>
            </a:extLst>
          </p:cNvPr>
          <p:cNvPicPr>
            <a:picLocks noChangeAspect="1"/>
          </p:cNvPicPr>
          <p:nvPr/>
        </p:nvPicPr>
        <p:blipFill>
          <a:blip r:embed="rId2"/>
          <a:stretch>
            <a:fillRect/>
          </a:stretch>
        </p:blipFill>
        <p:spPr>
          <a:xfrm>
            <a:off x="5565632" y="160592"/>
            <a:ext cx="6269670" cy="4435791"/>
          </a:xfrm>
          <a:prstGeom prst="rect">
            <a:avLst/>
          </a:prstGeom>
        </p:spPr>
      </p:pic>
      <p:sp>
        <p:nvSpPr>
          <p:cNvPr id="6" name="TextBox 5">
            <a:extLst>
              <a:ext uri="{FF2B5EF4-FFF2-40B4-BE49-F238E27FC236}">
                <a16:creationId xmlns:a16="http://schemas.microsoft.com/office/drawing/2014/main" id="{03F6C9B2-2DBD-7DFF-E0B8-5341F8339DAC}"/>
              </a:ext>
            </a:extLst>
          </p:cNvPr>
          <p:cNvSpPr txBox="1"/>
          <p:nvPr/>
        </p:nvSpPr>
        <p:spPr>
          <a:xfrm>
            <a:off x="5565632" y="4828032"/>
            <a:ext cx="6397768" cy="1754326"/>
          </a:xfrm>
          <a:prstGeom prst="rect">
            <a:avLst/>
          </a:prstGeom>
          <a:noFill/>
        </p:spPr>
        <p:txBody>
          <a:bodyPr wrap="square" rtlCol="0">
            <a:spAutoFit/>
          </a:bodyPr>
          <a:lstStyle/>
          <a:p>
            <a:r>
              <a:rPr lang="en-US" dirty="0">
                <a:solidFill>
                  <a:schemeClr val="bg1"/>
                </a:solidFill>
                <a:latin typeface="Goudy Old Style" panose="02020502050305020303" pitchFamily="18" charset="77"/>
              </a:rPr>
              <a:t>“The Northwest Ordinance is one of the great American Founding documents. Often it is considered as the single most important accomplishment under the Articles of Confederation.” </a:t>
            </a:r>
          </a:p>
          <a:p>
            <a:endParaRPr lang="en-US" dirty="0">
              <a:solidFill>
                <a:schemeClr val="bg1"/>
              </a:solidFill>
              <a:latin typeface="Goudy Old Style" panose="02020502050305020303" pitchFamily="18" charset="77"/>
            </a:endParaRPr>
          </a:p>
          <a:p>
            <a:r>
              <a:rPr lang="en-US" dirty="0">
                <a:solidFill>
                  <a:schemeClr val="bg1"/>
                </a:solidFill>
                <a:latin typeface="Goudy Old Style" panose="02020502050305020303" pitchFamily="18" charset="77"/>
                <a:hlinkClick r:id="rId3"/>
              </a:rPr>
              <a:t>The Northwest Ordinance, July 13, 1787 </a:t>
            </a:r>
            <a:r>
              <a:rPr lang="en-US" dirty="0">
                <a:solidFill>
                  <a:schemeClr val="bg1"/>
                </a:solidFill>
                <a:latin typeface="Goudy Old Style" panose="02020502050305020303" pitchFamily="18" charset="77"/>
              </a:rPr>
              <a:t>- UW-Madison History Department’s Center for the Study of the American Constitution</a:t>
            </a:r>
          </a:p>
        </p:txBody>
      </p:sp>
    </p:spTree>
    <p:extLst>
      <p:ext uri="{BB962C8B-B14F-4D97-AF65-F5344CB8AC3E}">
        <p14:creationId xmlns:p14="http://schemas.microsoft.com/office/powerpoint/2010/main" val="61684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D9454-8A03-C62D-7CB1-67C89C9B1CCF}"/>
              </a:ext>
            </a:extLst>
          </p:cNvPr>
          <p:cNvSpPr>
            <a:spLocks noGrp="1"/>
          </p:cNvSpPr>
          <p:nvPr>
            <p:ph type="title"/>
          </p:nvPr>
        </p:nvSpPr>
        <p:spPr>
          <a:xfrm>
            <a:off x="838200" y="365126"/>
            <a:ext cx="10515600" cy="1049338"/>
          </a:xfrm>
        </p:spPr>
        <p:txBody>
          <a:bodyPr/>
          <a:lstStyle/>
          <a:p>
            <a:pPr algn="ctr"/>
            <a:r>
              <a:rPr lang="en-US" dirty="0">
                <a:latin typeface="Goudy Old Style" panose="02020502050305020303" pitchFamily="18" charset="77"/>
              </a:rPr>
              <a:t>The Alaska Purchase of 1867</a:t>
            </a:r>
          </a:p>
        </p:txBody>
      </p:sp>
      <p:sp>
        <p:nvSpPr>
          <p:cNvPr id="3" name="Content Placeholder 2">
            <a:extLst>
              <a:ext uri="{FF2B5EF4-FFF2-40B4-BE49-F238E27FC236}">
                <a16:creationId xmlns:a16="http://schemas.microsoft.com/office/drawing/2014/main" id="{41A2876E-850D-E48D-ACF0-9CC773ECE7B3}"/>
              </a:ext>
            </a:extLst>
          </p:cNvPr>
          <p:cNvSpPr>
            <a:spLocks noGrp="1"/>
          </p:cNvSpPr>
          <p:nvPr>
            <p:ph idx="1"/>
          </p:nvPr>
        </p:nvSpPr>
        <p:spPr>
          <a:xfrm>
            <a:off x="517525" y="1825624"/>
            <a:ext cx="7154863" cy="4526407"/>
          </a:xfrm>
        </p:spPr>
        <p:txBody>
          <a:bodyPr>
            <a:normAutofit fontScale="92500" lnSpcReduction="10000"/>
          </a:bodyPr>
          <a:lstStyle/>
          <a:p>
            <a:r>
              <a:rPr lang="en-US" dirty="0">
                <a:latin typeface="Goudy Old Style" panose="02020502050305020303" pitchFamily="18" charset="77"/>
              </a:rPr>
              <a:t>Often left out of discussions of Land Grab Universities, </a:t>
            </a:r>
            <a:r>
              <a:rPr lang="en-US" dirty="0">
                <a:latin typeface="Goudy Old Style" panose="02020502050305020303" pitchFamily="18" charset="77"/>
                <a:hlinkClick r:id="rId2"/>
              </a:rPr>
              <a:t>Alaskan Indigenous Peoples</a:t>
            </a:r>
            <a:r>
              <a:rPr lang="en-US" dirty="0">
                <a:latin typeface="Goudy Old Style" panose="02020502050305020303" pitchFamily="18" charset="77"/>
              </a:rPr>
              <a:t> have also experienced settler colonialism and dispossession from their land. First, from the Spanish, British, and Russians (1741-1800s) and then the United States governments (1800s onward).</a:t>
            </a:r>
          </a:p>
          <a:p>
            <a:r>
              <a:rPr lang="en-US" dirty="0">
                <a:latin typeface="Goudy Old Style" panose="02020502050305020303" pitchFamily="18" charset="77"/>
              </a:rPr>
              <a:t>The United States purchased Alaska in 1867 from Russia, gaining a monopoly on the seal fur trade.</a:t>
            </a:r>
          </a:p>
          <a:p>
            <a:r>
              <a:rPr lang="en-US" dirty="0">
                <a:latin typeface="Goudy Old Style" panose="02020502050305020303" pitchFamily="18" charset="77"/>
              </a:rPr>
              <a:t>Founded in 1917 as the Alaska Agricultural College and School of Mines, UAF is Alaska's only </a:t>
            </a:r>
            <a:r>
              <a:rPr lang="en-US" dirty="0">
                <a:latin typeface="Goudy Old Style" panose="02020502050305020303" pitchFamily="18" charset="77"/>
                <a:hlinkClick r:id="rId3"/>
              </a:rPr>
              <a:t>Land Grant college.</a:t>
            </a:r>
            <a:r>
              <a:rPr lang="en-US" dirty="0">
                <a:latin typeface="Goudy Old Style" panose="02020502050305020303" pitchFamily="18" charset="77"/>
              </a:rPr>
              <a:t> But Sea Grant and Space Grant institutions also occupy Indigenous land on Alaskan Native territories.</a:t>
            </a:r>
          </a:p>
        </p:txBody>
      </p:sp>
      <p:pic>
        <p:nvPicPr>
          <p:cNvPr id="5" name="Picture 4" descr="A group of men in a room&#10;&#10;Description automatically generated">
            <a:extLst>
              <a:ext uri="{FF2B5EF4-FFF2-40B4-BE49-F238E27FC236}">
                <a16:creationId xmlns:a16="http://schemas.microsoft.com/office/drawing/2014/main" id="{DA9A193B-5952-1315-6352-BB68D63F4F62}"/>
              </a:ext>
            </a:extLst>
          </p:cNvPr>
          <p:cNvPicPr>
            <a:picLocks noChangeAspect="1"/>
          </p:cNvPicPr>
          <p:nvPr/>
        </p:nvPicPr>
        <p:blipFill>
          <a:blip r:embed="rId4"/>
          <a:stretch>
            <a:fillRect/>
          </a:stretch>
        </p:blipFill>
        <p:spPr>
          <a:xfrm>
            <a:off x="8034528" y="1825625"/>
            <a:ext cx="3639947" cy="3855754"/>
          </a:xfrm>
          <a:prstGeom prst="rect">
            <a:avLst/>
          </a:prstGeom>
        </p:spPr>
      </p:pic>
    </p:spTree>
    <p:extLst>
      <p:ext uri="{BB962C8B-B14F-4D97-AF65-F5344CB8AC3E}">
        <p14:creationId xmlns:p14="http://schemas.microsoft.com/office/powerpoint/2010/main" val="368830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64BA8-8FD3-0CD4-569A-DE7936AC320B}"/>
              </a:ext>
            </a:extLst>
          </p:cNvPr>
          <p:cNvSpPr>
            <a:spLocks noGrp="1"/>
          </p:cNvSpPr>
          <p:nvPr>
            <p:ph type="title"/>
          </p:nvPr>
        </p:nvSpPr>
        <p:spPr/>
        <p:txBody>
          <a:bodyPr/>
          <a:lstStyle/>
          <a:p>
            <a:pPr algn="ctr"/>
            <a:r>
              <a:rPr lang="en-US" dirty="0">
                <a:latin typeface="Goudy Old Style" panose="02020502050305020303" pitchFamily="18" charset="77"/>
              </a:rPr>
              <a:t>The University of Wisconsin</a:t>
            </a:r>
          </a:p>
        </p:txBody>
      </p:sp>
      <p:sp>
        <p:nvSpPr>
          <p:cNvPr id="3" name="Content Placeholder 2">
            <a:extLst>
              <a:ext uri="{FF2B5EF4-FFF2-40B4-BE49-F238E27FC236}">
                <a16:creationId xmlns:a16="http://schemas.microsoft.com/office/drawing/2014/main" id="{CE6C9E68-AC29-1BC4-748E-BC5A1324880B}"/>
              </a:ext>
            </a:extLst>
          </p:cNvPr>
          <p:cNvSpPr>
            <a:spLocks noGrp="1"/>
          </p:cNvSpPr>
          <p:nvPr>
            <p:ph idx="1"/>
          </p:nvPr>
        </p:nvSpPr>
        <p:spPr>
          <a:xfrm>
            <a:off x="838200" y="1825625"/>
            <a:ext cx="4633913" cy="4351338"/>
          </a:xfrm>
        </p:spPr>
        <p:txBody>
          <a:bodyPr/>
          <a:lstStyle/>
          <a:p>
            <a:pPr marL="0" indent="0" algn="l" rtl="0">
              <a:spcBef>
                <a:spcPts val="0"/>
              </a:spcBef>
              <a:spcAft>
                <a:spcPts val="0"/>
              </a:spcAft>
              <a:buNone/>
            </a:pPr>
            <a:r>
              <a:rPr lang="en-US" sz="2800" b="0" i="0" u="none" strike="noStrike" dirty="0">
                <a:effectLst/>
                <a:latin typeface="Century Schoolbook" panose="02040604050505020304" pitchFamily="18" charset="0"/>
              </a:rPr>
              <a:t>Wisconsin becomes a state and the University of Wisconsin is founded in the same year–1848. </a:t>
            </a:r>
          </a:p>
        </p:txBody>
      </p:sp>
      <p:pic>
        <p:nvPicPr>
          <p:cNvPr id="5" name="Picture 4" descr="A drawing of a university&#10;&#10;Description automatically generated">
            <a:extLst>
              <a:ext uri="{FF2B5EF4-FFF2-40B4-BE49-F238E27FC236}">
                <a16:creationId xmlns:a16="http://schemas.microsoft.com/office/drawing/2014/main" id="{3BB3BE18-E56B-83F9-AC2A-6A00C4244437}"/>
              </a:ext>
            </a:extLst>
          </p:cNvPr>
          <p:cNvPicPr>
            <a:picLocks noChangeAspect="1"/>
          </p:cNvPicPr>
          <p:nvPr/>
        </p:nvPicPr>
        <p:blipFill>
          <a:blip r:embed="rId3"/>
          <a:stretch>
            <a:fillRect/>
          </a:stretch>
        </p:blipFill>
        <p:spPr>
          <a:xfrm>
            <a:off x="6719889" y="1581317"/>
            <a:ext cx="5080000" cy="5080000"/>
          </a:xfrm>
          <a:prstGeom prst="rect">
            <a:avLst/>
          </a:prstGeom>
        </p:spPr>
      </p:pic>
    </p:spTree>
    <p:extLst>
      <p:ext uri="{BB962C8B-B14F-4D97-AF65-F5344CB8AC3E}">
        <p14:creationId xmlns:p14="http://schemas.microsoft.com/office/powerpoint/2010/main" val="1919432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ABD39-9381-CDD1-3A6C-2F882A1A51D2}"/>
              </a:ext>
            </a:extLst>
          </p:cNvPr>
          <p:cNvSpPr>
            <a:spLocks noGrp="1"/>
          </p:cNvSpPr>
          <p:nvPr>
            <p:ph type="title"/>
          </p:nvPr>
        </p:nvSpPr>
        <p:spPr/>
        <p:txBody>
          <a:bodyPr/>
          <a:lstStyle/>
          <a:p>
            <a:pPr algn="ctr"/>
            <a:r>
              <a:rPr lang="en-US" dirty="0">
                <a:latin typeface="Goudy Old Style" panose="02020502050305020303" pitchFamily="18" charset="77"/>
              </a:rPr>
              <a:t>The Wisconsin Idea</a:t>
            </a:r>
          </a:p>
        </p:txBody>
      </p:sp>
      <p:sp>
        <p:nvSpPr>
          <p:cNvPr id="3" name="Content Placeholder 2">
            <a:extLst>
              <a:ext uri="{FF2B5EF4-FFF2-40B4-BE49-F238E27FC236}">
                <a16:creationId xmlns:a16="http://schemas.microsoft.com/office/drawing/2014/main" id="{6B3DC919-3D06-A6F7-891F-A7F21BDE495C}"/>
              </a:ext>
            </a:extLst>
          </p:cNvPr>
          <p:cNvSpPr>
            <a:spLocks noGrp="1"/>
          </p:cNvSpPr>
          <p:nvPr>
            <p:ph idx="1"/>
          </p:nvPr>
        </p:nvSpPr>
        <p:spPr>
          <a:xfrm>
            <a:off x="407773" y="1804086"/>
            <a:ext cx="10946027" cy="4372877"/>
          </a:xfrm>
        </p:spPr>
        <p:txBody>
          <a:bodyPr>
            <a:noAutofit/>
          </a:bodyPr>
          <a:lstStyle/>
          <a:p>
            <a:pPr algn="l" rtl="0">
              <a:spcBef>
                <a:spcPts val="0"/>
              </a:spcBef>
              <a:spcAft>
                <a:spcPts val="0"/>
              </a:spcAft>
            </a:pPr>
            <a:r>
              <a:rPr lang="en-US" sz="2300" b="0" i="0" u="none" strike="noStrike" dirty="0">
                <a:effectLst/>
                <a:latin typeface="Century Schoolbook" panose="02040604050505020304" pitchFamily="18" charset="0"/>
              </a:rPr>
              <a:t>The Wisconsin Territorial Seal of 1836</a:t>
            </a:r>
            <a:r>
              <a:rPr lang="en-US" sz="2300" dirty="0">
                <a:latin typeface="Century Schoolbook" panose="02040604050505020304" pitchFamily="18" charset="0"/>
              </a:rPr>
              <a:t> </a:t>
            </a:r>
            <a:r>
              <a:rPr lang="en-US" sz="2300" b="0" i="0" u="none" strike="noStrike" dirty="0">
                <a:effectLst/>
                <a:latin typeface="Century Schoolbook" panose="02040604050505020304" pitchFamily="18" charset="0"/>
              </a:rPr>
              <a:t>was created four years after the first treaty by which the US government attempted to displace the Ho-Chunk Nation from the lands and waters on which the University of Wisconsin sits. The UW is still occupying this land.</a:t>
            </a:r>
          </a:p>
          <a:p>
            <a:r>
              <a:rPr lang="en-US" sz="2300" dirty="0">
                <a:latin typeface="Century Schoolbook" panose="02040604050505020304" pitchFamily="18" charset="0"/>
              </a:rPr>
              <a:t>According to the </a:t>
            </a:r>
            <a:r>
              <a:rPr lang="en-US" sz="2300" dirty="0">
                <a:latin typeface="Century Schoolbook" panose="02040604050505020304" pitchFamily="18" charset="0"/>
                <a:hlinkClick r:id="rId2">
                  <a:extLst>
                    <a:ext uri="{A12FA001-AC4F-418D-AE19-62706E023703}">
                      <ahyp:hlinkClr xmlns:ahyp="http://schemas.microsoft.com/office/drawing/2018/hyperlinkcolor" val="tx"/>
                    </a:ext>
                  </a:extLst>
                </a:hlinkClick>
              </a:rPr>
              <a:t>UW’s website</a:t>
            </a:r>
            <a:r>
              <a:rPr lang="en-US" sz="2300" dirty="0">
                <a:latin typeface="Century Schoolbook" panose="02040604050505020304" pitchFamily="18" charset="0"/>
              </a:rPr>
              <a:t>, “</a:t>
            </a:r>
            <a:r>
              <a:rPr lang="en-US" sz="2300" b="0" i="0" u="none" strike="noStrike" dirty="0">
                <a:effectLst/>
                <a:latin typeface="Century Schoolbook" panose="02040604050505020304" pitchFamily="18" charset="0"/>
              </a:rPr>
              <a:t>The fact that Van </a:t>
            </a:r>
            <a:r>
              <a:rPr lang="en-US" sz="2300" b="0" i="0" u="none" strike="noStrike" dirty="0" err="1">
                <a:effectLst/>
                <a:latin typeface="Century Schoolbook" panose="02040604050505020304" pitchFamily="18" charset="0"/>
              </a:rPr>
              <a:t>Hise</a:t>
            </a:r>
            <a:r>
              <a:rPr lang="en-US" sz="2300" b="0" i="0" u="none" strike="noStrike" dirty="0">
                <a:effectLst/>
                <a:latin typeface="Century Schoolbook" panose="02040604050505020304" pitchFamily="18" charset="0"/>
              </a:rPr>
              <a:t> was a prominent eugenicist, however, casts his notion of a “beneficent influence” on “every family” in a more sinister light. In the words of the UW’s </a:t>
            </a:r>
            <a:r>
              <a:rPr lang="en-US" sz="2300" b="0" i="0" u="sng" strike="noStrike" dirty="0">
                <a:effectLst/>
                <a:latin typeface="Century Schoolbook" panose="02040604050505020304" pitchFamily="18" charset="0"/>
                <a:hlinkClick r:id="rId3">
                  <a:extLst>
                    <a:ext uri="{A12FA001-AC4F-418D-AE19-62706E023703}">
                      <ahyp:hlinkClr xmlns:ahyp="http://schemas.microsoft.com/office/drawing/2018/hyperlinkcolor" val="tx"/>
                    </a:ext>
                  </a:extLst>
                </a:hlinkClick>
              </a:rPr>
              <a:t>Department of Genetics</a:t>
            </a:r>
            <a:r>
              <a:rPr lang="en-US" sz="2300" b="0" i="0" u="none" strike="noStrike" dirty="0">
                <a:effectLst/>
                <a:latin typeface="Century Schoolbook" panose="02040604050505020304" pitchFamily="18" charset="0"/>
              </a:rPr>
              <a:t>, Van </a:t>
            </a:r>
            <a:r>
              <a:rPr lang="en-US" sz="2300" b="0" i="0" u="none" strike="noStrike" dirty="0" err="1">
                <a:effectLst/>
                <a:latin typeface="Century Schoolbook" panose="02040604050505020304" pitchFamily="18" charset="0"/>
              </a:rPr>
              <a:t>Hise</a:t>
            </a:r>
            <a:r>
              <a:rPr lang="en-US" sz="2300" b="0" i="0" u="none" strike="noStrike" dirty="0">
                <a:effectLst/>
                <a:latin typeface="Century Schoolbook" panose="02040604050505020304" pitchFamily="18" charset="0"/>
              </a:rPr>
              <a:t> “vocally advocated for eugenic laws in the State of Wisconsin as a part of the ‘Wisconsin Idea’...This…helped drive the 1913 Wisconsin sterilization and marriage statutes, authorizing involuntary sterilization of inmates of mental and penal institutions.”</a:t>
            </a:r>
            <a:br>
              <a:rPr lang="en-US" sz="2300" dirty="0">
                <a:latin typeface="Century Schoolbook" panose="02040604050505020304" pitchFamily="18" charset="0"/>
              </a:rPr>
            </a:br>
            <a:br>
              <a:rPr lang="en-US" sz="2300" dirty="0">
                <a:latin typeface="Century Schoolbook" panose="02040604050505020304" pitchFamily="18" charset="0"/>
              </a:rPr>
            </a:br>
            <a:br>
              <a:rPr lang="en-US" sz="2300" dirty="0">
                <a:latin typeface="Century Schoolbook" panose="02040604050505020304" pitchFamily="18" charset="0"/>
              </a:rPr>
            </a:br>
            <a:endParaRPr lang="en-US" sz="2300" dirty="0">
              <a:latin typeface="Century Schoolbook" panose="02040604050505020304" pitchFamily="18" charset="0"/>
            </a:endParaRPr>
          </a:p>
        </p:txBody>
      </p:sp>
    </p:spTree>
    <p:extLst>
      <p:ext uri="{BB962C8B-B14F-4D97-AF65-F5344CB8AC3E}">
        <p14:creationId xmlns:p14="http://schemas.microsoft.com/office/powerpoint/2010/main" val="53120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55CC-7541-3351-613D-558349129937}"/>
              </a:ext>
            </a:extLst>
          </p:cNvPr>
          <p:cNvSpPr>
            <a:spLocks noGrp="1"/>
          </p:cNvSpPr>
          <p:nvPr>
            <p:ph type="title"/>
          </p:nvPr>
        </p:nvSpPr>
        <p:spPr/>
        <p:txBody>
          <a:bodyPr/>
          <a:lstStyle/>
          <a:p>
            <a:r>
              <a:rPr lang="en-US" dirty="0">
                <a:latin typeface="Goudy Old Style" panose="02020502050305020303" pitchFamily="18" charset="77"/>
              </a:rPr>
              <a:t>The Wisconsin Idea</a:t>
            </a:r>
          </a:p>
        </p:txBody>
      </p:sp>
      <p:sp>
        <p:nvSpPr>
          <p:cNvPr id="3" name="Content Placeholder 2">
            <a:extLst>
              <a:ext uri="{FF2B5EF4-FFF2-40B4-BE49-F238E27FC236}">
                <a16:creationId xmlns:a16="http://schemas.microsoft.com/office/drawing/2014/main" id="{D05A8EC3-3919-E016-F2E8-4685DA938D3B}"/>
              </a:ext>
            </a:extLst>
          </p:cNvPr>
          <p:cNvSpPr>
            <a:spLocks noGrp="1"/>
          </p:cNvSpPr>
          <p:nvPr>
            <p:ph idx="1"/>
          </p:nvPr>
        </p:nvSpPr>
        <p:spPr/>
        <p:txBody>
          <a:bodyPr/>
          <a:lstStyle/>
          <a:p>
            <a:pPr marL="0" indent="0">
              <a:buNone/>
            </a:pPr>
            <a:r>
              <a:rPr lang="en-US" sz="2800" dirty="0">
                <a:latin typeface="Century Schoolbook" panose="02040604050505020304" pitchFamily="18" charset="0"/>
              </a:rPr>
              <a:t>The genesis of the Wisconsin Idea is often attributed to former UW President Charles Van </a:t>
            </a:r>
            <a:r>
              <a:rPr lang="en-US" sz="2800" dirty="0" err="1">
                <a:latin typeface="Century Schoolbook" panose="02040604050505020304" pitchFamily="18" charset="0"/>
              </a:rPr>
              <a:t>Hise</a:t>
            </a:r>
            <a:r>
              <a:rPr lang="en-US" sz="2800" dirty="0">
                <a:latin typeface="Century Schoolbook" panose="02040604050505020304" pitchFamily="18" charset="0"/>
              </a:rPr>
              <a:t>, who in a 1905 address declared, “I shall never be content until the beneficent influence of the University reaches every family of the state”</a:t>
            </a:r>
          </a:p>
          <a:p>
            <a:pPr marL="0" indent="0">
              <a:buNone/>
            </a:pPr>
            <a:r>
              <a:rPr lang="en-US" sz="2800" dirty="0">
                <a:latin typeface="Century Schoolbook" panose="02040604050505020304" pitchFamily="18" charset="0"/>
              </a:rPr>
              <a:t>…the Wisconsin Idea has come to signify more broadly the university’s commitment to public service — a mission that substantially predates the progressive political era.</a:t>
            </a:r>
          </a:p>
          <a:p>
            <a:pPr marL="0" indent="0">
              <a:buNone/>
            </a:pPr>
            <a:br>
              <a:rPr lang="en-US" sz="2800" dirty="0">
                <a:latin typeface="Century Schoolbook" panose="02040604050505020304" pitchFamily="18" charset="0"/>
              </a:rPr>
            </a:br>
            <a:endParaRPr lang="en-US" dirty="0"/>
          </a:p>
        </p:txBody>
      </p:sp>
    </p:spTree>
    <p:extLst>
      <p:ext uri="{BB962C8B-B14F-4D97-AF65-F5344CB8AC3E}">
        <p14:creationId xmlns:p14="http://schemas.microsoft.com/office/powerpoint/2010/main" val="3645284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E271D-6DC8-3671-F557-4B76998E7175}"/>
              </a:ext>
            </a:extLst>
          </p:cNvPr>
          <p:cNvSpPr>
            <a:spLocks noGrp="1"/>
          </p:cNvSpPr>
          <p:nvPr>
            <p:ph type="title"/>
          </p:nvPr>
        </p:nvSpPr>
        <p:spPr/>
        <p:txBody>
          <a:bodyPr/>
          <a:lstStyle/>
          <a:p>
            <a:pPr algn="ctr"/>
            <a:r>
              <a:rPr lang="en-US" dirty="0">
                <a:latin typeface="Goudy Old Style" panose="02020502050305020303" pitchFamily="18" charset="77"/>
              </a:rPr>
              <a:t>The Wisconsin Idea</a:t>
            </a:r>
          </a:p>
        </p:txBody>
      </p:sp>
      <p:sp>
        <p:nvSpPr>
          <p:cNvPr id="3" name="Content Placeholder 2">
            <a:extLst>
              <a:ext uri="{FF2B5EF4-FFF2-40B4-BE49-F238E27FC236}">
                <a16:creationId xmlns:a16="http://schemas.microsoft.com/office/drawing/2014/main" id="{0DB1BFE4-B5DF-D6DE-15CC-F922A99185B6}"/>
              </a:ext>
            </a:extLst>
          </p:cNvPr>
          <p:cNvSpPr>
            <a:spLocks noGrp="1"/>
          </p:cNvSpPr>
          <p:nvPr>
            <p:ph idx="1"/>
          </p:nvPr>
        </p:nvSpPr>
        <p:spPr/>
        <p:txBody>
          <a:bodyPr>
            <a:normAutofit/>
          </a:bodyPr>
          <a:lstStyle/>
          <a:p>
            <a:pPr marL="0" indent="0" algn="l" rtl="0">
              <a:spcBef>
                <a:spcPts val="0"/>
              </a:spcBef>
              <a:spcAft>
                <a:spcPts val="0"/>
              </a:spcAft>
              <a:buNone/>
            </a:pPr>
            <a:r>
              <a:rPr lang="en-US" sz="2300" b="0" i="0" u="none" strike="noStrike" dirty="0">
                <a:effectLst/>
                <a:latin typeface="Century Schoolbook" panose="02040604050505020304" pitchFamily="18" charset="0"/>
              </a:rPr>
              <a:t>While just one particularly prominent figure in the history of the Wisconsin Idea, Van </a:t>
            </a:r>
            <a:r>
              <a:rPr lang="en-US" sz="2300" b="0" i="0" u="none" strike="noStrike" dirty="0" err="1">
                <a:effectLst/>
                <a:latin typeface="Century Schoolbook" panose="02040604050505020304" pitchFamily="18" charset="0"/>
              </a:rPr>
              <a:t>Hise’s</a:t>
            </a:r>
            <a:r>
              <a:rPr lang="en-US" sz="2300" b="0" i="0" u="none" strike="noStrike" dirty="0">
                <a:effectLst/>
                <a:latin typeface="Century Schoolbook" panose="02040604050505020304" pitchFamily="18" charset="0"/>
              </a:rPr>
              <a:t> white supremacist and ableist imperatives were more rule than exception. As </a:t>
            </a:r>
            <a:r>
              <a:rPr lang="en-US" sz="2300" b="0" i="0" u="sng" strike="noStrike" dirty="0">
                <a:effectLst/>
                <a:latin typeface="Century Schoolbook" panose="02040604050505020304" pitchFamily="18" charset="0"/>
                <a:hlinkClick r:id="rId2">
                  <a:extLst>
                    <a:ext uri="{A12FA001-AC4F-418D-AE19-62706E023703}">
                      <ahyp:hlinkClr xmlns:ahyp="http://schemas.microsoft.com/office/drawing/2018/hyperlinkcolor" val="tx"/>
                    </a:ext>
                  </a:extLst>
                </a:hlinkClick>
              </a:rPr>
              <a:t>S. Ani Mukherji writes</a:t>
            </a:r>
            <a:r>
              <a:rPr lang="en-US" sz="2300" b="0" i="0" u="none" strike="noStrike" dirty="0">
                <a:effectLst/>
                <a:latin typeface="Century Schoolbook" panose="02040604050505020304" pitchFamily="18" charset="0"/>
              </a:rPr>
              <a:t>:</a:t>
            </a:r>
          </a:p>
          <a:p>
            <a:pPr marL="0" indent="0" algn="l" rtl="0">
              <a:spcBef>
                <a:spcPts val="0"/>
              </a:spcBef>
              <a:spcAft>
                <a:spcPts val="0"/>
              </a:spcAft>
              <a:buNone/>
            </a:pPr>
            <a:br>
              <a:rPr lang="en-US" sz="2300" b="0" i="0" u="none" strike="noStrike" dirty="0">
                <a:effectLst/>
                <a:latin typeface="Century Schoolbook" panose="02040604050505020304" pitchFamily="18" charset="0"/>
              </a:rPr>
            </a:br>
            <a:r>
              <a:rPr lang="en-US" sz="2300" b="0" i="0" u="none" strike="noStrike" dirty="0">
                <a:effectLst/>
                <a:latin typeface="Century Schoolbook" panose="02040604050505020304" pitchFamily="18" charset="0"/>
              </a:rPr>
              <a:t>“</a:t>
            </a:r>
            <a:r>
              <a:rPr lang="en-US" sz="2300" b="0" i="1" u="none" strike="noStrike" dirty="0">
                <a:effectLst/>
                <a:latin typeface="Century Schoolbook" panose="02040604050505020304" pitchFamily="18" charset="0"/>
              </a:rPr>
              <a:t>the historical vision of the Wisconsin Idea, the state’s politics were founded on the liberal ideals of exiled German revolutionaries and a Scandinavian communitarian outlook. This progressive ethos inspired Wisconsin abolitionists in the antebellum period, and later led to the embrace of populism and the rise of Robert La Follette</a:t>
            </a:r>
            <a:r>
              <a:rPr lang="en-US" sz="2300" dirty="0">
                <a:latin typeface="Century Schoolbook" panose="02040604050505020304" pitchFamily="18" charset="0"/>
              </a:rPr>
              <a:t>.”</a:t>
            </a:r>
            <a:br>
              <a:rPr lang="en-US" sz="2300" dirty="0">
                <a:latin typeface="Century Schoolbook" panose="02040604050505020304" pitchFamily="18" charset="0"/>
              </a:rPr>
            </a:br>
            <a:br>
              <a:rPr lang="en-US" sz="2300" dirty="0">
                <a:latin typeface="Century Schoolbook" panose="02040604050505020304" pitchFamily="18" charset="0"/>
              </a:rPr>
            </a:br>
            <a:endParaRPr lang="en-US" sz="2300" dirty="0">
              <a:latin typeface="Century Schoolbook" panose="02040604050505020304" pitchFamily="18" charset="0"/>
            </a:endParaRPr>
          </a:p>
        </p:txBody>
      </p:sp>
    </p:spTree>
    <p:extLst>
      <p:ext uri="{BB962C8B-B14F-4D97-AF65-F5344CB8AC3E}">
        <p14:creationId xmlns:p14="http://schemas.microsoft.com/office/powerpoint/2010/main" val="3564962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B0C0E-DB3D-CEBC-AB41-A13FFD53D645}"/>
              </a:ext>
            </a:extLst>
          </p:cNvPr>
          <p:cNvSpPr>
            <a:spLocks noGrp="1"/>
          </p:cNvSpPr>
          <p:nvPr>
            <p:ph type="title"/>
          </p:nvPr>
        </p:nvSpPr>
        <p:spPr/>
        <p:txBody>
          <a:bodyPr/>
          <a:lstStyle/>
          <a:p>
            <a:r>
              <a:rPr lang="en-US" dirty="0">
                <a:latin typeface="Goudy Old Style" panose="02020502050305020303" pitchFamily="18" charset="77"/>
              </a:rPr>
              <a:t>The Wisconsin Idea</a:t>
            </a:r>
          </a:p>
        </p:txBody>
      </p:sp>
      <p:sp>
        <p:nvSpPr>
          <p:cNvPr id="3" name="Content Placeholder 2">
            <a:extLst>
              <a:ext uri="{FF2B5EF4-FFF2-40B4-BE49-F238E27FC236}">
                <a16:creationId xmlns:a16="http://schemas.microsoft.com/office/drawing/2014/main" id="{C4626876-36E5-7048-40B7-54AC3ED37826}"/>
              </a:ext>
            </a:extLst>
          </p:cNvPr>
          <p:cNvSpPr>
            <a:spLocks noGrp="1"/>
          </p:cNvSpPr>
          <p:nvPr>
            <p:ph idx="1"/>
          </p:nvPr>
        </p:nvSpPr>
        <p:spPr/>
        <p:txBody>
          <a:bodyPr>
            <a:normAutofit/>
          </a:bodyPr>
          <a:lstStyle/>
          <a:p>
            <a:pPr marL="0" indent="0" algn="l" rtl="0">
              <a:spcBef>
                <a:spcPts val="0"/>
              </a:spcBef>
              <a:spcAft>
                <a:spcPts val="0"/>
              </a:spcAft>
              <a:buNone/>
            </a:pPr>
            <a:r>
              <a:rPr lang="en-US" sz="2300" b="0" i="0" u="none" strike="noStrike" dirty="0">
                <a:effectLst/>
                <a:latin typeface="Century Schoolbook" panose="02040604050505020304" pitchFamily="18" charset="0"/>
              </a:rPr>
              <a:t>Wisconsin’s demographic whiteness and urban hyper-segregation are products not of innocent immigration patterns, but of violent and systematic anti-Black racism: Black disfranchisement, the predominance of sundown towns (municipalities that excluded African Americans by threat of death), redlining and racial covenants, and job discrimination. </a:t>
            </a:r>
          </a:p>
          <a:p>
            <a:pPr marL="0" indent="0" algn="l" rtl="0">
              <a:spcBef>
                <a:spcPts val="0"/>
              </a:spcBef>
              <a:spcAft>
                <a:spcPts val="0"/>
              </a:spcAft>
              <a:buNone/>
            </a:pPr>
            <a:br>
              <a:rPr lang="en-US" sz="2300" b="0" i="0" u="none" strike="noStrike" dirty="0">
                <a:effectLst/>
                <a:latin typeface="Century Schoolbook" panose="02040604050505020304" pitchFamily="18" charset="0"/>
              </a:rPr>
            </a:br>
            <a:r>
              <a:rPr lang="en-US" sz="2300" b="0" i="0" u="none" strike="noStrike" dirty="0">
                <a:effectLst/>
                <a:latin typeface="Century Schoolbook" panose="02040604050505020304" pitchFamily="18" charset="0"/>
              </a:rPr>
              <a:t>As An S. Mukherji notes in “</a:t>
            </a:r>
            <a:r>
              <a:rPr lang="en-US" sz="2300" b="0" i="0" u="none" strike="noStrike" dirty="0">
                <a:effectLst/>
                <a:latin typeface="Century Schoolbook" panose="02040604050505020304" pitchFamily="18" charset="0"/>
                <a:hlinkClick r:id="rId2"/>
              </a:rPr>
              <a:t>Racism and the Wisconsin Idea</a:t>
            </a:r>
            <a:r>
              <a:rPr lang="en-US" sz="2300" b="0" i="0" u="none" strike="noStrike" dirty="0">
                <a:effectLst/>
                <a:latin typeface="Century Schoolbook" panose="02040604050505020304" pitchFamily="18" charset="0"/>
              </a:rPr>
              <a:t>”: </a:t>
            </a:r>
          </a:p>
          <a:p>
            <a:pPr marL="0" indent="0" algn="l" rtl="0">
              <a:spcBef>
                <a:spcPts val="0"/>
              </a:spcBef>
              <a:spcAft>
                <a:spcPts val="0"/>
              </a:spcAft>
              <a:buNone/>
            </a:pPr>
            <a:r>
              <a:rPr lang="en-US" sz="2300" b="0" i="1" u="none" strike="noStrike" dirty="0">
                <a:effectLst/>
                <a:latin typeface="Century Schoolbook" panose="02040604050505020304" pitchFamily="18" charset="0"/>
              </a:rPr>
              <a:t>These campaigns notably occurred in the same years that the Wisconsin Idea was first being implemented.</a:t>
            </a:r>
            <a:endParaRPr lang="en-US" sz="2300" b="0" i="0" u="none" strike="noStrike" dirty="0">
              <a:effectLst/>
              <a:latin typeface="Century Schoolbook" panose="02040604050505020304" pitchFamily="18" charset="0"/>
            </a:endParaRPr>
          </a:p>
          <a:p>
            <a:pPr marL="0" indent="0">
              <a:buNone/>
            </a:pPr>
            <a:br>
              <a:rPr lang="en-US" sz="2300" dirty="0">
                <a:latin typeface="Century Schoolbook" panose="02040604050505020304" pitchFamily="18" charset="0"/>
              </a:rPr>
            </a:br>
            <a:endParaRPr lang="en-US" sz="2300" dirty="0">
              <a:latin typeface="Century Schoolbook" panose="02040604050505020304" pitchFamily="18" charset="0"/>
            </a:endParaRPr>
          </a:p>
        </p:txBody>
      </p:sp>
    </p:spTree>
    <p:extLst>
      <p:ext uri="{BB962C8B-B14F-4D97-AF65-F5344CB8AC3E}">
        <p14:creationId xmlns:p14="http://schemas.microsoft.com/office/powerpoint/2010/main" val="3027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E840F-EC4F-508C-100B-1B875935A147}"/>
              </a:ext>
            </a:extLst>
          </p:cNvPr>
          <p:cNvSpPr>
            <a:spLocks noGrp="1"/>
          </p:cNvSpPr>
          <p:nvPr>
            <p:ph type="title"/>
          </p:nvPr>
        </p:nvSpPr>
        <p:spPr/>
        <p:txBody>
          <a:bodyPr/>
          <a:lstStyle/>
          <a:p>
            <a:r>
              <a:rPr lang="en-US" dirty="0">
                <a:latin typeface="Goudy Old Style" panose="02020502050305020303" pitchFamily="18" charset="77"/>
              </a:rPr>
              <a:t>The Wisconsin Idea</a:t>
            </a:r>
          </a:p>
        </p:txBody>
      </p:sp>
      <p:sp>
        <p:nvSpPr>
          <p:cNvPr id="3" name="Content Placeholder 2">
            <a:extLst>
              <a:ext uri="{FF2B5EF4-FFF2-40B4-BE49-F238E27FC236}">
                <a16:creationId xmlns:a16="http://schemas.microsoft.com/office/drawing/2014/main" id="{BA5F23A6-5A90-F338-AA47-68D852A921C8}"/>
              </a:ext>
            </a:extLst>
          </p:cNvPr>
          <p:cNvSpPr>
            <a:spLocks noGrp="1"/>
          </p:cNvSpPr>
          <p:nvPr>
            <p:ph idx="1"/>
          </p:nvPr>
        </p:nvSpPr>
        <p:spPr/>
        <p:txBody>
          <a:bodyPr>
            <a:noAutofit/>
          </a:bodyPr>
          <a:lstStyle/>
          <a:p>
            <a:pPr marL="0" indent="0" algn="l" rtl="0">
              <a:spcBef>
                <a:spcPts val="0"/>
              </a:spcBef>
              <a:spcAft>
                <a:spcPts val="0"/>
              </a:spcAft>
              <a:buNone/>
            </a:pPr>
            <a:r>
              <a:rPr lang="en-US" sz="2300" b="0" i="0" u="none" strike="noStrike" dirty="0">
                <a:effectLst/>
                <a:latin typeface="Century Schoolbook" panose="02040604050505020304" pitchFamily="18" charset="0"/>
              </a:rPr>
              <a:t>Native Nations UW Initiative Leaders Aaron Bird Bear (</a:t>
            </a:r>
            <a:r>
              <a:rPr lang="en-US" sz="2300" b="0" i="0" u="none" strike="noStrike" dirty="0" err="1">
                <a:effectLst/>
                <a:latin typeface="Century Schoolbook" panose="02040604050505020304" pitchFamily="18" charset="0"/>
              </a:rPr>
              <a:t>Diné</a:t>
            </a:r>
            <a:r>
              <a:rPr lang="en-US" sz="2300" b="0" i="0" u="none" strike="noStrike" dirty="0">
                <a:effectLst/>
                <a:latin typeface="Century Schoolbook" panose="02040604050505020304" pitchFamily="18" charset="0"/>
              </a:rPr>
              <a:t>/Three Affiliated) and Omar Poler (Sokaogon Ojibwe) have highlighted Wisconsin’s 1836 Territorial Seal (see top of section) in their longstanding work to center Native histories and presence on campus. As </a:t>
            </a:r>
            <a:r>
              <a:rPr lang="en-US" sz="2300" b="0" i="0" u="sng" strike="noStrike" dirty="0">
                <a:effectLst/>
                <a:latin typeface="Century Schoolbook" panose="02040604050505020304" pitchFamily="18" charset="0"/>
                <a:hlinkClick r:id="rId2">
                  <a:extLst>
                    <a:ext uri="{A12FA001-AC4F-418D-AE19-62706E023703}">
                      <ahyp:hlinkClr xmlns:ahyp="http://schemas.microsoft.com/office/drawing/2018/hyperlinkcolor" val="tx"/>
                    </a:ext>
                  </a:extLst>
                </a:hlinkClick>
              </a:rPr>
              <a:t>Poler</a:t>
            </a:r>
            <a:r>
              <a:rPr lang="en-US" sz="2300" b="0" i="0" u="none" strike="noStrike" dirty="0">
                <a:effectLst/>
                <a:latin typeface="Century Schoolbook" panose="02040604050505020304" pitchFamily="18" charset="0"/>
              </a:rPr>
              <a:t> shows participants in his UW cultural landscape tour, and </a:t>
            </a:r>
            <a:r>
              <a:rPr lang="en-US" sz="2300" b="0" i="0" u="none" strike="noStrike" dirty="0" err="1">
                <a:effectLst/>
                <a:latin typeface="Century Schoolbook" panose="02040604050505020304" pitchFamily="18" charset="0"/>
              </a:rPr>
              <a:t>BirdBear</a:t>
            </a:r>
            <a:r>
              <a:rPr lang="en-US" sz="2300" b="0" i="0" u="none" strike="noStrike" dirty="0">
                <a:effectLst/>
                <a:latin typeface="Century Schoolbook" panose="02040604050505020304" pitchFamily="18" charset="0"/>
              </a:rPr>
              <a:t> discussed in his 2019 presentation, </a:t>
            </a:r>
            <a:r>
              <a:rPr lang="en-US" sz="2300" b="0" i="0" u="sng" strike="noStrike" dirty="0">
                <a:effectLst/>
                <a:latin typeface="Century Schoolbook" panose="02040604050505020304" pitchFamily="18" charset="0"/>
                <a:hlinkClick r:id="rId3">
                  <a:extLst>
                    <a:ext uri="{A12FA001-AC4F-418D-AE19-62706E023703}">
                      <ahyp:hlinkClr xmlns:ahyp="http://schemas.microsoft.com/office/drawing/2018/hyperlinkcolor" val="tx"/>
                    </a:ext>
                  </a:extLst>
                </a:hlinkClick>
              </a:rPr>
              <a:t>“Teaching 12,000-Year Human History of Campus,”</a:t>
            </a:r>
            <a:r>
              <a:rPr lang="en-US" sz="2300" b="0" i="0" u="none" strike="noStrike" dirty="0">
                <a:effectLst/>
                <a:latin typeface="Century Schoolbook" panose="02040604050505020304" pitchFamily="18" charset="0"/>
              </a:rPr>
              <a:t> the seal offers both a visual representation and written expression of the US’s genocidal displacement of the Native Nations of the lands that it was claiming under the name Wisconsin. As </a:t>
            </a:r>
            <a:r>
              <a:rPr lang="en-US" sz="2300" b="0" i="0" u="none" strike="noStrike" dirty="0" err="1">
                <a:effectLst/>
                <a:latin typeface="Century Schoolbook" panose="02040604050505020304" pitchFamily="18" charset="0"/>
              </a:rPr>
              <a:t>BirdBear</a:t>
            </a:r>
            <a:r>
              <a:rPr lang="en-US" sz="2300" b="0" i="0" u="none" strike="noStrike" dirty="0">
                <a:effectLst/>
                <a:latin typeface="Century Schoolbook" panose="02040604050505020304" pitchFamily="18" charset="0"/>
              </a:rPr>
              <a:t> notes, the seal is a kind of “graphic novel” telling the white colonial power’s self-justifying story about this place. </a:t>
            </a:r>
          </a:p>
          <a:p>
            <a:pPr marL="0" indent="0">
              <a:buNone/>
            </a:pPr>
            <a:br>
              <a:rPr lang="en-US" sz="2300" dirty="0">
                <a:latin typeface="Century Schoolbook" panose="02040604050505020304" pitchFamily="18" charset="0"/>
              </a:rPr>
            </a:br>
            <a:br>
              <a:rPr lang="en-US" sz="2300" dirty="0">
                <a:latin typeface="Century Schoolbook" panose="02040604050505020304" pitchFamily="18" charset="0"/>
              </a:rPr>
            </a:br>
            <a:endParaRPr lang="en-US" sz="2300" dirty="0">
              <a:latin typeface="Century Schoolbook" panose="02040604050505020304" pitchFamily="18" charset="0"/>
            </a:endParaRPr>
          </a:p>
        </p:txBody>
      </p:sp>
    </p:spTree>
    <p:extLst>
      <p:ext uri="{BB962C8B-B14F-4D97-AF65-F5344CB8AC3E}">
        <p14:creationId xmlns:p14="http://schemas.microsoft.com/office/powerpoint/2010/main" val="2087765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5A8AFA4-5C32-4100-9C6D-839A47E15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6B5F253-7949-47C2-9DBD-1570ECDA2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685800"/>
            <a:ext cx="5421703"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6CAE1F-560B-B862-6B87-1702D22BA176}"/>
              </a:ext>
            </a:extLst>
          </p:cNvPr>
          <p:cNvSpPr>
            <a:spLocks noGrp="1"/>
          </p:cNvSpPr>
          <p:nvPr>
            <p:ph type="title"/>
          </p:nvPr>
        </p:nvSpPr>
        <p:spPr>
          <a:xfrm>
            <a:off x="1668426" y="1254763"/>
            <a:ext cx="3444948" cy="2481729"/>
          </a:xfrm>
        </p:spPr>
        <p:txBody>
          <a:bodyPr vert="horz" lIns="91440" tIns="45720" rIns="91440" bIns="45720" rtlCol="0" anchor="b">
            <a:normAutofit/>
          </a:bodyPr>
          <a:lstStyle/>
          <a:p>
            <a:pPr algn="ctr"/>
            <a:r>
              <a:rPr lang="en-US" sz="4000" dirty="0">
                <a:solidFill>
                  <a:srgbClr val="595959"/>
                </a:solidFill>
                <a:latin typeface="Goudy Old Style" panose="02020502050305020303" pitchFamily="18" charset="77"/>
              </a:rPr>
              <a:t>The Wisconsin Idea</a:t>
            </a:r>
          </a:p>
        </p:txBody>
      </p:sp>
      <p:sp>
        <p:nvSpPr>
          <p:cNvPr id="3" name="Content Placeholder 2">
            <a:extLst>
              <a:ext uri="{FF2B5EF4-FFF2-40B4-BE49-F238E27FC236}">
                <a16:creationId xmlns:a16="http://schemas.microsoft.com/office/drawing/2014/main" id="{AF66F519-8EB5-F457-BEDF-E225C4F54A99}"/>
              </a:ext>
            </a:extLst>
          </p:cNvPr>
          <p:cNvSpPr>
            <a:spLocks noGrp="1"/>
          </p:cNvSpPr>
          <p:nvPr>
            <p:ph idx="1"/>
          </p:nvPr>
        </p:nvSpPr>
        <p:spPr>
          <a:xfrm>
            <a:off x="1849179" y="4046453"/>
            <a:ext cx="3083442" cy="1785506"/>
          </a:xfrm>
        </p:spPr>
        <p:txBody>
          <a:bodyPr vert="horz" lIns="91440" tIns="45720" rIns="91440" bIns="45720" rtlCol="0" anchor="t">
            <a:noAutofit/>
          </a:bodyPr>
          <a:lstStyle/>
          <a:p>
            <a:pPr marL="0" indent="0" algn="ctr">
              <a:buNone/>
            </a:pPr>
            <a:r>
              <a:rPr lang="en-US" sz="2600" b="0" i="0" u="none" strike="noStrike" dirty="0">
                <a:solidFill>
                  <a:srgbClr val="595959"/>
                </a:solidFill>
                <a:effectLst/>
                <a:latin typeface="Century Schoolbook" panose="02040604050505020304" pitchFamily="18" charset="0"/>
              </a:rPr>
              <a:t>Take some time to look closely at this territorial seal. What do you notice?</a:t>
            </a:r>
            <a:endParaRPr lang="en-US" sz="2600" dirty="0">
              <a:solidFill>
                <a:srgbClr val="595959"/>
              </a:solidFill>
              <a:latin typeface="Century Schoolbook" panose="02040604050505020304" pitchFamily="18" charset="0"/>
            </a:endParaRPr>
          </a:p>
        </p:txBody>
      </p:sp>
      <p:pic>
        <p:nvPicPr>
          <p:cNvPr id="5" name="Picture 4">
            <a:extLst>
              <a:ext uri="{FF2B5EF4-FFF2-40B4-BE49-F238E27FC236}">
                <a16:creationId xmlns:a16="http://schemas.microsoft.com/office/drawing/2014/main" id="{EF51F743-6FFC-C2EF-6442-434DEEE75A05}"/>
              </a:ext>
            </a:extLst>
          </p:cNvPr>
          <p:cNvPicPr>
            <a:picLocks noChangeAspect="1"/>
          </p:cNvPicPr>
          <p:nvPr/>
        </p:nvPicPr>
        <p:blipFill rotWithShape="1">
          <a:blip r:embed="rId2"/>
          <a:srcRect r="141"/>
          <a:stretch/>
        </p:blipFill>
        <p:spPr>
          <a:xfrm>
            <a:off x="6107503" y="685799"/>
            <a:ext cx="5410200" cy="5486400"/>
          </a:xfrm>
          <a:prstGeom prst="rect">
            <a:avLst/>
          </a:prstGeom>
        </p:spPr>
      </p:pic>
    </p:spTree>
    <p:extLst>
      <p:ext uri="{BB962C8B-B14F-4D97-AF65-F5344CB8AC3E}">
        <p14:creationId xmlns:p14="http://schemas.microsoft.com/office/powerpoint/2010/main" val="4138332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90221-89ED-1129-7E14-9851E291F968}"/>
              </a:ext>
            </a:extLst>
          </p:cNvPr>
          <p:cNvSpPr>
            <a:spLocks noGrp="1"/>
          </p:cNvSpPr>
          <p:nvPr>
            <p:ph type="title"/>
          </p:nvPr>
        </p:nvSpPr>
        <p:spPr/>
        <p:txBody>
          <a:bodyPr/>
          <a:lstStyle/>
          <a:p>
            <a:pPr algn="ctr"/>
            <a:r>
              <a:rPr lang="en-US" dirty="0">
                <a:latin typeface="Goudy Old Style" panose="02020502050305020303" pitchFamily="18" charset="77"/>
              </a:rPr>
              <a:t>The Wisconsin Idea</a:t>
            </a:r>
          </a:p>
        </p:txBody>
      </p:sp>
      <p:sp>
        <p:nvSpPr>
          <p:cNvPr id="3" name="Content Placeholder 2">
            <a:extLst>
              <a:ext uri="{FF2B5EF4-FFF2-40B4-BE49-F238E27FC236}">
                <a16:creationId xmlns:a16="http://schemas.microsoft.com/office/drawing/2014/main" id="{19D5A007-1D8F-67C4-44DE-2306A9828C60}"/>
              </a:ext>
            </a:extLst>
          </p:cNvPr>
          <p:cNvSpPr>
            <a:spLocks noGrp="1"/>
          </p:cNvSpPr>
          <p:nvPr>
            <p:ph idx="1"/>
          </p:nvPr>
        </p:nvSpPr>
        <p:spPr/>
        <p:txBody>
          <a:bodyPr>
            <a:noAutofit/>
          </a:bodyPr>
          <a:lstStyle/>
          <a:p>
            <a:pPr algn="l" rtl="0">
              <a:spcBef>
                <a:spcPts val="0"/>
              </a:spcBef>
              <a:spcAft>
                <a:spcPts val="0"/>
              </a:spcAft>
            </a:pPr>
            <a:r>
              <a:rPr lang="en-US" sz="2300" b="0" i="0" u="none" strike="noStrike" dirty="0">
                <a:effectLst/>
                <a:latin typeface="Century Schoolbook" panose="02040604050505020304" pitchFamily="18" charset="0"/>
              </a:rPr>
              <a:t>The Latin phrase “</a:t>
            </a:r>
            <a:r>
              <a:rPr lang="en-US" sz="2300" b="0" i="1" u="none" strike="noStrike" dirty="0" err="1">
                <a:effectLst/>
                <a:latin typeface="Century Schoolbook" panose="02040604050505020304" pitchFamily="18" charset="0"/>
              </a:rPr>
              <a:t>Civilitas</a:t>
            </a:r>
            <a:r>
              <a:rPr lang="en-US" sz="2300" b="0" i="1" u="none" strike="noStrike" dirty="0">
                <a:effectLst/>
                <a:latin typeface="Century Schoolbook" panose="02040604050505020304" pitchFamily="18" charset="0"/>
              </a:rPr>
              <a:t> </a:t>
            </a:r>
            <a:r>
              <a:rPr lang="en-US" sz="2300" b="0" i="1" u="none" strike="noStrike" dirty="0" err="1">
                <a:effectLst/>
                <a:latin typeface="Century Schoolbook" panose="02040604050505020304" pitchFamily="18" charset="0"/>
              </a:rPr>
              <a:t>Successitt</a:t>
            </a:r>
            <a:r>
              <a:rPr lang="en-US" sz="2300" b="0" i="1" u="none" strike="noStrike" dirty="0">
                <a:effectLst/>
                <a:latin typeface="Century Schoolbook" panose="02040604050505020304" pitchFamily="18" charset="0"/>
              </a:rPr>
              <a:t> </a:t>
            </a:r>
            <a:r>
              <a:rPr lang="en-US" sz="2300" b="0" i="1" u="none" strike="noStrike" dirty="0" err="1">
                <a:effectLst/>
                <a:latin typeface="Century Schoolbook" panose="02040604050505020304" pitchFamily="18" charset="0"/>
              </a:rPr>
              <a:t>Barbarum</a:t>
            </a:r>
            <a:r>
              <a:rPr lang="en-US" sz="2300" b="0" i="0" u="none" strike="noStrike" dirty="0">
                <a:effectLst/>
                <a:latin typeface="Century Schoolbook" panose="02040604050505020304" pitchFamily="18" charset="0"/>
              </a:rPr>
              <a:t>” means “Civilization Succeeds Barbarism”--framing the displacement of the Native man by the hale and hearty white farmer in the center foreground, as a natural and inevitable outcome of history and human progress.</a:t>
            </a:r>
          </a:p>
          <a:p>
            <a:pPr algn="l" rtl="0">
              <a:spcBef>
                <a:spcPts val="0"/>
              </a:spcBef>
              <a:spcAft>
                <a:spcPts val="0"/>
              </a:spcAft>
            </a:pPr>
            <a:br>
              <a:rPr lang="en-US" sz="2300" b="0" i="0" u="none" strike="noStrike" dirty="0">
                <a:effectLst/>
                <a:latin typeface="Century Schoolbook" panose="02040604050505020304" pitchFamily="18" charset="0"/>
              </a:rPr>
            </a:br>
            <a:r>
              <a:rPr lang="en-US" sz="2300" b="0" i="0" u="none" strike="noStrike" dirty="0">
                <a:effectLst/>
                <a:latin typeface="Century Schoolbook" panose="02040604050505020304" pitchFamily="18" charset="0"/>
              </a:rPr>
              <a:t>The representation of the Native man–pictured as a single lone hunter, a generic “Indian” with no ties to a specific place, community, family, or culture–is situated at the very edge of the land, arguably at the point of a pitchfork. The white farmer, driving his plow over the phrase “Fourth of July” personifies the spirit of pioneer hard work and independence. The ships in the harbor signify marine commerce and perhaps modern transport. The monumental architecture of the state’s capitol crowns the image of fertile plains.</a:t>
            </a:r>
          </a:p>
          <a:p>
            <a:pPr marL="0" indent="0">
              <a:buNone/>
            </a:pPr>
            <a:br>
              <a:rPr lang="en-US" sz="2300" dirty="0">
                <a:latin typeface="Century Schoolbook" panose="02040604050505020304" pitchFamily="18" charset="0"/>
              </a:rPr>
            </a:br>
            <a:br>
              <a:rPr lang="en-US" sz="2300" dirty="0">
                <a:latin typeface="Century Schoolbook" panose="02040604050505020304" pitchFamily="18" charset="0"/>
              </a:rPr>
            </a:br>
            <a:endParaRPr lang="en-US" sz="2300" dirty="0">
              <a:latin typeface="Century Schoolbook" panose="02040604050505020304" pitchFamily="18" charset="0"/>
            </a:endParaRPr>
          </a:p>
        </p:txBody>
      </p:sp>
    </p:spTree>
    <p:extLst>
      <p:ext uri="{BB962C8B-B14F-4D97-AF65-F5344CB8AC3E}">
        <p14:creationId xmlns:p14="http://schemas.microsoft.com/office/powerpoint/2010/main" val="4058696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792593F-7429-4C26-9205-C73F129B8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4FEC82-D430-4945-8AA9-240D0EF9DD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95999" cy="685799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065490-F9E0-90B3-F83A-5076FFD577D3}"/>
              </a:ext>
            </a:extLst>
          </p:cNvPr>
          <p:cNvSpPr>
            <a:spLocks noGrp="1"/>
          </p:cNvSpPr>
          <p:nvPr>
            <p:ph type="title"/>
          </p:nvPr>
        </p:nvSpPr>
        <p:spPr>
          <a:xfrm>
            <a:off x="542926" y="257175"/>
            <a:ext cx="4506914" cy="608816"/>
          </a:xfrm>
        </p:spPr>
        <p:txBody>
          <a:bodyPr anchor="b">
            <a:normAutofit/>
          </a:bodyPr>
          <a:lstStyle/>
          <a:p>
            <a:pPr algn="ctr"/>
            <a:r>
              <a:rPr lang="en-US" sz="3200" dirty="0">
                <a:solidFill>
                  <a:schemeClr val="bg1"/>
                </a:solidFill>
                <a:latin typeface="Goudy Old Style" panose="02020502050305020303" pitchFamily="18" charset="77"/>
              </a:rPr>
              <a:t>The Wisconsin Idea</a:t>
            </a:r>
          </a:p>
        </p:txBody>
      </p:sp>
      <p:sp>
        <p:nvSpPr>
          <p:cNvPr id="3" name="Content Placeholder 2">
            <a:extLst>
              <a:ext uri="{FF2B5EF4-FFF2-40B4-BE49-F238E27FC236}">
                <a16:creationId xmlns:a16="http://schemas.microsoft.com/office/drawing/2014/main" id="{94EB69EC-E4B2-8B90-C3A3-8A003FE48C59}"/>
              </a:ext>
            </a:extLst>
          </p:cNvPr>
          <p:cNvSpPr>
            <a:spLocks noGrp="1"/>
          </p:cNvSpPr>
          <p:nvPr>
            <p:ph idx="1"/>
          </p:nvPr>
        </p:nvSpPr>
        <p:spPr>
          <a:xfrm>
            <a:off x="197708" y="1248032"/>
            <a:ext cx="5560541" cy="4743977"/>
          </a:xfrm>
        </p:spPr>
        <p:txBody>
          <a:bodyPr anchor="t">
            <a:noAutofit/>
          </a:bodyPr>
          <a:lstStyle/>
          <a:p>
            <a:pPr rtl="0">
              <a:spcBef>
                <a:spcPts val="0"/>
              </a:spcBef>
              <a:spcAft>
                <a:spcPts val="0"/>
              </a:spcAft>
            </a:pPr>
            <a:r>
              <a:rPr lang="en-US" sz="2300" b="0" i="0" u="none" strike="noStrike" dirty="0">
                <a:solidFill>
                  <a:schemeClr val="bg1"/>
                </a:solidFill>
                <a:effectLst/>
                <a:latin typeface="Century Schoolbook" panose="02040604050505020304" pitchFamily="18" charset="0"/>
              </a:rPr>
              <a:t>Ho-Chunk doctoral candidate in  Art History </a:t>
            </a:r>
            <a:r>
              <a:rPr lang="en-US" sz="2300" b="0" i="0" u="sng" strike="noStrike" dirty="0">
                <a:solidFill>
                  <a:schemeClr val="bg1"/>
                </a:solidFill>
                <a:effectLst/>
                <a:latin typeface="Century Schoolbook" panose="02040604050505020304" pitchFamily="18" charset="0"/>
                <a:hlinkClick r:id="rId2">
                  <a:extLst>
                    <a:ext uri="{A12FA001-AC4F-418D-AE19-62706E023703}">
                      <ahyp:hlinkClr xmlns:ahyp="http://schemas.microsoft.com/office/drawing/2018/hyperlinkcolor" val="tx"/>
                    </a:ext>
                  </a:extLst>
                </a:hlinkClick>
              </a:rPr>
              <a:t>Kendra Greendeer </a:t>
            </a:r>
            <a:r>
              <a:rPr lang="en-US" sz="2300" b="0" i="0" u="none" strike="noStrike" dirty="0">
                <a:solidFill>
                  <a:schemeClr val="bg1"/>
                </a:solidFill>
                <a:effectLst/>
                <a:latin typeface="Century Schoolbook" panose="02040604050505020304" pitchFamily="18" charset="0"/>
              </a:rPr>
              <a:t>notes that monumental architecture–both state capitol and the University of Wisconsin itself entailed the destruction of countless earthen monuments.</a:t>
            </a:r>
          </a:p>
          <a:p>
            <a:pPr rtl="0">
              <a:spcBef>
                <a:spcPts val="0"/>
              </a:spcBef>
              <a:spcAft>
                <a:spcPts val="0"/>
              </a:spcAft>
            </a:pPr>
            <a:r>
              <a:rPr lang="en-US" sz="2300" b="0" i="0" u="none" strike="noStrike" dirty="0">
                <a:solidFill>
                  <a:schemeClr val="bg1"/>
                </a:solidFill>
                <a:effectLst/>
                <a:latin typeface="Century Schoolbook" panose="02040604050505020304" pitchFamily="18" charset="0"/>
              </a:rPr>
              <a:t>By the time the territorial seal is replaced with the state seal in 1851 (see below) there is no representation of Indigenous presence at all. A miner and a mariner, both idealized white men, hold the tools of their trade. “Civilization Succeeds Barbarism” has been condensed to simply “Forward,” erasing any trace of Indigenous history or presence.</a:t>
            </a:r>
          </a:p>
          <a:p>
            <a:pPr marL="0" indent="0">
              <a:buNone/>
            </a:pPr>
            <a:br>
              <a:rPr lang="en-US" sz="2300" dirty="0">
                <a:solidFill>
                  <a:schemeClr val="bg1"/>
                </a:solidFill>
                <a:latin typeface="Century Schoolbook" panose="02040604050505020304" pitchFamily="18" charset="0"/>
              </a:rPr>
            </a:br>
            <a:br>
              <a:rPr lang="en-US" sz="2300" dirty="0">
                <a:solidFill>
                  <a:schemeClr val="bg1"/>
                </a:solidFill>
                <a:latin typeface="Century Schoolbook" panose="02040604050505020304" pitchFamily="18" charset="0"/>
              </a:rPr>
            </a:br>
            <a:endParaRPr lang="en-US" sz="2300" dirty="0">
              <a:solidFill>
                <a:schemeClr val="bg1"/>
              </a:solidFill>
              <a:latin typeface="Century Schoolbook" panose="02040604050505020304" pitchFamily="18" charset="0"/>
            </a:endParaRPr>
          </a:p>
        </p:txBody>
      </p:sp>
      <p:pic>
        <p:nvPicPr>
          <p:cNvPr id="5" name="Picture 4" descr="A blue and yellow seal with two men and a shield&#10;&#10;Description automatically generated">
            <a:extLst>
              <a:ext uri="{FF2B5EF4-FFF2-40B4-BE49-F238E27FC236}">
                <a16:creationId xmlns:a16="http://schemas.microsoft.com/office/drawing/2014/main" id="{CE846F5D-95B6-276B-81A6-734A87F022DA}"/>
              </a:ext>
            </a:extLst>
          </p:cNvPr>
          <p:cNvPicPr>
            <a:picLocks noChangeAspect="1"/>
          </p:cNvPicPr>
          <p:nvPr/>
        </p:nvPicPr>
        <p:blipFill>
          <a:blip r:embed="rId3"/>
          <a:stretch>
            <a:fillRect/>
          </a:stretch>
        </p:blipFill>
        <p:spPr>
          <a:xfrm>
            <a:off x="6668929" y="1399686"/>
            <a:ext cx="5089190" cy="4058628"/>
          </a:xfrm>
          <a:prstGeom prst="rect">
            <a:avLst/>
          </a:prstGeom>
        </p:spPr>
      </p:pic>
    </p:spTree>
    <p:extLst>
      <p:ext uri="{BB962C8B-B14F-4D97-AF65-F5344CB8AC3E}">
        <p14:creationId xmlns:p14="http://schemas.microsoft.com/office/powerpoint/2010/main" val="453958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D2AF3-5BD1-64A3-F9C7-B6538C3CF15D}"/>
              </a:ext>
            </a:extLst>
          </p:cNvPr>
          <p:cNvSpPr>
            <a:spLocks noGrp="1"/>
          </p:cNvSpPr>
          <p:nvPr>
            <p:ph type="title"/>
          </p:nvPr>
        </p:nvSpPr>
        <p:spPr/>
        <p:txBody>
          <a:bodyPr/>
          <a:lstStyle/>
          <a:p>
            <a:r>
              <a:rPr lang="en-US" dirty="0">
                <a:latin typeface="Goudy Old Style" panose="02020502050305020303" pitchFamily="18" charset="77"/>
              </a:rPr>
              <a:t>For further study:</a:t>
            </a:r>
          </a:p>
        </p:txBody>
      </p:sp>
      <p:sp>
        <p:nvSpPr>
          <p:cNvPr id="3" name="Content Placeholder 2">
            <a:extLst>
              <a:ext uri="{FF2B5EF4-FFF2-40B4-BE49-F238E27FC236}">
                <a16:creationId xmlns:a16="http://schemas.microsoft.com/office/drawing/2014/main" id="{E07A8756-B3E7-FF30-5825-1120506C5811}"/>
              </a:ext>
            </a:extLst>
          </p:cNvPr>
          <p:cNvSpPr>
            <a:spLocks noGrp="1"/>
          </p:cNvSpPr>
          <p:nvPr>
            <p:ph idx="1"/>
          </p:nvPr>
        </p:nvSpPr>
        <p:spPr>
          <a:xfrm>
            <a:off x="469557" y="1825625"/>
            <a:ext cx="11182865" cy="4351338"/>
          </a:xfrm>
        </p:spPr>
        <p:txBody>
          <a:bodyPr>
            <a:noAutofit/>
          </a:bodyPr>
          <a:lstStyle/>
          <a:p>
            <a:pPr marL="0" indent="0" algn="l" rtl="0">
              <a:spcBef>
                <a:spcPts val="0"/>
              </a:spcBef>
              <a:spcAft>
                <a:spcPts val="0"/>
              </a:spcAft>
              <a:buNone/>
            </a:pPr>
            <a:r>
              <a:rPr lang="en-US" sz="2200" b="0" i="0" u="none" strike="noStrike" dirty="0">
                <a:effectLst/>
                <a:latin typeface="Century Schoolbook" panose="02040604050505020304" pitchFamily="18" charset="0"/>
              </a:rPr>
              <a:t>Basics of Settler Colonialism</a:t>
            </a:r>
          </a:p>
          <a:p>
            <a:pPr marL="457200" algn="l" rtl="0" fontAlgn="base">
              <a:spcBef>
                <a:spcPts val="0"/>
              </a:spcBef>
              <a:spcAft>
                <a:spcPts val="0"/>
              </a:spcAft>
              <a:buFont typeface="Arial" panose="020B0604020202020204" pitchFamily="34" charset="0"/>
              <a:buChar char="•"/>
            </a:pPr>
            <a:r>
              <a:rPr lang="en-US" sz="2200" b="0" i="0" u="none" strike="noStrike" dirty="0">
                <a:effectLst/>
                <a:latin typeface="Century Schoolbook" panose="02040604050505020304" pitchFamily="18" charset="0"/>
              </a:rPr>
              <a:t>Dunbar-Ortiz, Roxanne. 2014. “Introduction” and “‘Indian Country’” in </a:t>
            </a:r>
            <a:r>
              <a:rPr lang="en-US" sz="2200" b="0" i="1" u="none" strike="noStrike" dirty="0">
                <a:effectLst/>
                <a:latin typeface="Century Schoolbook" panose="02040604050505020304" pitchFamily="18" charset="0"/>
              </a:rPr>
              <a:t>An Indigenous People’s History of the United States</a:t>
            </a:r>
            <a:r>
              <a:rPr lang="en-US" sz="2200" b="0" i="0" u="none" strike="noStrike" dirty="0">
                <a:effectLst/>
                <a:latin typeface="Century Schoolbook" panose="02040604050505020304" pitchFamily="18" charset="0"/>
              </a:rPr>
              <a:t>. New York: Beacon Press. </a:t>
            </a:r>
            <a:r>
              <a:rPr lang="en-US" sz="2200" b="0" i="0" u="sng" strike="noStrike" dirty="0">
                <a:effectLst/>
                <a:latin typeface="Century Schoolbook" panose="02040604050505020304" pitchFamily="18" charset="0"/>
                <a:hlinkClick r:id="rId2">
                  <a:extLst>
                    <a:ext uri="{A12FA001-AC4F-418D-AE19-62706E023703}">
                      <ahyp:hlinkClr xmlns:ahyp="http://schemas.microsoft.com/office/drawing/2018/hyperlinkcolor" val="tx"/>
                    </a:ext>
                  </a:extLst>
                </a:hlinkClick>
              </a:rPr>
              <a:t>(PDF)</a:t>
            </a:r>
            <a:endParaRPr lang="en-US" sz="2200" b="0" i="0" u="none" strike="noStrike" dirty="0">
              <a:effectLst/>
              <a:latin typeface="Century Schoolbook" panose="02040604050505020304" pitchFamily="18" charset="0"/>
            </a:endParaRPr>
          </a:p>
          <a:p>
            <a:pPr marL="444500" algn="l" rtl="0" fontAlgn="base">
              <a:spcBef>
                <a:spcPts val="0"/>
              </a:spcBef>
              <a:spcAft>
                <a:spcPts val="0"/>
              </a:spcAft>
              <a:buFont typeface="Arial" panose="020B0604020202020204" pitchFamily="34" charset="0"/>
              <a:buChar char="•"/>
            </a:pPr>
            <a:r>
              <a:rPr lang="en-US" sz="2200" b="0" i="0" u="none" strike="noStrike" dirty="0" err="1">
                <a:effectLst/>
                <a:latin typeface="Century Schoolbook" panose="02040604050505020304" pitchFamily="18" charset="0"/>
              </a:rPr>
              <a:t>Kauanui</a:t>
            </a:r>
            <a:r>
              <a:rPr lang="en-US" sz="2200" b="0" i="0" u="none" strike="noStrike" dirty="0">
                <a:effectLst/>
                <a:latin typeface="Century Schoolbook" panose="02040604050505020304" pitchFamily="18" charset="0"/>
              </a:rPr>
              <a:t>, J. </a:t>
            </a:r>
            <a:r>
              <a:rPr lang="en-US" sz="2200" b="0" i="0" u="none" strike="noStrike" dirty="0" err="1">
                <a:effectLst/>
                <a:latin typeface="Century Schoolbook" panose="02040604050505020304" pitchFamily="18" charset="0"/>
              </a:rPr>
              <a:t>Kēhaulani</a:t>
            </a:r>
            <a:r>
              <a:rPr lang="en-US" sz="2200" b="0" i="0" u="none" strike="noStrike" dirty="0">
                <a:effectLst/>
                <a:latin typeface="Century Schoolbook" panose="02040604050505020304" pitchFamily="18" charset="0"/>
              </a:rPr>
              <a:t> (Kanaka </a:t>
            </a:r>
            <a:r>
              <a:rPr lang="en-US" sz="2200" b="0" i="0" u="none" strike="noStrike" dirty="0" err="1">
                <a:effectLst/>
                <a:latin typeface="Century Schoolbook" panose="02040604050505020304" pitchFamily="18" charset="0"/>
              </a:rPr>
              <a:t>Maoli</a:t>
            </a:r>
            <a:r>
              <a:rPr lang="en-US" sz="2200" b="0" i="0" u="none" strike="noStrike" dirty="0">
                <a:effectLst/>
                <a:latin typeface="Century Schoolbook" panose="02040604050505020304" pitchFamily="18" charset="0"/>
              </a:rPr>
              <a:t>) and Patrick Wolfe (settler), “Settler Colonialism Then and Now.” </a:t>
            </a:r>
            <a:r>
              <a:rPr lang="en-US" sz="2200" b="0" i="0" u="none" strike="noStrike" dirty="0" err="1">
                <a:effectLst/>
                <a:latin typeface="Century Schoolbook" panose="02040604050505020304" pitchFamily="18" charset="0"/>
              </a:rPr>
              <a:t>Politica</a:t>
            </a:r>
            <a:r>
              <a:rPr lang="en-US" sz="2200" b="0" i="0" u="none" strike="noStrike" dirty="0">
                <a:effectLst/>
                <a:latin typeface="Century Schoolbook" panose="02040604050505020304" pitchFamily="18" charset="0"/>
              </a:rPr>
              <a:t> &amp; </a:t>
            </a:r>
            <a:r>
              <a:rPr lang="en-US" sz="2200" b="0" i="0" u="none" strike="noStrike" dirty="0" err="1">
                <a:effectLst/>
                <a:latin typeface="Century Schoolbook" panose="02040604050505020304" pitchFamily="18" charset="0"/>
              </a:rPr>
              <a:t>Societa</a:t>
            </a:r>
            <a:r>
              <a:rPr lang="en-US" sz="2200" b="0" i="0" u="none" strike="noStrike" dirty="0">
                <a:effectLst/>
                <a:latin typeface="Century Schoolbook" panose="02040604050505020304" pitchFamily="18" charset="0"/>
              </a:rPr>
              <a:t> 2: 235-258. </a:t>
            </a:r>
            <a:r>
              <a:rPr lang="en-US" sz="2200" b="0" i="0" u="sng" strike="noStrike" dirty="0">
                <a:effectLst/>
                <a:latin typeface="Century Schoolbook" panose="02040604050505020304" pitchFamily="18" charset="0"/>
                <a:hlinkClick r:id="rId3">
                  <a:extLst>
                    <a:ext uri="{A12FA001-AC4F-418D-AE19-62706E023703}">
                      <ahyp:hlinkClr xmlns:ahyp="http://schemas.microsoft.com/office/drawing/2018/hyperlinkcolor" val="tx"/>
                    </a:ext>
                  </a:extLst>
                </a:hlinkClick>
              </a:rPr>
              <a:t>(PDF)</a:t>
            </a:r>
            <a:endParaRPr lang="en-US" sz="2200" b="0" i="0" u="none" strike="noStrike" dirty="0">
              <a:effectLst/>
              <a:latin typeface="Century Schoolbook" panose="02040604050505020304" pitchFamily="18" charset="0"/>
            </a:endParaRPr>
          </a:p>
          <a:p>
            <a:pPr marL="444500" algn="l" rtl="0" fontAlgn="base">
              <a:spcBef>
                <a:spcPts val="0"/>
              </a:spcBef>
              <a:spcAft>
                <a:spcPts val="0"/>
              </a:spcAft>
              <a:buFont typeface="Arial" panose="020B0604020202020204" pitchFamily="34" charset="0"/>
              <a:buChar char="•"/>
            </a:pPr>
            <a:r>
              <a:rPr lang="en-US" sz="2200" b="0" i="0" u="none" strike="noStrike" dirty="0" err="1">
                <a:effectLst/>
                <a:latin typeface="Century Schoolbook" panose="02040604050505020304" pitchFamily="18" charset="0"/>
              </a:rPr>
              <a:t>Snelgrove</a:t>
            </a:r>
            <a:r>
              <a:rPr lang="en-US" sz="2200" b="0" i="0" u="none" strike="noStrike" dirty="0">
                <a:effectLst/>
                <a:latin typeface="Century Schoolbook" panose="02040604050505020304" pitchFamily="18" charset="0"/>
              </a:rPr>
              <a:t>, Corey (white settler), Rita </a:t>
            </a:r>
            <a:r>
              <a:rPr lang="en-US" sz="2200" b="0" i="0" u="none" strike="noStrike" dirty="0" err="1">
                <a:effectLst/>
                <a:latin typeface="Century Schoolbook" panose="02040604050505020304" pitchFamily="18" charset="0"/>
              </a:rPr>
              <a:t>Dhamoon</a:t>
            </a:r>
            <a:r>
              <a:rPr lang="en-US" sz="2200" b="0" i="0" u="none" strike="noStrike" dirty="0">
                <a:effectLst/>
                <a:latin typeface="Century Schoolbook" panose="02040604050505020304" pitchFamily="18" charset="0"/>
              </a:rPr>
              <a:t> (South Asian </a:t>
            </a:r>
            <a:r>
              <a:rPr lang="en-US" sz="2200" b="0" i="0" u="none" strike="noStrike" dirty="0" err="1">
                <a:effectLst/>
                <a:latin typeface="Century Schoolbook" panose="02040604050505020304" pitchFamily="18" charset="0"/>
              </a:rPr>
              <a:t>arrivant</a:t>
            </a:r>
            <a:r>
              <a:rPr lang="en-US" sz="2200" b="0" i="0" u="none" strike="noStrike" dirty="0">
                <a:effectLst/>
                <a:latin typeface="Century Schoolbook" panose="02040604050505020304" pitchFamily="18" charset="0"/>
              </a:rPr>
              <a:t>), Jeff </a:t>
            </a:r>
            <a:r>
              <a:rPr lang="en-US" sz="2200" b="0" i="0" u="none" strike="noStrike" dirty="0" err="1">
                <a:effectLst/>
                <a:latin typeface="Century Schoolbook" panose="02040604050505020304" pitchFamily="18" charset="0"/>
              </a:rPr>
              <a:t>Corntassel</a:t>
            </a:r>
            <a:r>
              <a:rPr lang="en-US" sz="2200" b="0" i="0" u="none" strike="noStrike" dirty="0">
                <a:effectLst/>
                <a:latin typeface="Century Schoolbook" panose="02040604050505020304" pitchFamily="18" charset="0"/>
              </a:rPr>
              <a:t> (Cherokee). 2014. “Unsettling settler colonialism: The discourse and politics of settlers, and solidarity with Indigenous nations.” Decolonization: Indigeneity, Education &amp; Society 3 (2): 1-32. </a:t>
            </a:r>
            <a:r>
              <a:rPr lang="en-US" sz="2200" b="0" i="0" u="sng" strike="noStrike" dirty="0">
                <a:effectLst/>
                <a:latin typeface="Century Schoolbook" panose="02040604050505020304" pitchFamily="18" charset="0"/>
                <a:hlinkClick r:id="rId4">
                  <a:extLst>
                    <a:ext uri="{A12FA001-AC4F-418D-AE19-62706E023703}">
                      <ahyp:hlinkClr xmlns:ahyp="http://schemas.microsoft.com/office/drawing/2018/hyperlinkcolor" val="tx"/>
                    </a:ext>
                  </a:extLst>
                </a:hlinkClick>
              </a:rPr>
              <a:t>(PDF)</a:t>
            </a:r>
            <a:endParaRPr lang="en-US" sz="2200" b="0" i="0" u="none" strike="noStrike" dirty="0">
              <a:effectLst/>
              <a:latin typeface="Century Schoolbook" panose="02040604050505020304" pitchFamily="18" charset="0"/>
            </a:endParaRPr>
          </a:p>
          <a:p>
            <a:pPr marL="444500" algn="l" rtl="0" fontAlgn="base">
              <a:spcBef>
                <a:spcPts val="0"/>
              </a:spcBef>
              <a:spcAft>
                <a:spcPts val="0"/>
              </a:spcAft>
              <a:buFont typeface="Arial" panose="020B0604020202020204" pitchFamily="34" charset="0"/>
              <a:buChar char="•"/>
            </a:pPr>
            <a:r>
              <a:rPr lang="en-US" sz="2200" b="0" i="0" u="none" strike="noStrike" dirty="0">
                <a:effectLst/>
                <a:latin typeface="Century Schoolbook" panose="02040604050505020304" pitchFamily="18" charset="0"/>
              </a:rPr>
              <a:t>Barker, Joanne (Lenape). 2005. “For Whom Sovereignty Matters” in </a:t>
            </a:r>
            <a:r>
              <a:rPr lang="en-US" sz="2200" b="0" i="1" u="none" strike="noStrike" dirty="0">
                <a:effectLst/>
                <a:latin typeface="Century Schoolbook" panose="02040604050505020304" pitchFamily="18" charset="0"/>
              </a:rPr>
              <a:t>Sovereignty Matters: Locations of Contestation and Possibility in Indigenous Struggles for Self-Determination</a:t>
            </a:r>
            <a:r>
              <a:rPr lang="en-US" sz="2200" b="0" i="0" u="none" strike="noStrike" dirty="0">
                <a:effectLst/>
                <a:latin typeface="Century Schoolbook" panose="02040604050505020304" pitchFamily="18" charset="0"/>
              </a:rPr>
              <a:t>. Lincoln: University of Nebraska Press. Pp: 1-31. </a:t>
            </a:r>
            <a:r>
              <a:rPr lang="en-US" sz="2200" b="0" i="0" u="sng" strike="noStrike" dirty="0">
                <a:effectLst/>
                <a:latin typeface="Century Schoolbook" panose="02040604050505020304" pitchFamily="18" charset="0"/>
                <a:hlinkClick r:id="rId5">
                  <a:extLst>
                    <a:ext uri="{A12FA001-AC4F-418D-AE19-62706E023703}">
                      <ahyp:hlinkClr xmlns:ahyp="http://schemas.microsoft.com/office/drawing/2018/hyperlinkcolor" val="tx"/>
                    </a:ext>
                  </a:extLst>
                </a:hlinkClick>
              </a:rPr>
              <a:t>(PDF)</a:t>
            </a:r>
            <a:endParaRPr lang="en-US" sz="2200" b="0" i="0" u="none" strike="noStrike" dirty="0">
              <a:effectLst/>
              <a:latin typeface="Century Schoolbook" panose="02040604050505020304" pitchFamily="18" charset="0"/>
            </a:endParaRPr>
          </a:p>
          <a:p>
            <a:r>
              <a:rPr lang="en-US" sz="2200" b="0" i="0" u="none" strike="noStrike" dirty="0">
                <a:effectLst/>
                <a:latin typeface="Century Schoolbook" panose="02040604050505020304" pitchFamily="18" charset="0"/>
              </a:rPr>
              <a:t>Deloria Jr, Vine (Standing Rock Sioux). 1969. “Laws and Treaties.” in </a:t>
            </a:r>
            <a:r>
              <a:rPr lang="en-US" sz="2200" b="0" i="1" u="none" strike="noStrike" dirty="0">
                <a:effectLst/>
                <a:latin typeface="Century Schoolbook" panose="02040604050505020304" pitchFamily="18" charset="0"/>
              </a:rPr>
              <a:t>Custer Died for Your Sins; An Indian Manifesto. </a:t>
            </a:r>
            <a:r>
              <a:rPr lang="en-US" sz="2200" b="0" i="0" u="none" strike="noStrike" dirty="0">
                <a:effectLst/>
                <a:latin typeface="Century Schoolbook" panose="02040604050505020304" pitchFamily="18" charset="0"/>
              </a:rPr>
              <a:t>New York: Macmillan. </a:t>
            </a:r>
            <a:r>
              <a:rPr lang="en-US" sz="2200" b="0" i="0" u="sng" strike="noStrike" dirty="0">
                <a:effectLst/>
                <a:latin typeface="Century Schoolbook" panose="02040604050505020304" pitchFamily="18" charset="0"/>
                <a:hlinkClick r:id="rId6">
                  <a:extLst>
                    <a:ext uri="{A12FA001-AC4F-418D-AE19-62706E023703}">
                      <ahyp:hlinkClr xmlns:ahyp="http://schemas.microsoft.com/office/drawing/2018/hyperlinkcolor" val="tx"/>
                    </a:ext>
                  </a:extLst>
                </a:hlinkClick>
              </a:rPr>
              <a:t>(PDF)</a:t>
            </a:r>
            <a:endParaRPr lang="en-US" sz="2200" dirty="0">
              <a:latin typeface="Century Schoolbook" panose="02040604050505020304" pitchFamily="18" charset="0"/>
            </a:endParaRPr>
          </a:p>
        </p:txBody>
      </p:sp>
    </p:spTree>
    <p:extLst>
      <p:ext uri="{BB962C8B-B14F-4D97-AF65-F5344CB8AC3E}">
        <p14:creationId xmlns:p14="http://schemas.microsoft.com/office/powerpoint/2010/main" val="3512177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3D84B-8494-F982-1B72-2366438B5892}"/>
              </a:ext>
            </a:extLst>
          </p:cNvPr>
          <p:cNvSpPr>
            <a:spLocks noGrp="1"/>
          </p:cNvSpPr>
          <p:nvPr>
            <p:ph type="title"/>
          </p:nvPr>
        </p:nvSpPr>
        <p:spPr/>
        <p:txBody>
          <a:bodyPr/>
          <a:lstStyle/>
          <a:p>
            <a:r>
              <a:rPr lang="en-US" dirty="0">
                <a:latin typeface="Goudy Old Style" panose="02020502050305020303" pitchFamily="18" charset="77"/>
              </a:rPr>
              <a:t>For further study:</a:t>
            </a:r>
          </a:p>
        </p:txBody>
      </p:sp>
      <p:sp>
        <p:nvSpPr>
          <p:cNvPr id="3" name="Content Placeholder 2">
            <a:extLst>
              <a:ext uri="{FF2B5EF4-FFF2-40B4-BE49-F238E27FC236}">
                <a16:creationId xmlns:a16="http://schemas.microsoft.com/office/drawing/2014/main" id="{1A0232F1-7D22-7C46-3CD5-5154E1F15CD3}"/>
              </a:ext>
            </a:extLst>
          </p:cNvPr>
          <p:cNvSpPr>
            <a:spLocks noGrp="1"/>
          </p:cNvSpPr>
          <p:nvPr>
            <p:ph idx="1"/>
          </p:nvPr>
        </p:nvSpPr>
        <p:spPr>
          <a:xfrm>
            <a:off x="481914" y="1495168"/>
            <a:ext cx="10871886" cy="4681795"/>
          </a:xfrm>
        </p:spPr>
        <p:txBody>
          <a:bodyPr>
            <a:noAutofit/>
          </a:bodyPr>
          <a:lstStyle/>
          <a:p>
            <a:pPr marL="0" indent="0" algn="l" rtl="0">
              <a:spcBef>
                <a:spcPts val="0"/>
              </a:spcBef>
              <a:spcAft>
                <a:spcPts val="0"/>
              </a:spcAft>
              <a:buNone/>
            </a:pPr>
            <a:br>
              <a:rPr lang="en-US" sz="2300" b="0" i="0" u="none" strike="noStrike" dirty="0">
                <a:effectLst/>
                <a:latin typeface="Century Schoolbook" panose="02040604050505020304" pitchFamily="18" charset="0"/>
              </a:rPr>
            </a:br>
            <a:r>
              <a:rPr lang="en-US" sz="2300" b="0" i="0" u="sng" strike="noStrike" dirty="0">
                <a:effectLst/>
                <a:latin typeface="Century Schoolbook" panose="02040604050505020304" pitchFamily="18" charset="0"/>
                <a:hlinkClick r:id="rId2">
                  <a:extLst>
                    <a:ext uri="{A12FA001-AC4F-418D-AE19-62706E023703}">
                      <ahyp:hlinkClr xmlns:ahyp="http://schemas.microsoft.com/office/drawing/2018/hyperlinkcolor" val="tx"/>
                    </a:ext>
                  </a:extLst>
                </a:hlinkClick>
              </a:rPr>
              <a:t>Ho-Chunk Nation website</a:t>
            </a:r>
            <a:endParaRPr lang="en-US" sz="2300" b="0" i="0" u="none" strike="noStrike" dirty="0">
              <a:effectLst/>
              <a:latin typeface="Century Schoolbook" panose="02040604050505020304" pitchFamily="18" charset="0"/>
            </a:endParaRPr>
          </a:p>
          <a:p>
            <a:pPr marL="0" indent="0" algn="l" rtl="0">
              <a:spcBef>
                <a:spcPts val="0"/>
              </a:spcBef>
              <a:spcAft>
                <a:spcPts val="0"/>
              </a:spcAft>
              <a:buNone/>
            </a:pPr>
            <a:endParaRPr lang="en-US" sz="2300" b="0" i="0" u="sng" strike="noStrike" dirty="0">
              <a:effectLst/>
              <a:latin typeface="Century Schoolbook" panose="02040604050505020304" pitchFamily="18" charset="0"/>
              <a:hlinkClick r:id="rId3">
                <a:extLst>
                  <a:ext uri="{A12FA001-AC4F-418D-AE19-62706E023703}">
                    <ahyp:hlinkClr xmlns:ahyp="http://schemas.microsoft.com/office/drawing/2018/hyperlinkcolor" val="tx"/>
                  </a:ext>
                </a:extLst>
              </a:hlinkClick>
            </a:endParaRPr>
          </a:p>
          <a:p>
            <a:pPr marL="0" indent="0" algn="l" rtl="0">
              <a:spcBef>
                <a:spcPts val="0"/>
              </a:spcBef>
              <a:spcAft>
                <a:spcPts val="0"/>
              </a:spcAft>
              <a:buNone/>
            </a:pPr>
            <a:r>
              <a:rPr lang="en-US" sz="2300" b="0" i="0" u="sng" strike="noStrike" dirty="0">
                <a:effectLst/>
                <a:latin typeface="Century Schoolbook" panose="02040604050505020304" pitchFamily="18" charset="0"/>
                <a:hlinkClick r:id="rId3">
                  <a:extLst>
                    <a:ext uri="{A12FA001-AC4F-418D-AE19-62706E023703}">
                      <ahyp:hlinkClr xmlns:ahyp="http://schemas.microsoft.com/office/drawing/2018/hyperlinkcolor" val="tx"/>
                    </a:ext>
                  </a:extLst>
                </a:hlinkClick>
              </a:rPr>
              <a:t>Wisconsin First Nations website</a:t>
            </a:r>
            <a:r>
              <a:rPr lang="en-US" sz="2300" b="0" i="0" u="none" strike="noStrike" dirty="0">
                <a:effectLst/>
                <a:latin typeface="Century Schoolbook" panose="02040604050505020304" pitchFamily="18" charset="0"/>
              </a:rPr>
              <a:t> links to other Native Nations’ websites and has many intro-level resources</a:t>
            </a:r>
          </a:p>
          <a:p>
            <a:pPr marL="0" indent="0" algn="l" rtl="0">
              <a:spcBef>
                <a:spcPts val="0"/>
              </a:spcBef>
              <a:spcAft>
                <a:spcPts val="0"/>
              </a:spcAft>
              <a:buNone/>
            </a:pPr>
            <a:br>
              <a:rPr lang="en-US" sz="2300" b="0" i="0" u="none" strike="noStrike" dirty="0">
                <a:effectLst/>
                <a:latin typeface="Century Schoolbook" panose="02040604050505020304" pitchFamily="18" charset="0"/>
              </a:rPr>
            </a:br>
            <a:r>
              <a:rPr lang="en-US" sz="2300" b="0" i="0" u="sng" strike="noStrike" dirty="0">
                <a:effectLst/>
                <a:latin typeface="Century Schoolbook" panose="02040604050505020304" pitchFamily="18" charset="0"/>
                <a:hlinkClick r:id="rId4">
                  <a:extLst>
                    <a:ext uri="{A12FA001-AC4F-418D-AE19-62706E023703}">
                      <ahyp:hlinkClr xmlns:ahyp="http://schemas.microsoft.com/office/drawing/2018/hyperlinkcolor" val="tx"/>
                    </a:ext>
                  </a:extLst>
                </a:hlinkClick>
              </a:rPr>
              <a:t>Land Grab U Sources</a:t>
            </a:r>
            <a:r>
              <a:rPr lang="en-US" sz="2300" b="0" i="0" u="none" strike="noStrike" dirty="0">
                <a:effectLst/>
                <a:latin typeface="Century Schoolbook" panose="02040604050505020304" pitchFamily="18" charset="0"/>
              </a:rPr>
              <a:t>--should I curate these to make the list more digestible?</a:t>
            </a:r>
          </a:p>
          <a:p>
            <a:pPr marL="0" indent="0" algn="l" rtl="0">
              <a:spcBef>
                <a:spcPts val="0"/>
              </a:spcBef>
              <a:spcAft>
                <a:spcPts val="0"/>
              </a:spcAft>
              <a:buNone/>
            </a:pPr>
            <a:endParaRPr lang="en-US" sz="2300" b="0" i="0" u="none" strike="noStrike" dirty="0">
              <a:effectLst/>
              <a:latin typeface="Century Schoolbook" panose="02040604050505020304" pitchFamily="18" charset="0"/>
            </a:endParaRPr>
          </a:p>
          <a:p>
            <a:pPr marL="0" indent="0" algn="l" rtl="0">
              <a:spcBef>
                <a:spcPts val="0"/>
              </a:spcBef>
              <a:spcAft>
                <a:spcPts val="0"/>
              </a:spcAft>
              <a:buNone/>
            </a:pPr>
            <a:r>
              <a:rPr lang="en-US" sz="2300" b="0" i="0" u="none" strike="noStrike" dirty="0">
                <a:effectLst/>
                <a:latin typeface="Century Schoolbook" panose="02040604050505020304" pitchFamily="18" charset="0"/>
              </a:rPr>
              <a:t>Ho-Chunk Citizen and Indigenous Studies scholar Amy </a:t>
            </a:r>
            <a:r>
              <a:rPr lang="en-US" sz="2300" b="0" i="0" u="none" strike="noStrike" dirty="0" err="1">
                <a:effectLst/>
                <a:latin typeface="Century Schoolbook" panose="02040604050505020304" pitchFamily="18" charset="0"/>
              </a:rPr>
              <a:t>Lonetree’s</a:t>
            </a:r>
            <a:r>
              <a:rPr lang="en-US" sz="2300" b="0" i="0" u="none" strike="noStrike" dirty="0">
                <a:effectLst/>
                <a:latin typeface="Century Schoolbook" panose="02040604050505020304" pitchFamily="18" charset="0"/>
              </a:rPr>
              <a:t> essay, “A Heritage of Resilience,” about historical studio photographs of members of Ho-Chunk Nation (figure out how to upload). THE PUBLIC HISTORIAN, Vol. 41, No. 1, pp. 34–50 (February 2019).</a:t>
            </a:r>
          </a:p>
          <a:p>
            <a:pPr marL="0" indent="0" algn="l" rtl="0">
              <a:spcBef>
                <a:spcPts val="0"/>
              </a:spcBef>
              <a:spcAft>
                <a:spcPts val="0"/>
              </a:spcAft>
              <a:buNone/>
            </a:pPr>
            <a:endParaRPr lang="en-US" sz="2300" b="0" i="0" u="none" strike="noStrike" dirty="0">
              <a:effectLst/>
              <a:latin typeface="Century Schoolbook" panose="02040604050505020304" pitchFamily="18" charset="0"/>
            </a:endParaRPr>
          </a:p>
          <a:p>
            <a:pPr marL="0" indent="0" algn="l" rtl="0">
              <a:spcBef>
                <a:spcPts val="0"/>
              </a:spcBef>
              <a:spcAft>
                <a:spcPts val="0"/>
              </a:spcAft>
              <a:buNone/>
            </a:pPr>
            <a:r>
              <a:rPr lang="en-US" sz="2300" b="0" i="0" u="none" strike="noStrike" dirty="0">
                <a:effectLst/>
                <a:latin typeface="Century Schoolbook" panose="02040604050505020304" pitchFamily="18" charset="0"/>
              </a:rPr>
              <a:t>Our Shared Future website: </a:t>
            </a:r>
            <a:r>
              <a:rPr lang="en-US" sz="2300" b="0" i="0" u="sng" strike="noStrike" dirty="0">
                <a:effectLst/>
                <a:latin typeface="Century Schoolbook" panose="02040604050505020304" pitchFamily="18" charset="0"/>
                <a:hlinkClick r:id="rId5">
                  <a:extLst>
                    <a:ext uri="{A12FA001-AC4F-418D-AE19-62706E023703}">
                      <ahyp:hlinkClr xmlns:ahyp="http://schemas.microsoft.com/office/drawing/2018/hyperlinkcolor" val="tx"/>
                    </a:ext>
                  </a:extLst>
                </a:hlinkClick>
              </a:rPr>
              <a:t>resources</a:t>
            </a:r>
            <a:r>
              <a:rPr lang="en-US" sz="2300" b="0" i="0" u="none" strike="noStrike" dirty="0">
                <a:effectLst/>
                <a:latin typeface="Century Schoolbook" panose="02040604050505020304" pitchFamily="18" charset="0"/>
              </a:rPr>
              <a:t> and </a:t>
            </a:r>
            <a:r>
              <a:rPr lang="en-US" sz="2300" b="0" i="0" u="sng" strike="noStrike" dirty="0">
                <a:effectLst/>
                <a:latin typeface="Century Schoolbook" panose="02040604050505020304" pitchFamily="18" charset="0"/>
                <a:hlinkClick r:id="rId6">
                  <a:extLst>
                    <a:ext uri="{A12FA001-AC4F-418D-AE19-62706E023703}">
                      <ahyp:hlinkClr xmlns:ahyp="http://schemas.microsoft.com/office/drawing/2018/hyperlinkcolor" val="tx"/>
                    </a:ext>
                  </a:extLst>
                </a:hlinkClick>
              </a:rPr>
              <a:t>primary sources</a:t>
            </a:r>
            <a:r>
              <a:rPr lang="en-US" sz="2300" b="0" i="0" u="none" strike="noStrike" dirty="0">
                <a:effectLst/>
                <a:latin typeface="Century Schoolbook" panose="02040604050505020304" pitchFamily="18" charset="0"/>
              </a:rPr>
              <a:t> relevant to Ho-Chunk history and presence and the state and university as colonial institutions </a:t>
            </a:r>
            <a:br>
              <a:rPr lang="en-US" sz="2300" dirty="0">
                <a:latin typeface="Century Schoolbook" panose="02040604050505020304" pitchFamily="18" charset="0"/>
              </a:rPr>
            </a:br>
            <a:br>
              <a:rPr lang="en-US" sz="2300" dirty="0">
                <a:latin typeface="Century Schoolbook" panose="02040604050505020304" pitchFamily="18" charset="0"/>
              </a:rPr>
            </a:br>
            <a:endParaRPr lang="en-US" sz="2300" dirty="0">
              <a:latin typeface="Century Schoolbook" panose="02040604050505020304" pitchFamily="18" charset="0"/>
            </a:endParaRPr>
          </a:p>
        </p:txBody>
      </p:sp>
    </p:spTree>
    <p:extLst>
      <p:ext uri="{BB962C8B-B14F-4D97-AF65-F5344CB8AC3E}">
        <p14:creationId xmlns:p14="http://schemas.microsoft.com/office/powerpoint/2010/main" val="734826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A8780-1A2B-FBAD-3082-9FEB11FD2CC6}"/>
              </a:ext>
            </a:extLst>
          </p:cNvPr>
          <p:cNvSpPr>
            <a:spLocks noGrp="1"/>
          </p:cNvSpPr>
          <p:nvPr>
            <p:ph type="title"/>
          </p:nvPr>
        </p:nvSpPr>
        <p:spPr/>
        <p:txBody>
          <a:bodyPr/>
          <a:lstStyle/>
          <a:p>
            <a:r>
              <a:rPr lang="en-US" dirty="0">
                <a:latin typeface="Goudy Old Style" panose="02020502050305020303" pitchFamily="18" charset="77"/>
              </a:rPr>
              <a:t>For further study:</a:t>
            </a:r>
          </a:p>
        </p:txBody>
      </p:sp>
      <p:sp>
        <p:nvSpPr>
          <p:cNvPr id="3" name="Content Placeholder 2">
            <a:extLst>
              <a:ext uri="{FF2B5EF4-FFF2-40B4-BE49-F238E27FC236}">
                <a16:creationId xmlns:a16="http://schemas.microsoft.com/office/drawing/2014/main" id="{3EE4BFB0-A19C-B004-C8CD-2C49F1E43544}"/>
              </a:ext>
            </a:extLst>
          </p:cNvPr>
          <p:cNvSpPr>
            <a:spLocks noGrp="1"/>
          </p:cNvSpPr>
          <p:nvPr>
            <p:ph idx="1"/>
          </p:nvPr>
        </p:nvSpPr>
        <p:spPr>
          <a:xfrm>
            <a:off x="296562" y="1690687"/>
            <a:ext cx="11565923" cy="4802187"/>
          </a:xfrm>
        </p:spPr>
        <p:txBody>
          <a:bodyPr>
            <a:noAutofit/>
          </a:bodyPr>
          <a:lstStyle/>
          <a:p>
            <a:pPr algn="l" rtl="0">
              <a:spcBef>
                <a:spcPts val="0"/>
              </a:spcBef>
              <a:spcAft>
                <a:spcPts val="0"/>
              </a:spcAft>
            </a:pPr>
            <a:r>
              <a:rPr lang="en-US" sz="2100" b="0" i="0" u="sng" strike="noStrike" dirty="0">
                <a:effectLst/>
                <a:latin typeface="Century Schoolbook" panose="02040604050505020304" pitchFamily="18" charset="0"/>
                <a:hlinkClick r:id="rId2">
                  <a:extLst>
                    <a:ext uri="{A12FA001-AC4F-418D-AE19-62706E023703}">
                      <ahyp:hlinkClr xmlns:ahyp="http://schemas.microsoft.com/office/drawing/2018/hyperlinkcolor" val="tx"/>
                    </a:ext>
                  </a:extLst>
                </a:hlinkClick>
              </a:rPr>
              <a:t>https://www.jstor.org/stable/10.5749/natiindistudj.8.issue-1</a:t>
            </a:r>
            <a:endParaRPr lang="en-US" sz="2100" b="0" i="0" u="none" strike="noStrike" dirty="0">
              <a:effectLst/>
              <a:latin typeface="Century Schoolbook" panose="02040604050505020304" pitchFamily="18" charset="0"/>
            </a:endParaRPr>
          </a:p>
          <a:p>
            <a:pPr algn="l" rtl="0">
              <a:spcBef>
                <a:spcPts val="0"/>
              </a:spcBef>
              <a:spcAft>
                <a:spcPts val="0"/>
              </a:spcAft>
            </a:pPr>
            <a:r>
              <a:rPr lang="en-US" sz="2100" b="0" i="0" u="sng" strike="noStrike" dirty="0">
                <a:effectLst/>
                <a:latin typeface="Century Schoolbook" panose="02040604050505020304" pitchFamily="18" charset="0"/>
                <a:hlinkClick r:id="rId3">
                  <a:extLst>
                    <a:ext uri="{A12FA001-AC4F-418D-AE19-62706E023703}">
                      <ahyp:hlinkClr xmlns:ahyp="http://schemas.microsoft.com/office/drawing/2018/hyperlinkcolor" val="tx"/>
                    </a:ext>
                  </a:extLst>
                </a:hlinkClick>
              </a:rPr>
              <a:t>https://storymaps.arcgis.com/stories/d402092609d44ab7bac2ead074e7f9c5</a:t>
            </a:r>
            <a:endParaRPr lang="en-US" sz="2100" dirty="0">
              <a:latin typeface="Century Schoolbook" panose="02040604050505020304" pitchFamily="18" charset="0"/>
            </a:endParaRPr>
          </a:p>
          <a:p>
            <a:pPr algn="l" rtl="0">
              <a:spcBef>
                <a:spcPts val="0"/>
              </a:spcBef>
              <a:spcAft>
                <a:spcPts val="0"/>
              </a:spcAft>
            </a:pPr>
            <a:r>
              <a:rPr lang="en-US" sz="2100" b="0" i="0" u="none" strike="noStrike" dirty="0">
                <a:effectLst/>
                <a:latin typeface="Century Schoolbook" panose="02040604050505020304" pitchFamily="18" charset="0"/>
              </a:rPr>
              <a:t>Act of July 2, 1862 (Morrill Act), Public Law 37-108, which established land grant colleges, 07/02/1862; Enrolled Acts and Resolutions of Congress, 1789-1996; Record Group 11; General Records of the United States Government; National Archives.</a:t>
            </a:r>
          </a:p>
          <a:p>
            <a:pPr algn="l" rtl="0">
              <a:spcBef>
                <a:spcPts val="0"/>
              </a:spcBef>
              <a:spcAft>
                <a:spcPts val="0"/>
              </a:spcAft>
            </a:pPr>
            <a:r>
              <a:rPr lang="en-US" sz="2100" b="0" i="0" u="none" strike="noStrike" dirty="0" err="1">
                <a:effectLst/>
                <a:latin typeface="Century Schoolbook" panose="02040604050505020304" pitchFamily="18" charset="0"/>
              </a:rPr>
              <a:t>Guyaush</a:t>
            </a:r>
            <a:r>
              <a:rPr lang="en-US" sz="2100" b="0" i="0" u="none" strike="noStrike" dirty="0">
                <a:effectLst/>
                <a:latin typeface="Century Schoolbook" panose="02040604050505020304" pitchFamily="18" charset="0"/>
              </a:rPr>
              <a:t>, </a:t>
            </a:r>
            <a:r>
              <a:rPr lang="en-US" sz="2100" b="0" i="0" u="none" strike="noStrike" dirty="0" err="1">
                <a:effectLst/>
                <a:latin typeface="Century Schoolbook" panose="02040604050505020304" pitchFamily="18" charset="0"/>
              </a:rPr>
              <a:t>Jime</a:t>
            </a:r>
            <a:r>
              <a:rPr lang="en-US" sz="2100" b="0" i="0" u="none" strike="noStrike" dirty="0">
                <a:effectLst/>
                <a:latin typeface="Century Schoolbook" panose="02040604050505020304" pitchFamily="18" charset="0"/>
              </a:rPr>
              <a:t> Pete. YEAR? Treaties.  </a:t>
            </a:r>
          </a:p>
          <a:p>
            <a:pPr algn="l" rtl="0">
              <a:spcBef>
                <a:spcPts val="0"/>
              </a:spcBef>
              <a:spcAft>
                <a:spcPts val="0"/>
              </a:spcAft>
            </a:pPr>
            <a:r>
              <a:rPr lang="en-US" sz="2100" b="0" i="0" u="none" strike="noStrike" dirty="0">
                <a:effectLst/>
                <a:latin typeface="Century Schoolbook" panose="02040604050505020304" pitchFamily="18" charset="0"/>
              </a:rPr>
              <a:t>Ordinance for the Government of the Territory of the United States North-West of the River Ohio; 7/13/1787; Miscellaneous Papers of the Continental Congress, 1774 - 1789; Records of the Continental and Confederation Congresses and the Constitutional Convention, Record Group 360; National Archives Building, Washington, DC</a:t>
            </a:r>
          </a:p>
          <a:p>
            <a:pPr algn="l" rtl="0">
              <a:spcBef>
                <a:spcPts val="0"/>
              </a:spcBef>
              <a:spcAft>
                <a:spcPts val="0"/>
              </a:spcAft>
            </a:pPr>
            <a:r>
              <a:rPr lang="en-US" sz="2100" b="0" i="0" u="none" strike="noStrike" dirty="0">
                <a:effectLst/>
                <a:latin typeface="Century Schoolbook" panose="02040604050505020304" pitchFamily="18" charset="0"/>
              </a:rPr>
              <a:t>Treaties: How we've come to be where we are</a:t>
            </a:r>
          </a:p>
          <a:p>
            <a:pPr algn="l" rtl="0">
              <a:spcBef>
                <a:spcPts val="0"/>
              </a:spcBef>
              <a:spcAft>
                <a:spcPts val="0"/>
              </a:spcAft>
            </a:pPr>
            <a:r>
              <a:rPr lang="en-US" sz="2100" b="0" i="0" u="sng" strike="noStrike" dirty="0">
                <a:effectLst/>
                <a:latin typeface="Century Schoolbook" panose="02040604050505020304" pitchFamily="18" charset="0"/>
                <a:hlinkClick r:id="rId4">
                  <a:extLst>
                    <a:ext uri="{A12FA001-AC4F-418D-AE19-62706E023703}">
                      <ahyp:hlinkClr xmlns:ahyp="http://schemas.microsoft.com/office/drawing/2018/hyperlinkcolor" val="tx"/>
                    </a:ext>
                  </a:extLst>
                </a:hlinkClick>
              </a:rPr>
              <a:t>https://www.youtube.com/watch?v=kGiRfgXWNZY&amp;t=26s</a:t>
            </a:r>
            <a:endParaRPr lang="en-US" sz="2100" b="0" i="0" u="none" strike="noStrike" dirty="0">
              <a:effectLst/>
              <a:latin typeface="Century Schoolbook" panose="02040604050505020304" pitchFamily="18" charset="0"/>
            </a:endParaRPr>
          </a:p>
          <a:p>
            <a:pPr marL="0" indent="0" algn="l" rtl="0">
              <a:spcBef>
                <a:spcPts val="0"/>
              </a:spcBef>
              <a:spcAft>
                <a:spcPts val="0"/>
              </a:spcAft>
              <a:buNone/>
            </a:pPr>
            <a:br>
              <a:rPr lang="en-US" sz="2100" b="0" i="0" u="none" strike="noStrike" dirty="0">
                <a:effectLst/>
                <a:latin typeface="Century Schoolbook" panose="02040604050505020304" pitchFamily="18" charset="0"/>
              </a:rPr>
            </a:br>
            <a:r>
              <a:rPr lang="en-US" sz="2100" b="0" i="0" u="sng" strike="noStrike" dirty="0">
                <a:effectLst/>
                <a:latin typeface="Century Schoolbook" panose="02040604050505020304" pitchFamily="18" charset="0"/>
                <a:hlinkClick r:id="rId5">
                  <a:extLst>
                    <a:ext uri="{A12FA001-AC4F-418D-AE19-62706E023703}">
                      <ahyp:hlinkClr xmlns:ahyp="http://schemas.microsoft.com/office/drawing/2018/hyperlinkcolor" val="tx"/>
                    </a:ext>
                  </a:extLst>
                </a:hlinkClick>
              </a:rPr>
              <a:t>https://www.archives.gov/milestone-documents/morrill-act#transcript</a:t>
            </a:r>
            <a:endParaRPr lang="en-US" sz="2100" b="0" i="0" u="none" strike="noStrike" dirty="0">
              <a:effectLst/>
              <a:latin typeface="Century Schoolbook" panose="02040604050505020304" pitchFamily="18" charset="0"/>
            </a:endParaRPr>
          </a:p>
          <a:p>
            <a:pPr algn="l" rtl="0">
              <a:spcBef>
                <a:spcPts val="0"/>
              </a:spcBef>
              <a:spcAft>
                <a:spcPts val="0"/>
              </a:spcAft>
            </a:pPr>
            <a:r>
              <a:rPr lang="en-US" sz="2100" b="0" i="0" u="sng" strike="noStrike" dirty="0">
                <a:effectLst/>
                <a:latin typeface="Century Schoolbook" panose="02040604050505020304" pitchFamily="18" charset="0"/>
                <a:hlinkClick r:id="rId6">
                  <a:extLst>
                    <a:ext uri="{A12FA001-AC4F-418D-AE19-62706E023703}">
                      <ahyp:hlinkClr xmlns:ahyp="http://schemas.microsoft.com/office/drawing/2018/hyperlinkcolor" val="tx"/>
                    </a:ext>
                  </a:extLst>
                </a:hlinkClick>
              </a:rPr>
              <a:t>https://cals.wisc.edu/about-cals/history/</a:t>
            </a:r>
            <a:br>
              <a:rPr lang="en-US" sz="2100" dirty="0">
                <a:latin typeface="Century Schoolbook" panose="02040604050505020304" pitchFamily="18" charset="0"/>
              </a:rPr>
            </a:br>
            <a:br>
              <a:rPr lang="en-US" sz="2100" dirty="0">
                <a:latin typeface="Century Schoolbook" panose="02040604050505020304" pitchFamily="18" charset="0"/>
              </a:rPr>
            </a:br>
            <a:endParaRPr lang="en-US" sz="2100" dirty="0">
              <a:latin typeface="Century Schoolbook" panose="02040604050505020304" pitchFamily="18" charset="0"/>
            </a:endParaRPr>
          </a:p>
        </p:txBody>
      </p:sp>
    </p:spTree>
    <p:extLst>
      <p:ext uri="{BB962C8B-B14F-4D97-AF65-F5344CB8AC3E}">
        <p14:creationId xmlns:p14="http://schemas.microsoft.com/office/powerpoint/2010/main" val="9948594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3424</TotalTime>
  <Words>2776</Words>
  <Application>Microsoft Macintosh PowerPoint</Application>
  <PresentationFormat>Widescreen</PresentationFormat>
  <Paragraphs>118</Paragraphs>
  <Slides>24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Calibri Light</vt:lpstr>
      <vt:lpstr>Century Schoolbook</vt:lpstr>
      <vt:lpstr>Garamond</vt:lpstr>
      <vt:lpstr>Goudy Old Style</vt:lpstr>
      <vt:lpstr>Office Theme</vt:lpstr>
      <vt:lpstr>Key Concepts for Understanding Expropriation of Indigenous Land in Wisconsin and Beyond</vt:lpstr>
      <vt:lpstr>Covered in this module:</vt:lpstr>
      <vt:lpstr>What is a Land Grant Institution and How Does it Relate to Land Expropriation?</vt:lpstr>
      <vt:lpstr>Papal Bulls and The Doctrine of Discovery</vt:lpstr>
      <vt:lpstr>Terra Nullius and Settler Colonialism</vt:lpstr>
      <vt:lpstr>Wisconsin First Nations, Indigenous Sovereignty, and the Indian Removal Act of 1830 </vt:lpstr>
      <vt:lpstr>Wisconsin First Nations and Indigenous Sovereignty</vt:lpstr>
      <vt:lpstr>Effects of the the Indian Removal Act of 1830</vt:lpstr>
      <vt:lpstr>The First Morrill Act of 1862</vt:lpstr>
      <vt:lpstr>The First Morrill Act of 1862</vt:lpstr>
      <vt:lpstr>The First Morrill Act of 1862</vt:lpstr>
      <vt:lpstr>The Alaska Purchase of 1867</vt:lpstr>
      <vt:lpstr>The University of Wisconsin</vt:lpstr>
      <vt:lpstr>The Wisconsin Idea</vt:lpstr>
      <vt:lpstr>The Wisconsin Idea</vt:lpstr>
      <vt:lpstr>The Wisconsin Idea</vt:lpstr>
      <vt:lpstr>The Wisconsin Idea</vt:lpstr>
      <vt:lpstr>The Wisconsin Idea</vt:lpstr>
      <vt:lpstr>The Wisconsin Idea</vt:lpstr>
      <vt:lpstr>The Wisconsin Idea</vt:lpstr>
      <vt:lpstr>The Wisconsin Idea</vt:lpstr>
      <vt:lpstr>For further study:</vt:lpstr>
      <vt:lpstr>For further study:</vt:lpstr>
      <vt:lpstr>For further study: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Concepts for Understanding Land Expropriation </dc:title>
  <dc:creator>RUTH ELIZABETH GOLDSTEIN</dc:creator>
  <cp:lastModifiedBy>Ruth Goldstein</cp:lastModifiedBy>
  <cp:revision>248</cp:revision>
  <dcterms:created xsi:type="dcterms:W3CDTF">2023-10-29T04:16:39Z</dcterms:created>
  <dcterms:modified xsi:type="dcterms:W3CDTF">2026-02-28T02:18:39Z</dcterms:modified>
</cp:coreProperties>
</file>